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6"/>
  </p:notesMasterIdLst>
  <p:sldIdLst>
    <p:sldId id="256" r:id="rId2"/>
    <p:sldId id="766" r:id="rId3"/>
    <p:sldId id="259" r:id="rId4"/>
    <p:sldId id="258" r:id="rId5"/>
    <p:sldId id="260" r:id="rId6"/>
    <p:sldId id="474" r:id="rId7"/>
    <p:sldId id="257" r:id="rId8"/>
    <p:sldId id="752" r:id="rId9"/>
    <p:sldId id="476" r:id="rId10"/>
    <p:sldId id="408" r:id="rId11"/>
    <p:sldId id="481" r:id="rId12"/>
    <p:sldId id="477" r:id="rId13"/>
    <p:sldId id="763" r:id="rId14"/>
    <p:sldId id="751" r:id="rId15"/>
    <p:sldId id="478" r:id="rId16"/>
    <p:sldId id="401" r:id="rId17"/>
    <p:sldId id="754" r:id="rId18"/>
    <p:sldId id="758" r:id="rId19"/>
    <p:sldId id="760" r:id="rId20"/>
    <p:sldId id="762" r:id="rId21"/>
    <p:sldId id="757" r:id="rId22"/>
    <p:sldId id="756" r:id="rId23"/>
    <p:sldId id="765" r:id="rId24"/>
    <p:sldId id="4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6"/>
  </p:normalViewPr>
  <p:slideViewPr>
    <p:cSldViewPr snapToGrid="0">
      <p:cViewPr varScale="1">
        <p:scale>
          <a:sx n="98" d="100"/>
          <a:sy n="98" d="100"/>
        </p:scale>
        <p:origin x="1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532B5-11E6-314F-9B38-9BE18D84EF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79E62A-F697-5548-A033-1D4EC4C2E5BD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endParaRPr lang="en-US" sz="2000" dirty="0"/>
        </a:p>
        <a:p>
          <a:pPr algn="ctr">
            <a:lnSpc>
              <a:spcPct val="90000"/>
            </a:lnSpc>
          </a:pPr>
          <a:endParaRPr lang="en-US" sz="2000" dirty="0"/>
        </a:p>
        <a:p>
          <a:pPr algn="ctr">
            <a:lnSpc>
              <a:spcPct val="90000"/>
            </a:lnSpc>
          </a:pPr>
          <a:r>
            <a:rPr lang="en-US" sz="2000" dirty="0"/>
            <a:t>Acute(&lt; 3 weeks)</a:t>
          </a:r>
        </a:p>
      </dgm:t>
    </dgm:pt>
    <dgm:pt modelId="{12126B22-E5CA-ED41-880E-D9BC3E4A4518}" type="parTrans" cxnId="{FD66FD1D-1F5D-4D4C-8B90-81088966EFE6}">
      <dgm:prSet/>
      <dgm:spPr/>
      <dgm:t>
        <a:bodyPr/>
        <a:lstStyle/>
        <a:p>
          <a:endParaRPr lang="en-US" sz="1400"/>
        </a:p>
      </dgm:t>
    </dgm:pt>
    <dgm:pt modelId="{8BBC623A-86CB-AD4B-8848-DD642FAD5888}" type="sibTrans" cxnId="{FD66FD1D-1F5D-4D4C-8B90-81088966EFE6}">
      <dgm:prSet/>
      <dgm:spPr/>
      <dgm:t>
        <a:bodyPr/>
        <a:lstStyle/>
        <a:p>
          <a:endParaRPr lang="en-US" sz="1400"/>
        </a:p>
      </dgm:t>
    </dgm:pt>
    <dgm:pt modelId="{8C4C05C9-8CDE-DE48-9D5C-94E6D39218F7}">
      <dgm:prSet phldrT="[Text]" custT="1"/>
      <dgm:spPr/>
      <dgm:t>
        <a:bodyPr/>
        <a:lstStyle/>
        <a:p>
          <a:r>
            <a:rPr lang="en-US" sz="1800" i="1" dirty="0"/>
            <a:t>Subacute (3-8 weeks)</a:t>
          </a:r>
        </a:p>
      </dgm:t>
    </dgm:pt>
    <dgm:pt modelId="{C5C92153-221F-894E-B75E-A1B389079759}" type="parTrans" cxnId="{51E23DC0-09C4-DB42-8864-96826454D7C1}">
      <dgm:prSet/>
      <dgm:spPr/>
      <dgm:t>
        <a:bodyPr/>
        <a:lstStyle/>
        <a:p>
          <a:endParaRPr lang="en-US" sz="1400"/>
        </a:p>
      </dgm:t>
    </dgm:pt>
    <dgm:pt modelId="{04D52C71-5DC8-3A4F-9603-67A1411F877A}" type="sibTrans" cxnId="{51E23DC0-09C4-DB42-8864-96826454D7C1}">
      <dgm:prSet/>
      <dgm:spPr/>
      <dgm:t>
        <a:bodyPr/>
        <a:lstStyle/>
        <a:p>
          <a:endParaRPr lang="en-US" sz="1400"/>
        </a:p>
      </dgm:t>
    </dgm:pt>
    <dgm:pt modelId="{799170E4-B46B-944B-A6A2-5E5512A85C35}">
      <dgm:prSet phldrT="[Text]" custT="1"/>
      <dgm:spPr/>
      <dgm:t>
        <a:bodyPr/>
        <a:lstStyle/>
        <a:p>
          <a:r>
            <a:rPr lang="en-US" sz="1800" dirty="0"/>
            <a:t>Chronic (&gt;8 weeks)</a:t>
          </a:r>
        </a:p>
      </dgm:t>
    </dgm:pt>
    <dgm:pt modelId="{D184CCD3-089F-6742-8CFE-9140C0A796B1}" type="sibTrans" cxnId="{CF88C348-6656-2B47-87D7-EF57DEE0EFE6}">
      <dgm:prSet/>
      <dgm:spPr/>
      <dgm:t>
        <a:bodyPr/>
        <a:lstStyle/>
        <a:p>
          <a:endParaRPr lang="en-US" sz="1400"/>
        </a:p>
      </dgm:t>
    </dgm:pt>
    <dgm:pt modelId="{A16DDDCB-91F2-EC43-94AE-DD7C98D9C17D}" type="parTrans" cxnId="{CF88C348-6656-2B47-87D7-EF57DEE0EFE6}">
      <dgm:prSet/>
      <dgm:spPr/>
      <dgm:t>
        <a:bodyPr/>
        <a:lstStyle/>
        <a:p>
          <a:endParaRPr lang="en-US" sz="1400"/>
        </a:p>
      </dgm:t>
    </dgm:pt>
    <dgm:pt modelId="{E2ED732A-A0D2-324C-A76C-50BB1395FB5D}" type="pres">
      <dgm:prSet presAssocID="{F59532B5-11E6-314F-9B38-9BE18D84EF6F}" presName="Name0" presStyleCnt="0">
        <dgm:presLayoutVars>
          <dgm:dir/>
          <dgm:resizeHandles val="exact"/>
        </dgm:presLayoutVars>
      </dgm:prSet>
      <dgm:spPr/>
    </dgm:pt>
    <dgm:pt modelId="{91588528-4738-EB40-A8F6-A1BB2B3266EB}" type="pres">
      <dgm:prSet presAssocID="{F59532B5-11E6-314F-9B38-9BE18D84EF6F}" presName="arrow" presStyleLbl="bgShp" presStyleIdx="0" presStyleCnt="1"/>
      <dgm:spPr>
        <a:solidFill>
          <a:schemeClr val="tx2">
            <a:lumMod val="75000"/>
            <a:lumOff val="25000"/>
          </a:schemeClr>
        </a:solidFill>
      </dgm:spPr>
    </dgm:pt>
    <dgm:pt modelId="{E3585D01-1124-9C47-8B2E-8BAC147A5AE6}" type="pres">
      <dgm:prSet presAssocID="{F59532B5-11E6-314F-9B38-9BE18D84EF6F}" presName="points" presStyleCnt="0"/>
      <dgm:spPr/>
    </dgm:pt>
    <dgm:pt modelId="{25E58E4E-DADC-AE4A-9925-46879566E709}" type="pres">
      <dgm:prSet presAssocID="{C279E62A-F697-5548-A033-1D4EC4C2E5BD}" presName="compositeA" presStyleCnt="0"/>
      <dgm:spPr/>
    </dgm:pt>
    <dgm:pt modelId="{2C59F093-578D-5F42-A5F5-50833935D87D}" type="pres">
      <dgm:prSet presAssocID="{C279E62A-F697-5548-A033-1D4EC4C2E5BD}" presName="textA" presStyleLbl="revTx" presStyleIdx="0" presStyleCnt="3" custScaleX="159309">
        <dgm:presLayoutVars>
          <dgm:bulletEnabled val="1"/>
        </dgm:presLayoutVars>
      </dgm:prSet>
      <dgm:spPr/>
    </dgm:pt>
    <dgm:pt modelId="{10654CC5-4872-8F47-9BED-CFEC4140DE2C}" type="pres">
      <dgm:prSet presAssocID="{C279E62A-F697-5548-A033-1D4EC4C2E5BD}" presName="circleA" presStyleLbl="node1" presStyleIdx="0" presStyleCnt="3"/>
      <dgm:spPr/>
    </dgm:pt>
    <dgm:pt modelId="{ABFCDB8B-0100-3448-8309-372DC3F3BCED}" type="pres">
      <dgm:prSet presAssocID="{C279E62A-F697-5548-A033-1D4EC4C2E5BD}" presName="spaceA" presStyleCnt="0"/>
      <dgm:spPr/>
    </dgm:pt>
    <dgm:pt modelId="{4A474231-C5F1-A44E-860B-AF3509EB34AC}" type="pres">
      <dgm:prSet presAssocID="{8BBC623A-86CB-AD4B-8848-DD642FAD5888}" presName="space" presStyleCnt="0"/>
      <dgm:spPr/>
    </dgm:pt>
    <dgm:pt modelId="{A9C267A0-341A-4243-9422-09A18975008A}" type="pres">
      <dgm:prSet presAssocID="{8C4C05C9-8CDE-DE48-9D5C-94E6D39218F7}" presName="compositeB" presStyleCnt="0"/>
      <dgm:spPr/>
    </dgm:pt>
    <dgm:pt modelId="{F11BE5F8-BD6A-C944-A839-ECA727C6ABD4}" type="pres">
      <dgm:prSet presAssocID="{8C4C05C9-8CDE-DE48-9D5C-94E6D39218F7}" presName="textB" presStyleLbl="revTx" presStyleIdx="1" presStyleCnt="3" custScaleX="153746" custScaleY="62584">
        <dgm:presLayoutVars>
          <dgm:bulletEnabled val="1"/>
        </dgm:presLayoutVars>
      </dgm:prSet>
      <dgm:spPr/>
    </dgm:pt>
    <dgm:pt modelId="{507EE1E1-DF9E-2048-A05E-929F66428857}" type="pres">
      <dgm:prSet presAssocID="{8C4C05C9-8CDE-DE48-9D5C-94E6D39218F7}" presName="circleB" presStyleLbl="node1" presStyleIdx="1" presStyleCnt="3"/>
      <dgm:spPr/>
    </dgm:pt>
    <dgm:pt modelId="{7AEE934B-649B-6E47-A359-C04CD3AF6C68}" type="pres">
      <dgm:prSet presAssocID="{8C4C05C9-8CDE-DE48-9D5C-94E6D39218F7}" presName="spaceB" presStyleCnt="0"/>
      <dgm:spPr/>
    </dgm:pt>
    <dgm:pt modelId="{D6D02708-D7D9-7947-8E85-3486159215F9}" type="pres">
      <dgm:prSet presAssocID="{04D52C71-5DC8-3A4F-9603-67A1411F877A}" presName="space" presStyleCnt="0"/>
      <dgm:spPr/>
    </dgm:pt>
    <dgm:pt modelId="{D5C7BB00-26E1-9F44-BF58-DD8420E11706}" type="pres">
      <dgm:prSet presAssocID="{799170E4-B46B-944B-A6A2-5E5512A85C35}" presName="compositeA" presStyleCnt="0"/>
      <dgm:spPr/>
    </dgm:pt>
    <dgm:pt modelId="{DFA87E32-CBAD-F446-8BE5-28C686EEEEA9}" type="pres">
      <dgm:prSet presAssocID="{799170E4-B46B-944B-A6A2-5E5512A85C35}" presName="textA" presStyleLbl="revTx" presStyleIdx="2" presStyleCnt="3" custScaleX="135382">
        <dgm:presLayoutVars>
          <dgm:bulletEnabled val="1"/>
        </dgm:presLayoutVars>
      </dgm:prSet>
      <dgm:spPr/>
    </dgm:pt>
    <dgm:pt modelId="{D50DC75E-189B-FC45-9582-6B974907656B}" type="pres">
      <dgm:prSet presAssocID="{799170E4-B46B-944B-A6A2-5E5512A85C35}" presName="circleA" presStyleLbl="node1" presStyleIdx="2" presStyleCnt="3"/>
      <dgm:spPr/>
    </dgm:pt>
    <dgm:pt modelId="{A9C4F638-9DC6-2C40-8AC1-B0DE0A21A5F6}" type="pres">
      <dgm:prSet presAssocID="{799170E4-B46B-944B-A6A2-5E5512A85C35}" presName="spaceA" presStyleCnt="0"/>
      <dgm:spPr/>
    </dgm:pt>
  </dgm:ptLst>
  <dgm:cxnLst>
    <dgm:cxn modelId="{E6FDE212-AD93-E841-AC34-D0A964F0225A}" type="presOf" srcId="{F59532B5-11E6-314F-9B38-9BE18D84EF6F}" destId="{E2ED732A-A0D2-324C-A76C-50BB1395FB5D}" srcOrd="0" destOrd="0" presId="urn:microsoft.com/office/officeart/2005/8/layout/hProcess11"/>
    <dgm:cxn modelId="{8AFD3B1C-1AFA-364A-B120-679316CF8364}" type="presOf" srcId="{799170E4-B46B-944B-A6A2-5E5512A85C35}" destId="{DFA87E32-CBAD-F446-8BE5-28C686EEEEA9}" srcOrd="0" destOrd="0" presId="urn:microsoft.com/office/officeart/2005/8/layout/hProcess11"/>
    <dgm:cxn modelId="{FD66FD1D-1F5D-4D4C-8B90-81088966EFE6}" srcId="{F59532B5-11E6-314F-9B38-9BE18D84EF6F}" destId="{C279E62A-F697-5548-A033-1D4EC4C2E5BD}" srcOrd="0" destOrd="0" parTransId="{12126B22-E5CA-ED41-880E-D9BC3E4A4518}" sibTransId="{8BBC623A-86CB-AD4B-8848-DD642FAD5888}"/>
    <dgm:cxn modelId="{0C15ED3C-5557-8A4F-9BA9-2AACFBC1B4CC}" type="presOf" srcId="{C279E62A-F697-5548-A033-1D4EC4C2E5BD}" destId="{2C59F093-578D-5F42-A5F5-50833935D87D}" srcOrd="0" destOrd="0" presId="urn:microsoft.com/office/officeart/2005/8/layout/hProcess11"/>
    <dgm:cxn modelId="{CF88C348-6656-2B47-87D7-EF57DEE0EFE6}" srcId="{F59532B5-11E6-314F-9B38-9BE18D84EF6F}" destId="{799170E4-B46B-944B-A6A2-5E5512A85C35}" srcOrd="2" destOrd="0" parTransId="{A16DDDCB-91F2-EC43-94AE-DD7C98D9C17D}" sibTransId="{D184CCD3-089F-6742-8CFE-9140C0A796B1}"/>
    <dgm:cxn modelId="{B206F4A5-DF73-0240-A248-E71FFF36867C}" type="presOf" srcId="{8C4C05C9-8CDE-DE48-9D5C-94E6D39218F7}" destId="{F11BE5F8-BD6A-C944-A839-ECA727C6ABD4}" srcOrd="0" destOrd="0" presId="urn:microsoft.com/office/officeart/2005/8/layout/hProcess11"/>
    <dgm:cxn modelId="{51E23DC0-09C4-DB42-8864-96826454D7C1}" srcId="{F59532B5-11E6-314F-9B38-9BE18D84EF6F}" destId="{8C4C05C9-8CDE-DE48-9D5C-94E6D39218F7}" srcOrd="1" destOrd="0" parTransId="{C5C92153-221F-894E-B75E-A1B389079759}" sibTransId="{04D52C71-5DC8-3A4F-9603-67A1411F877A}"/>
    <dgm:cxn modelId="{E7696325-B620-F449-B20A-101285966D62}" type="presParOf" srcId="{E2ED732A-A0D2-324C-A76C-50BB1395FB5D}" destId="{91588528-4738-EB40-A8F6-A1BB2B3266EB}" srcOrd="0" destOrd="0" presId="urn:microsoft.com/office/officeart/2005/8/layout/hProcess11"/>
    <dgm:cxn modelId="{87D4B7A0-3196-804B-BA95-9648356BA12B}" type="presParOf" srcId="{E2ED732A-A0D2-324C-A76C-50BB1395FB5D}" destId="{E3585D01-1124-9C47-8B2E-8BAC147A5AE6}" srcOrd="1" destOrd="0" presId="urn:microsoft.com/office/officeart/2005/8/layout/hProcess11"/>
    <dgm:cxn modelId="{E0F8B3FC-2E41-4E48-B479-C33B482FFD28}" type="presParOf" srcId="{E3585D01-1124-9C47-8B2E-8BAC147A5AE6}" destId="{25E58E4E-DADC-AE4A-9925-46879566E709}" srcOrd="0" destOrd="0" presId="urn:microsoft.com/office/officeart/2005/8/layout/hProcess11"/>
    <dgm:cxn modelId="{22D748CC-3981-9145-9ABE-82F02D0EBE3F}" type="presParOf" srcId="{25E58E4E-DADC-AE4A-9925-46879566E709}" destId="{2C59F093-578D-5F42-A5F5-50833935D87D}" srcOrd="0" destOrd="0" presId="urn:microsoft.com/office/officeart/2005/8/layout/hProcess11"/>
    <dgm:cxn modelId="{FEC9D14D-0E9F-CD4D-BDF2-F3973BAA28D6}" type="presParOf" srcId="{25E58E4E-DADC-AE4A-9925-46879566E709}" destId="{10654CC5-4872-8F47-9BED-CFEC4140DE2C}" srcOrd="1" destOrd="0" presId="urn:microsoft.com/office/officeart/2005/8/layout/hProcess11"/>
    <dgm:cxn modelId="{F07C9B6B-360D-BA45-AE3A-96B0F162CEF0}" type="presParOf" srcId="{25E58E4E-DADC-AE4A-9925-46879566E709}" destId="{ABFCDB8B-0100-3448-8309-372DC3F3BCED}" srcOrd="2" destOrd="0" presId="urn:microsoft.com/office/officeart/2005/8/layout/hProcess11"/>
    <dgm:cxn modelId="{F411AC1D-9AC7-0841-A413-B51978CA3081}" type="presParOf" srcId="{E3585D01-1124-9C47-8B2E-8BAC147A5AE6}" destId="{4A474231-C5F1-A44E-860B-AF3509EB34AC}" srcOrd="1" destOrd="0" presId="urn:microsoft.com/office/officeart/2005/8/layout/hProcess11"/>
    <dgm:cxn modelId="{DA7F33B8-6491-BE43-8D7E-57A8487B83A4}" type="presParOf" srcId="{E3585D01-1124-9C47-8B2E-8BAC147A5AE6}" destId="{A9C267A0-341A-4243-9422-09A18975008A}" srcOrd="2" destOrd="0" presId="urn:microsoft.com/office/officeart/2005/8/layout/hProcess11"/>
    <dgm:cxn modelId="{0CC7EDD4-C150-BF43-A6BD-0AA82E77FC72}" type="presParOf" srcId="{A9C267A0-341A-4243-9422-09A18975008A}" destId="{F11BE5F8-BD6A-C944-A839-ECA727C6ABD4}" srcOrd="0" destOrd="0" presId="urn:microsoft.com/office/officeart/2005/8/layout/hProcess11"/>
    <dgm:cxn modelId="{6A119238-91B4-374B-B2A9-44013CEF89E8}" type="presParOf" srcId="{A9C267A0-341A-4243-9422-09A18975008A}" destId="{507EE1E1-DF9E-2048-A05E-929F66428857}" srcOrd="1" destOrd="0" presId="urn:microsoft.com/office/officeart/2005/8/layout/hProcess11"/>
    <dgm:cxn modelId="{FEF05A0E-F01D-5E49-B113-83CB50C9048F}" type="presParOf" srcId="{A9C267A0-341A-4243-9422-09A18975008A}" destId="{7AEE934B-649B-6E47-A359-C04CD3AF6C68}" srcOrd="2" destOrd="0" presId="urn:microsoft.com/office/officeart/2005/8/layout/hProcess11"/>
    <dgm:cxn modelId="{8E0FFD5B-A958-D54A-B3DE-D352307F8015}" type="presParOf" srcId="{E3585D01-1124-9C47-8B2E-8BAC147A5AE6}" destId="{D6D02708-D7D9-7947-8E85-3486159215F9}" srcOrd="3" destOrd="0" presId="urn:microsoft.com/office/officeart/2005/8/layout/hProcess11"/>
    <dgm:cxn modelId="{4946A121-4ECD-9F47-85CE-8D38466DE9E7}" type="presParOf" srcId="{E3585D01-1124-9C47-8B2E-8BAC147A5AE6}" destId="{D5C7BB00-26E1-9F44-BF58-DD8420E11706}" srcOrd="4" destOrd="0" presId="urn:microsoft.com/office/officeart/2005/8/layout/hProcess11"/>
    <dgm:cxn modelId="{822A7639-E4EB-9946-BE63-642AFD8CFF6B}" type="presParOf" srcId="{D5C7BB00-26E1-9F44-BF58-DD8420E11706}" destId="{DFA87E32-CBAD-F446-8BE5-28C686EEEEA9}" srcOrd="0" destOrd="0" presId="urn:microsoft.com/office/officeart/2005/8/layout/hProcess11"/>
    <dgm:cxn modelId="{D521DD7E-DA2D-614B-9EC7-4CE99DC4433D}" type="presParOf" srcId="{D5C7BB00-26E1-9F44-BF58-DD8420E11706}" destId="{D50DC75E-189B-FC45-9582-6B974907656B}" srcOrd="1" destOrd="0" presId="urn:microsoft.com/office/officeart/2005/8/layout/hProcess11"/>
    <dgm:cxn modelId="{94B0ED29-2B9D-3F4F-9D20-9B5C50F8CED6}" type="presParOf" srcId="{D5C7BB00-26E1-9F44-BF58-DD8420E11706}" destId="{A9C4F638-9DC6-2C40-8AC1-B0DE0A21A5F6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EDD60-2FA6-46CF-92DD-A9E759F97523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C0ABD52-0356-4F17-98E1-44EF9983F75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/>
            <a:t>57% treated with ineffective therapies</a:t>
          </a:r>
        </a:p>
      </dgm:t>
    </dgm:pt>
    <dgm:pt modelId="{95A23F7D-EFD3-432E-BCAB-1AC11D604059}" type="parTrans" cxnId="{902DE3BA-9A27-4BE9-979B-D700EC203E6B}">
      <dgm:prSet/>
      <dgm:spPr/>
      <dgm:t>
        <a:bodyPr/>
        <a:lstStyle/>
        <a:p>
          <a:endParaRPr lang="en-US" sz="1600"/>
        </a:p>
      </dgm:t>
    </dgm:pt>
    <dgm:pt modelId="{EB056ADD-DDBA-4C6F-B1B5-FD3675C30B2A}" type="sibTrans" cxnId="{902DE3BA-9A27-4BE9-979B-D700EC203E6B}">
      <dgm:prSet custT="1"/>
      <dgm:spPr/>
      <dgm:t>
        <a:bodyPr/>
        <a:lstStyle/>
        <a:p>
          <a:endParaRPr lang="en-US" sz="2000"/>
        </a:p>
      </dgm:t>
    </dgm:pt>
    <dgm:pt modelId="{C165CDFD-112E-4A2D-BF08-1AD601D2CFF3}">
      <dgm:prSet custT="1"/>
      <dgm:spPr/>
      <dgm:t>
        <a:bodyPr/>
        <a:lstStyle/>
        <a:p>
          <a:r>
            <a:rPr lang="en-US" sz="1600" dirty="0"/>
            <a:t>70% patients remain unsatisfied by treatment given</a:t>
          </a:r>
        </a:p>
      </dgm:t>
    </dgm:pt>
    <dgm:pt modelId="{56B89659-94F3-4F18-B92F-24CCA30E87BE}" type="parTrans" cxnId="{948FD8D0-137F-4B17-847F-38A5A7306ED3}">
      <dgm:prSet/>
      <dgm:spPr/>
      <dgm:t>
        <a:bodyPr/>
        <a:lstStyle/>
        <a:p>
          <a:endParaRPr lang="en-US" sz="1600"/>
        </a:p>
      </dgm:t>
    </dgm:pt>
    <dgm:pt modelId="{7BACA5E0-EC89-49D6-8C9F-4CD8F66ED097}" type="sibTrans" cxnId="{948FD8D0-137F-4B17-847F-38A5A7306ED3}">
      <dgm:prSet custT="1"/>
      <dgm:spPr/>
      <dgm:t>
        <a:bodyPr/>
        <a:lstStyle/>
        <a:p>
          <a:endParaRPr lang="en-US" sz="2000"/>
        </a:p>
      </dgm:t>
    </dgm:pt>
    <dgm:pt modelId="{70D2666B-27C7-4D9B-B437-A192E93446F9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Average patient sees 3 physicians, still no diagnosis</a:t>
          </a:r>
        </a:p>
      </dgm:t>
    </dgm:pt>
    <dgm:pt modelId="{44F7C132-FE22-4734-91B5-89EE24EEECDF}" type="parTrans" cxnId="{87C5D85B-BC92-4D08-A10F-0143A3451DFD}">
      <dgm:prSet/>
      <dgm:spPr/>
      <dgm:t>
        <a:bodyPr/>
        <a:lstStyle/>
        <a:p>
          <a:endParaRPr lang="en-US" sz="1600"/>
        </a:p>
      </dgm:t>
    </dgm:pt>
    <dgm:pt modelId="{D224B701-A426-4F6E-945A-B66CCF78CAB5}" type="sibTrans" cxnId="{87C5D85B-BC92-4D08-A10F-0143A3451DFD}">
      <dgm:prSet/>
      <dgm:spPr/>
      <dgm:t>
        <a:bodyPr/>
        <a:lstStyle/>
        <a:p>
          <a:endParaRPr lang="en-US" sz="1600"/>
        </a:p>
      </dgm:t>
    </dgm:pt>
    <dgm:pt modelId="{19637FD9-A673-264B-AD31-CEC09E24DC44}" type="pres">
      <dgm:prSet presAssocID="{CDFEDD60-2FA6-46CF-92DD-A9E759F97523}" presName="outerComposite" presStyleCnt="0">
        <dgm:presLayoutVars>
          <dgm:chMax val="5"/>
          <dgm:dir/>
          <dgm:resizeHandles val="exact"/>
        </dgm:presLayoutVars>
      </dgm:prSet>
      <dgm:spPr/>
    </dgm:pt>
    <dgm:pt modelId="{1617D229-DACA-9D44-A839-DAF5FE189CF5}" type="pres">
      <dgm:prSet presAssocID="{CDFEDD60-2FA6-46CF-92DD-A9E759F97523}" presName="dummyMaxCanvas" presStyleCnt="0">
        <dgm:presLayoutVars/>
      </dgm:prSet>
      <dgm:spPr/>
    </dgm:pt>
    <dgm:pt modelId="{82407CC4-290E-A54B-A8E8-97E05DACB7C3}" type="pres">
      <dgm:prSet presAssocID="{CDFEDD60-2FA6-46CF-92DD-A9E759F97523}" presName="ThreeNodes_1" presStyleLbl="node1" presStyleIdx="0" presStyleCnt="3">
        <dgm:presLayoutVars>
          <dgm:bulletEnabled val="1"/>
        </dgm:presLayoutVars>
      </dgm:prSet>
      <dgm:spPr/>
    </dgm:pt>
    <dgm:pt modelId="{3B9D72BC-2F60-C54B-9CBA-3D16AD5890D0}" type="pres">
      <dgm:prSet presAssocID="{CDFEDD60-2FA6-46CF-92DD-A9E759F97523}" presName="ThreeNodes_2" presStyleLbl="node1" presStyleIdx="1" presStyleCnt="3">
        <dgm:presLayoutVars>
          <dgm:bulletEnabled val="1"/>
        </dgm:presLayoutVars>
      </dgm:prSet>
      <dgm:spPr/>
    </dgm:pt>
    <dgm:pt modelId="{B480EF36-06F2-274F-AA79-CC54D0651A30}" type="pres">
      <dgm:prSet presAssocID="{CDFEDD60-2FA6-46CF-92DD-A9E759F97523}" presName="ThreeNodes_3" presStyleLbl="node1" presStyleIdx="2" presStyleCnt="3">
        <dgm:presLayoutVars>
          <dgm:bulletEnabled val="1"/>
        </dgm:presLayoutVars>
      </dgm:prSet>
      <dgm:spPr/>
    </dgm:pt>
    <dgm:pt modelId="{BDD5EB38-D0DE-0C47-AEE3-CF9243637323}" type="pres">
      <dgm:prSet presAssocID="{CDFEDD60-2FA6-46CF-92DD-A9E759F97523}" presName="ThreeConn_1-2" presStyleLbl="fgAccFollowNode1" presStyleIdx="0" presStyleCnt="2">
        <dgm:presLayoutVars>
          <dgm:bulletEnabled val="1"/>
        </dgm:presLayoutVars>
      </dgm:prSet>
      <dgm:spPr/>
    </dgm:pt>
    <dgm:pt modelId="{3DE965E7-4A4B-DD41-AA4C-CE465DB2D1C3}" type="pres">
      <dgm:prSet presAssocID="{CDFEDD60-2FA6-46CF-92DD-A9E759F97523}" presName="ThreeConn_2-3" presStyleLbl="fgAccFollowNode1" presStyleIdx="1" presStyleCnt="2">
        <dgm:presLayoutVars>
          <dgm:bulletEnabled val="1"/>
        </dgm:presLayoutVars>
      </dgm:prSet>
      <dgm:spPr/>
    </dgm:pt>
    <dgm:pt modelId="{68412EC9-7F9C-DC47-81DD-4C6E01FE6AB6}" type="pres">
      <dgm:prSet presAssocID="{CDFEDD60-2FA6-46CF-92DD-A9E759F97523}" presName="ThreeNodes_1_text" presStyleLbl="node1" presStyleIdx="2" presStyleCnt="3">
        <dgm:presLayoutVars>
          <dgm:bulletEnabled val="1"/>
        </dgm:presLayoutVars>
      </dgm:prSet>
      <dgm:spPr/>
    </dgm:pt>
    <dgm:pt modelId="{CDCAD71F-60E6-FD4F-AC0E-A9864B3AC70E}" type="pres">
      <dgm:prSet presAssocID="{CDFEDD60-2FA6-46CF-92DD-A9E759F97523}" presName="ThreeNodes_2_text" presStyleLbl="node1" presStyleIdx="2" presStyleCnt="3">
        <dgm:presLayoutVars>
          <dgm:bulletEnabled val="1"/>
        </dgm:presLayoutVars>
      </dgm:prSet>
      <dgm:spPr/>
    </dgm:pt>
    <dgm:pt modelId="{574F6E95-5909-E74B-9E60-3450EE161A75}" type="pres">
      <dgm:prSet presAssocID="{CDFEDD60-2FA6-46CF-92DD-A9E759F975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0D35A11-ECA3-A243-B51F-C6A38E1C744F}" type="presOf" srcId="{5C0ABD52-0356-4F17-98E1-44EF9983F758}" destId="{82407CC4-290E-A54B-A8E8-97E05DACB7C3}" srcOrd="0" destOrd="0" presId="urn:microsoft.com/office/officeart/2005/8/layout/vProcess5"/>
    <dgm:cxn modelId="{AB3B4520-950E-1B41-9D37-AD0843D8AC4B}" type="presOf" srcId="{5C0ABD52-0356-4F17-98E1-44EF9983F758}" destId="{68412EC9-7F9C-DC47-81DD-4C6E01FE6AB6}" srcOrd="1" destOrd="0" presId="urn:microsoft.com/office/officeart/2005/8/layout/vProcess5"/>
    <dgm:cxn modelId="{36D71E32-FE4C-CD49-A4D9-F83CD7236799}" type="presOf" srcId="{7BACA5E0-EC89-49D6-8C9F-4CD8F66ED097}" destId="{3DE965E7-4A4B-DD41-AA4C-CE465DB2D1C3}" srcOrd="0" destOrd="0" presId="urn:microsoft.com/office/officeart/2005/8/layout/vProcess5"/>
    <dgm:cxn modelId="{3D161F55-CE9A-514E-9CF5-593877C38C1E}" type="presOf" srcId="{EB056ADD-DDBA-4C6F-B1B5-FD3675C30B2A}" destId="{BDD5EB38-D0DE-0C47-AEE3-CF9243637323}" srcOrd="0" destOrd="0" presId="urn:microsoft.com/office/officeart/2005/8/layout/vProcess5"/>
    <dgm:cxn modelId="{87C5D85B-BC92-4D08-A10F-0143A3451DFD}" srcId="{CDFEDD60-2FA6-46CF-92DD-A9E759F97523}" destId="{70D2666B-27C7-4D9B-B437-A192E93446F9}" srcOrd="2" destOrd="0" parTransId="{44F7C132-FE22-4734-91B5-89EE24EEECDF}" sibTransId="{D224B701-A426-4F6E-945A-B66CCF78CAB5}"/>
    <dgm:cxn modelId="{BE3BFE87-9646-9141-BFF5-6E82F01148D5}" type="presOf" srcId="{C165CDFD-112E-4A2D-BF08-1AD601D2CFF3}" destId="{CDCAD71F-60E6-FD4F-AC0E-A9864B3AC70E}" srcOrd="1" destOrd="0" presId="urn:microsoft.com/office/officeart/2005/8/layout/vProcess5"/>
    <dgm:cxn modelId="{06C2378D-5CD4-7141-8886-7B3D9ACCF2E8}" type="presOf" srcId="{70D2666B-27C7-4D9B-B437-A192E93446F9}" destId="{574F6E95-5909-E74B-9E60-3450EE161A75}" srcOrd="1" destOrd="0" presId="urn:microsoft.com/office/officeart/2005/8/layout/vProcess5"/>
    <dgm:cxn modelId="{66501291-4C75-164E-8ACA-2AB79193DA44}" type="presOf" srcId="{70D2666B-27C7-4D9B-B437-A192E93446F9}" destId="{B480EF36-06F2-274F-AA79-CC54D0651A30}" srcOrd="0" destOrd="0" presId="urn:microsoft.com/office/officeart/2005/8/layout/vProcess5"/>
    <dgm:cxn modelId="{902DE3BA-9A27-4BE9-979B-D700EC203E6B}" srcId="{CDFEDD60-2FA6-46CF-92DD-A9E759F97523}" destId="{5C0ABD52-0356-4F17-98E1-44EF9983F758}" srcOrd="0" destOrd="0" parTransId="{95A23F7D-EFD3-432E-BCAB-1AC11D604059}" sibTransId="{EB056ADD-DDBA-4C6F-B1B5-FD3675C30B2A}"/>
    <dgm:cxn modelId="{B4ED19CD-DABB-EC4F-932B-7AF6EBE6E6E1}" type="presOf" srcId="{C165CDFD-112E-4A2D-BF08-1AD601D2CFF3}" destId="{3B9D72BC-2F60-C54B-9CBA-3D16AD5890D0}" srcOrd="0" destOrd="0" presId="urn:microsoft.com/office/officeart/2005/8/layout/vProcess5"/>
    <dgm:cxn modelId="{948FD8D0-137F-4B17-847F-38A5A7306ED3}" srcId="{CDFEDD60-2FA6-46CF-92DD-A9E759F97523}" destId="{C165CDFD-112E-4A2D-BF08-1AD601D2CFF3}" srcOrd="1" destOrd="0" parTransId="{56B89659-94F3-4F18-B92F-24CCA30E87BE}" sibTransId="{7BACA5E0-EC89-49D6-8C9F-4CD8F66ED097}"/>
    <dgm:cxn modelId="{61F39BE3-4CCB-7B43-BCBF-8877D42D7B13}" type="presOf" srcId="{CDFEDD60-2FA6-46CF-92DD-A9E759F97523}" destId="{19637FD9-A673-264B-AD31-CEC09E24DC44}" srcOrd="0" destOrd="0" presId="urn:microsoft.com/office/officeart/2005/8/layout/vProcess5"/>
    <dgm:cxn modelId="{0ADF3222-FDF2-094F-8D3E-8DF675AAB203}" type="presParOf" srcId="{19637FD9-A673-264B-AD31-CEC09E24DC44}" destId="{1617D229-DACA-9D44-A839-DAF5FE189CF5}" srcOrd="0" destOrd="0" presId="urn:microsoft.com/office/officeart/2005/8/layout/vProcess5"/>
    <dgm:cxn modelId="{DF71E315-DA27-2142-A2FE-4282E6B9AB28}" type="presParOf" srcId="{19637FD9-A673-264B-AD31-CEC09E24DC44}" destId="{82407CC4-290E-A54B-A8E8-97E05DACB7C3}" srcOrd="1" destOrd="0" presId="urn:microsoft.com/office/officeart/2005/8/layout/vProcess5"/>
    <dgm:cxn modelId="{020537BE-D5F6-5146-88F4-B6EE38E4FB4B}" type="presParOf" srcId="{19637FD9-A673-264B-AD31-CEC09E24DC44}" destId="{3B9D72BC-2F60-C54B-9CBA-3D16AD5890D0}" srcOrd="2" destOrd="0" presId="urn:microsoft.com/office/officeart/2005/8/layout/vProcess5"/>
    <dgm:cxn modelId="{97EB3739-9F01-0449-998B-B11746F58062}" type="presParOf" srcId="{19637FD9-A673-264B-AD31-CEC09E24DC44}" destId="{B480EF36-06F2-274F-AA79-CC54D0651A30}" srcOrd="3" destOrd="0" presId="urn:microsoft.com/office/officeart/2005/8/layout/vProcess5"/>
    <dgm:cxn modelId="{6E5076AD-3278-3142-B7BC-00FB70F90B73}" type="presParOf" srcId="{19637FD9-A673-264B-AD31-CEC09E24DC44}" destId="{BDD5EB38-D0DE-0C47-AEE3-CF9243637323}" srcOrd="4" destOrd="0" presId="urn:microsoft.com/office/officeart/2005/8/layout/vProcess5"/>
    <dgm:cxn modelId="{FE737625-3A8B-214C-85DE-277F406E8EC7}" type="presParOf" srcId="{19637FD9-A673-264B-AD31-CEC09E24DC44}" destId="{3DE965E7-4A4B-DD41-AA4C-CE465DB2D1C3}" srcOrd="5" destOrd="0" presId="urn:microsoft.com/office/officeart/2005/8/layout/vProcess5"/>
    <dgm:cxn modelId="{34E567E3-9940-D34E-8B28-9AD1E3A68C3C}" type="presParOf" srcId="{19637FD9-A673-264B-AD31-CEC09E24DC44}" destId="{68412EC9-7F9C-DC47-81DD-4C6E01FE6AB6}" srcOrd="6" destOrd="0" presId="urn:microsoft.com/office/officeart/2005/8/layout/vProcess5"/>
    <dgm:cxn modelId="{3D6C3B8A-B67F-FD48-ADCB-1AB40CAB059B}" type="presParOf" srcId="{19637FD9-A673-264B-AD31-CEC09E24DC44}" destId="{CDCAD71F-60E6-FD4F-AC0E-A9864B3AC70E}" srcOrd="7" destOrd="0" presId="urn:microsoft.com/office/officeart/2005/8/layout/vProcess5"/>
    <dgm:cxn modelId="{BB106A5A-B8EE-CD47-A80E-611743AC2771}" type="presParOf" srcId="{19637FD9-A673-264B-AD31-CEC09E24DC44}" destId="{574F6E95-5909-E74B-9E60-3450EE161A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45172-AF58-A746-BE91-193B45FB02D9}" type="doc">
      <dgm:prSet loTypeId="urn:microsoft.com/office/officeart/2005/8/layout/hList6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E5A61BE-2340-A544-9615-BB3B5054BD39}">
      <dgm:prSet phldrT="[Text]"/>
      <dgm:spPr/>
      <dgm:t>
        <a:bodyPr/>
        <a:lstStyle/>
        <a:p>
          <a:r>
            <a:rPr lang="en-US" b="1"/>
            <a:t>Clinical</a:t>
          </a:r>
        </a:p>
      </dgm:t>
    </dgm:pt>
    <dgm:pt modelId="{CA4A3902-6C8D-C147-AD78-3057A4BE0AF6}" type="parTrans" cxnId="{A03CFC77-445F-D04E-8B9A-F72A2E6A253B}">
      <dgm:prSet/>
      <dgm:spPr/>
      <dgm:t>
        <a:bodyPr/>
        <a:lstStyle/>
        <a:p>
          <a:endParaRPr lang="en-US" b="1"/>
        </a:p>
      </dgm:t>
    </dgm:pt>
    <dgm:pt modelId="{C7345733-9915-3A44-89B3-F91794F1CC46}" type="sibTrans" cxnId="{A03CFC77-445F-D04E-8B9A-F72A2E6A253B}">
      <dgm:prSet/>
      <dgm:spPr/>
      <dgm:t>
        <a:bodyPr/>
        <a:lstStyle/>
        <a:p>
          <a:endParaRPr lang="en-US" b="1"/>
        </a:p>
      </dgm:t>
    </dgm:pt>
    <dgm:pt modelId="{F7318A6B-F474-3742-941B-1C36EAE33F68}">
      <dgm:prSet phldrT="[Text]"/>
      <dgm:spPr/>
      <dgm:t>
        <a:bodyPr/>
        <a:lstStyle/>
        <a:p>
          <a:r>
            <a:rPr lang="en-US" b="1"/>
            <a:t>History</a:t>
          </a:r>
        </a:p>
      </dgm:t>
    </dgm:pt>
    <dgm:pt modelId="{F8EF3EA3-140D-F149-A50A-993C21DBCC16}" type="parTrans" cxnId="{63A53764-EB17-9046-9574-FC99BC8BE482}">
      <dgm:prSet/>
      <dgm:spPr/>
      <dgm:t>
        <a:bodyPr/>
        <a:lstStyle/>
        <a:p>
          <a:endParaRPr lang="en-US" b="1"/>
        </a:p>
      </dgm:t>
    </dgm:pt>
    <dgm:pt modelId="{6CDE9AEE-B29A-5E48-B26D-E8F74D62BCD8}" type="sibTrans" cxnId="{63A53764-EB17-9046-9574-FC99BC8BE482}">
      <dgm:prSet/>
      <dgm:spPr/>
      <dgm:t>
        <a:bodyPr/>
        <a:lstStyle/>
        <a:p>
          <a:endParaRPr lang="en-US" b="1"/>
        </a:p>
      </dgm:t>
    </dgm:pt>
    <dgm:pt modelId="{096996F2-51F3-3E42-B1B4-84E7265FE3A9}">
      <dgm:prSet phldrT="[Text]"/>
      <dgm:spPr/>
      <dgm:t>
        <a:bodyPr/>
        <a:lstStyle/>
        <a:p>
          <a:r>
            <a:rPr lang="en-US" b="1"/>
            <a:t>Examination</a:t>
          </a:r>
        </a:p>
      </dgm:t>
    </dgm:pt>
    <dgm:pt modelId="{3AB80905-1ABA-1240-90C7-D4D5B0082918}" type="parTrans" cxnId="{8531A65A-8355-3740-BC5F-3284692E5839}">
      <dgm:prSet/>
      <dgm:spPr/>
      <dgm:t>
        <a:bodyPr/>
        <a:lstStyle/>
        <a:p>
          <a:endParaRPr lang="en-US" b="1"/>
        </a:p>
      </dgm:t>
    </dgm:pt>
    <dgm:pt modelId="{27051446-336A-7142-ADFF-76AD3C38DE82}" type="sibTrans" cxnId="{8531A65A-8355-3740-BC5F-3284692E5839}">
      <dgm:prSet/>
      <dgm:spPr/>
      <dgm:t>
        <a:bodyPr/>
        <a:lstStyle/>
        <a:p>
          <a:endParaRPr lang="en-US" b="1"/>
        </a:p>
      </dgm:t>
    </dgm:pt>
    <dgm:pt modelId="{8276A596-26AA-4645-9029-A0E99CBB99E4}">
      <dgm:prSet phldrT="[Text]"/>
      <dgm:spPr/>
      <dgm:t>
        <a:bodyPr/>
        <a:lstStyle/>
        <a:p>
          <a:r>
            <a:rPr lang="en-US" b="1"/>
            <a:t>Imaging</a:t>
          </a:r>
        </a:p>
      </dgm:t>
    </dgm:pt>
    <dgm:pt modelId="{88906D75-E0E2-884A-99D8-32D1F43FC644}" type="parTrans" cxnId="{57B45640-3302-FE41-BD54-D2925E01CECA}">
      <dgm:prSet/>
      <dgm:spPr/>
      <dgm:t>
        <a:bodyPr/>
        <a:lstStyle/>
        <a:p>
          <a:endParaRPr lang="en-US" b="1"/>
        </a:p>
      </dgm:t>
    </dgm:pt>
    <dgm:pt modelId="{7552FE1B-A5C5-674B-AB08-D60E31F3C773}" type="sibTrans" cxnId="{57B45640-3302-FE41-BD54-D2925E01CECA}">
      <dgm:prSet/>
      <dgm:spPr/>
      <dgm:t>
        <a:bodyPr/>
        <a:lstStyle/>
        <a:p>
          <a:endParaRPr lang="en-US" b="1"/>
        </a:p>
      </dgm:t>
    </dgm:pt>
    <dgm:pt modelId="{A7455894-045E-C743-89A1-2CEA514A8E1E}">
      <dgm:prSet phldrT="[Text]"/>
      <dgm:spPr/>
      <dgm:t>
        <a:bodyPr/>
        <a:lstStyle/>
        <a:p>
          <a:r>
            <a:rPr lang="en-US" b="1"/>
            <a:t>Lungs</a:t>
          </a:r>
        </a:p>
      </dgm:t>
    </dgm:pt>
    <dgm:pt modelId="{82F9D99C-D14A-B54F-B676-77727426CBBA}" type="parTrans" cxnId="{9611BCEA-D6EA-B046-A9CC-EDC329320DFF}">
      <dgm:prSet/>
      <dgm:spPr/>
      <dgm:t>
        <a:bodyPr/>
        <a:lstStyle/>
        <a:p>
          <a:endParaRPr lang="en-US" b="1"/>
        </a:p>
      </dgm:t>
    </dgm:pt>
    <dgm:pt modelId="{A3BE7E6C-045A-A146-B9C7-0509C01E8CD3}" type="sibTrans" cxnId="{9611BCEA-D6EA-B046-A9CC-EDC329320DFF}">
      <dgm:prSet/>
      <dgm:spPr/>
      <dgm:t>
        <a:bodyPr/>
        <a:lstStyle/>
        <a:p>
          <a:endParaRPr lang="en-US" b="1"/>
        </a:p>
      </dgm:t>
    </dgm:pt>
    <dgm:pt modelId="{7754160D-A24B-1646-81E8-96412E50F009}">
      <dgm:prSet phldrT="[Text]"/>
      <dgm:spPr/>
      <dgm:t>
        <a:bodyPr/>
        <a:lstStyle/>
        <a:p>
          <a:r>
            <a:rPr lang="en-US" b="1" dirty="0"/>
            <a:t>Profiling</a:t>
          </a:r>
        </a:p>
      </dgm:t>
    </dgm:pt>
    <dgm:pt modelId="{CA410E63-FC56-014C-9F6F-9CC49FCD26E1}" type="parTrans" cxnId="{F91876B9-7627-2944-B1BF-C81C0FD45763}">
      <dgm:prSet/>
      <dgm:spPr/>
      <dgm:t>
        <a:bodyPr/>
        <a:lstStyle/>
        <a:p>
          <a:endParaRPr lang="en-US" b="1"/>
        </a:p>
      </dgm:t>
    </dgm:pt>
    <dgm:pt modelId="{4679149E-6901-DA45-A06D-D4B52EFBFC91}" type="sibTrans" cxnId="{F91876B9-7627-2944-B1BF-C81C0FD45763}">
      <dgm:prSet/>
      <dgm:spPr/>
      <dgm:t>
        <a:bodyPr/>
        <a:lstStyle/>
        <a:p>
          <a:endParaRPr lang="en-US" b="1"/>
        </a:p>
      </dgm:t>
    </dgm:pt>
    <dgm:pt modelId="{E28BF0C8-9341-5B4A-BE37-46057EFD7B84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b="1" dirty="0"/>
            <a:t>Empiric / Trait Therapy</a:t>
          </a:r>
        </a:p>
      </dgm:t>
    </dgm:pt>
    <dgm:pt modelId="{907A4538-265C-C142-A205-031A5D87C5D1}" type="parTrans" cxnId="{AFFA8146-7B17-E449-8B56-4F2E0205D3FC}">
      <dgm:prSet/>
      <dgm:spPr/>
      <dgm:t>
        <a:bodyPr/>
        <a:lstStyle/>
        <a:p>
          <a:endParaRPr lang="en-US" b="1"/>
        </a:p>
      </dgm:t>
    </dgm:pt>
    <dgm:pt modelId="{B0608AF4-646A-2344-86C1-833C0CF1BCBE}" type="sibTrans" cxnId="{AFFA8146-7B17-E449-8B56-4F2E0205D3FC}">
      <dgm:prSet/>
      <dgm:spPr/>
      <dgm:t>
        <a:bodyPr/>
        <a:lstStyle/>
        <a:p>
          <a:endParaRPr lang="en-US" b="1"/>
        </a:p>
      </dgm:t>
    </dgm:pt>
    <dgm:pt modelId="{EE6146AA-6E57-0A44-AC96-5D03D9CEF68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/>
            <a:t>MDT</a:t>
          </a:r>
        </a:p>
      </dgm:t>
    </dgm:pt>
    <dgm:pt modelId="{939AD03A-70FC-BC4E-BFDD-3CC246E6F39A}" type="parTrans" cxnId="{DF587FE7-3254-F949-9FD8-4FE3777A990E}">
      <dgm:prSet/>
      <dgm:spPr/>
      <dgm:t>
        <a:bodyPr/>
        <a:lstStyle/>
        <a:p>
          <a:endParaRPr lang="en-US" b="1"/>
        </a:p>
      </dgm:t>
    </dgm:pt>
    <dgm:pt modelId="{5BA4783C-780C-094B-8D55-E6DAF2E844B0}" type="sibTrans" cxnId="{DF587FE7-3254-F949-9FD8-4FE3777A990E}">
      <dgm:prSet/>
      <dgm:spPr/>
      <dgm:t>
        <a:bodyPr/>
        <a:lstStyle/>
        <a:p>
          <a:endParaRPr lang="en-US" b="1"/>
        </a:p>
      </dgm:t>
    </dgm:pt>
    <dgm:pt modelId="{35BC1303-6FD5-134A-A20D-3157F040CDF7}">
      <dgm:prSet phldrT="[Text]"/>
      <dgm:spPr/>
      <dgm:t>
        <a:bodyPr/>
        <a:lstStyle/>
        <a:p>
          <a:r>
            <a:rPr lang="en-US" b="1"/>
            <a:t>Clues to etiology</a:t>
          </a:r>
        </a:p>
      </dgm:t>
    </dgm:pt>
    <dgm:pt modelId="{01C54B54-8F48-9E40-9967-FDDE35B1D200}" type="parTrans" cxnId="{26597833-D805-604C-B2EF-833CC21885AF}">
      <dgm:prSet/>
      <dgm:spPr/>
      <dgm:t>
        <a:bodyPr/>
        <a:lstStyle/>
        <a:p>
          <a:endParaRPr lang="en-US" b="1"/>
        </a:p>
      </dgm:t>
    </dgm:pt>
    <dgm:pt modelId="{196E0965-C1F1-554A-84AF-E7F368C03C85}" type="sibTrans" cxnId="{26597833-D805-604C-B2EF-833CC21885AF}">
      <dgm:prSet/>
      <dgm:spPr/>
      <dgm:t>
        <a:bodyPr/>
        <a:lstStyle/>
        <a:p>
          <a:endParaRPr lang="en-US" b="1"/>
        </a:p>
      </dgm:t>
    </dgm:pt>
    <dgm:pt modelId="{1E1C7BFA-DCD7-494C-943E-58DB4D77F1A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/>
            <a:t>Multiple specialties</a:t>
          </a:r>
        </a:p>
      </dgm:t>
    </dgm:pt>
    <dgm:pt modelId="{D54A938B-15E2-9C49-8CCE-2B10729BAF07}" type="parTrans" cxnId="{015A7548-4FF3-5F4F-BD86-AD65F2FE5580}">
      <dgm:prSet/>
      <dgm:spPr/>
      <dgm:t>
        <a:bodyPr/>
        <a:lstStyle/>
        <a:p>
          <a:endParaRPr lang="en-US"/>
        </a:p>
      </dgm:t>
    </dgm:pt>
    <dgm:pt modelId="{18A485B8-F376-0D49-8F10-DCFC6E09271D}" type="sibTrans" cxnId="{015A7548-4FF3-5F4F-BD86-AD65F2FE5580}">
      <dgm:prSet/>
      <dgm:spPr/>
      <dgm:t>
        <a:bodyPr/>
        <a:lstStyle/>
        <a:p>
          <a:endParaRPr lang="en-US"/>
        </a:p>
      </dgm:t>
    </dgm:pt>
    <dgm:pt modelId="{9EBCF169-834E-BC48-A118-7A593F4ACC10}">
      <dgm:prSet phldrT="[Text]"/>
      <dgm:spPr/>
      <dgm:t>
        <a:bodyPr/>
        <a:lstStyle/>
        <a:p>
          <a:r>
            <a:rPr lang="en-US" b="1"/>
            <a:t>Upper airways</a:t>
          </a:r>
        </a:p>
      </dgm:t>
    </dgm:pt>
    <dgm:pt modelId="{171E9D96-63AA-1640-9CD2-08C4E5113C0A}" type="parTrans" cxnId="{6DBF14EA-300D-5846-8B47-0D99A1636573}">
      <dgm:prSet/>
      <dgm:spPr/>
      <dgm:t>
        <a:bodyPr/>
        <a:lstStyle/>
        <a:p>
          <a:endParaRPr lang="en-US"/>
        </a:p>
      </dgm:t>
    </dgm:pt>
    <dgm:pt modelId="{04BBA1B3-9FF8-2844-96B2-46F1A8743B71}" type="sibTrans" cxnId="{6DBF14EA-300D-5846-8B47-0D99A1636573}">
      <dgm:prSet/>
      <dgm:spPr/>
      <dgm:t>
        <a:bodyPr/>
        <a:lstStyle/>
        <a:p>
          <a:endParaRPr lang="en-US"/>
        </a:p>
      </dgm:t>
    </dgm:pt>
    <dgm:pt modelId="{E6F35E97-370E-3542-B215-CB2C5C9378CD}" type="pres">
      <dgm:prSet presAssocID="{DFF45172-AF58-A746-BE91-193B45FB02D9}" presName="Name0" presStyleCnt="0">
        <dgm:presLayoutVars>
          <dgm:dir/>
          <dgm:resizeHandles val="exact"/>
        </dgm:presLayoutVars>
      </dgm:prSet>
      <dgm:spPr/>
    </dgm:pt>
    <dgm:pt modelId="{416C08A2-3F6F-7640-BB2C-074F1939CC3D}" type="pres">
      <dgm:prSet presAssocID="{0E5A61BE-2340-A544-9615-BB3B5054BD39}" presName="node" presStyleLbl="node1" presStyleIdx="0" presStyleCnt="5">
        <dgm:presLayoutVars>
          <dgm:bulletEnabled val="1"/>
        </dgm:presLayoutVars>
      </dgm:prSet>
      <dgm:spPr/>
    </dgm:pt>
    <dgm:pt modelId="{76C342C1-A10E-FF4D-ABBF-6FCAF1F85E59}" type="pres">
      <dgm:prSet presAssocID="{C7345733-9915-3A44-89B3-F91794F1CC46}" presName="sibTrans" presStyleCnt="0"/>
      <dgm:spPr/>
    </dgm:pt>
    <dgm:pt modelId="{F2F94A80-2745-F44A-B2F4-4AF0038DD4D5}" type="pres">
      <dgm:prSet presAssocID="{8276A596-26AA-4645-9029-A0E99CBB99E4}" presName="node" presStyleLbl="node1" presStyleIdx="1" presStyleCnt="5">
        <dgm:presLayoutVars>
          <dgm:bulletEnabled val="1"/>
        </dgm:presLayoutVars>
      </dgm:prSet>
      <dgm:spPr/>
    </dgm:pt>
    <dgm:pt modelId="{BF075927-E676-D14C-BF0E-60B1DB5E38BD}" type="pres">
      <dgm:prSet presAssocID="{7552FE1B-A5C5-674B-AB08-D60E31F3C773}" presName="sibTrans" presStyleCnt="0"/>
      <dgm:spPr/>
    </dgm:pt>
    <dgm:pt modelId="{CDA4B2F8-FCE1-DD48-80BE-2CB0F6687B0D}" type="pres">
      <dgm:prSet presAssocID="{7754160D-A24B-1646-81E8-96412E50F009}" presName="node" presStyleLbl="node1" presStyleIdx="2" presStyleCnt="5">
        <dgm:presLayoutVars>
          <dgm:bulletEnabled val="1"/>
        </dgm:presLayoutVars>
      </dgm:prSet>
      <dgm:spPr/>
    </dgm:pt>
    <dgm:pt modelId="{DCA778B7-4E4D-244B-8D77-70C0F17B7141}" type="pres">
      <dgm:prSet presAssocID="{4679149E-6901-DA45-A06D-D4B52EFBFC91}" presName="sibTrans" presStyleCnt="0"/>
      <dgm:spPr/>
    </dgm:pt>
    <dgm:pt modelId="{AF105B3F-89AC-7040-98C5-A24DF7A7D774}" type="pres">
      <dgm:prSet presAssocID="{E28BF0C8-9341-5B4A-BE37-46057EFD7B84}" presName="node" presStyleLbl="node1" presStyleIdx="3" presStyleCnt="5">
        <dgm:presLayoutVars>
          <dgm:bulletEnabled val="1"/>
        </dgm:presLayoutVars>
      </dgm:prSet>
      <dgm:spPr/>
    </dgm:pt>
    <dgm:pt modelId="{1B488AEA-AB3A-B24E-BBAA-84C8238369BA}" type="pres">
      <dgm:prSet presAssocID="{B0608AF4-646A-2344-86C1-833C0CF1BCBE}" presName="sibTrans" presStyleCnt="0"/>
      <dgm:spPr/>
    </dgm:pt>
    <dgm:pt modelId="{785E513D-5871-E54B-B7E3-C21CDD21EE7B}" type="pres">
      <dgm:prSet presAssocID="{EE6146AA-6E57-0A44-AC96-5D03D9CEF680}" presName="node" presStyleLbl="node1" presStyleIdx="4" presStyleCnt="5">
        <dgm:presLayoutVars>
          <dgm:bulletEnabled val="1"/>
        </dgm:presLayoutVars>
      </dgm:prSet>
      <dgm:spPr/>
    </dgm:pt>
  </dgm:ptLst>
  <dgm:cxnLst>
    <dgm:cxn modelId="{C576000A-DA5A-6147-9D6B-48013588FC85}" type="presOf" srcId="{EE6146AA-6E57-0A44-AC96-5D03D9CEF680}" destId="{785E513D-5871-E54B-B7E3-C21CDD21EE7B}" srcOrd="0" destOrd="0" presId="urn:microsoft.com/office/officeart/2005/8/layout/hList6"/>
    <dgm:cxn modelId="{1EA0F71C-AC6B-4E45-B55B-F82B1687726B}" type="presOf" srcId="{DFF45172-AF58-A746-BE91-193B45FB02D9}" destId="{E6F35E97-370E-3542-B215-CB2C5C9378CD}" srcOrd="0" destOrd="0" presId="urn:microsoft.com/office/officeart/2005/8/layout/hList6"/>
    <dgm:cxn modelId="{272DD124-61C5-DE41-88FF-D512E7ABAAFF}" type="presOf" srcId="{1E1C7BFA-DCD7-494C-943E-58DB4D77F1AE}" destId="{785E513D-5871-E54B-B7E3-C21CDD21EE7B}" srcOrd="0" destOrd="1" presId="urn:microsoft.com/office/officeart/2005/8/layout/hList6"/>
    <dgm:cxn modelId="{26597833-D805-604C-B2EF-833CC21885AF}" srcId="{7754160D-A24B-1646-81E8-96412E50F009}" destId="{35BC1303-6FD5-134A-A20D-3157F040CDF7}" srcOrd="0" destOrd="0" parTransId="{01C54B54-8F48-9E40-9967-FDDE35B1D200}" sibTransId="{196E0965-C1F1-554A-84AF-E7F368C03C85}"/>
    <dgm:cxn modelId="{FFF9053A-CB1C-FD44-A9A6-52294811CA44}" type="presOf" srcId="{F7318A6B-F474-3742-941B-1C36EAE33F68}" destId="{416C08A2-3F6F-7640-BB2C-074F1939CC3D}" srcOrd="0" destOrd="1" presId="urn:microsoft.com/office/officeart/2005/8/layout/hList6"/>
    <dgm:cxn modelId="{57B45640-3302-FE41-BD54-D2925E01CECA}" srcId="{DFF45172-AF58-A746-BE91-193B45FB02D9}" destId="{8276A596-26AA-4645-9029-A0E99CBB99E4}" srcOrd="1" destOrd="0" parTransId="{88906D75-E0E2-884A-99D8-32D1F43FC644}" sibTransId="{7552FE1B-A5C5-674B-AB08-D60E31F3C773}"/>
    <dgm:cxn modelId="{AFFA8146-7B17-E449-8B56-4F2E0205D3FC}" srcId="{DFF45172-AF58-A746-BE91-193B45FB02D9}" destId="{E28BF0C8-9341-5B4A-BE37-46057EFD7B84}" srcOrd="3" destOrd="0" parTransId="{907A4538-265C-C142-A205-031A5D87C5D1}" sibTransId="{B0608AF4-646A-2344-86C1-833C0CF1BCBE}"/>
    <dgm:cxn modelId="{015A7548-4FF3-5F4F-BD86-AD65F2FE5580}" srcId="{EE6146AA-6E57-0A44-AC96-5D03D9CEF680}" destId="{1E1C7BFA-DCD7-494C-943E-58DB4D77F1AE}" srcOrd="0" destOrd="0" parTransId="{D54A938B-15E2-9C49-8CCE-2B10729BAF07}" sibTransId="{18A485B8-F376-0D49-8F10-DCFC6E09271D}"/>
    <dgm:cxn modelId="{8531A65A-8355-3740-BC5F-3284692E5839}" srcId="{0E5A61BE-2340-A544-9615-BB3B5054BD39}" destId="{096996F2-51F3-3E42-B1B4-84E7265FE3A9}" srcOrd="1" destOrd="0" parTransId="{3AB80905-1ABA-1240-90C7-D4D5B0082918}" sibTransId="{27051446-336A-7142-ADFF-76AD3C38DE82}"/>
    <dgm:cxn modelId="{7E285A5F-C92D-1B4C-A936-91C56B2F7735}" type="presOf" srcId="{A7455894-045E-C743-89A1-2CEA514A8E1E}" destId="{F2F94A80-2745-F44A-B2F4-4AF0038DD4D5}" srcOrd="0" destOrd="1" presId="urn:microsoft.com/office/officeart/2005/8/layout/hList6"/>
    <dgm:cxn modelId="{63A53764-EB17-9046-9574-FC99BC8BE482}" srcId="{0E5A61BE-2340-A544-9615-BB3B5054BD39}" destId="{F7318A6B-F474-3742-941B-1C36EAE33F68}" srcOrd="0" destOrd="0" parTransId="{F8EF3EA3-140D-F149-A50A-993C21DBCC16}" sibTransId="{6CDE9AEE-B29A-5E48-B26D-E8F74D62BCD8}"/>
    <dgm:cxn modelId="{F8465D73-7564-0C40-9AB0-8CF3AA6EC5D3}" type="presOf" srcId="{0E5A61BE-2340-A544-9615-BB3B5054BD39}" destId="{416C08A2-3F6F-7640-BB2C-074F1939CC3D}" srcOrd="0" destOrd="0" presId="urn:microsoft.com/office/officeart/2005/8/layout/hList6"/>
    <dgm:cxn modelId="{A03CFC77-445F-D04E-8B9A-F72A2E6A253B}" srcId="{DFF45172-AF58-A746-BE91-193B45FB02D9}" destId="{0E5A61BE-2340-A544-9615-BB3B5054BD39}" srcOrd="0" destOrd="0" parTransId="{CA4A3902-6C8D-C147-AD78-3057A4BE0AF6}" sibTransId="{C7345733-9915-3A44-89B3-F91794F1CC46}"/>
    <dgm:cxn modelId="{5A2ED59C-0CB2-E548-8F76-F8570F521EAC}" type="presOf" srcId="{096996F2-51F3-3E42-B1B4-84E7265FE3A9}" destId="{416C08A2-3F6F-7640-BB2C-074F1939CC3D}" srcOrd="0" destOrd="2" presId="urn:microsoft.com/office/officeart/2005/8/layout/hList6"/>
    <dgm:cxn modelId="{C1A1189D-EDB7-354B-9EE1-58FEF99191CB}" type="presOf" srcId="{35BC1303-6FD5-134A-A20D-3157F040CDF7}" destId="{CDA4B2F8-FCE1-DD48-80BE-2CB0F6687B0D}" srcOrd="0" destOrd="1" presId="urn:microsoft.com/office/officeart/2005/8/layout/hList6"/>
    <dgm:cxn modelId="{DA5C2A9D-652A-EE4A-A6DA-D7F4F14231D3}" type="presOf" srcId="{E28BF0C8-9341-5B4A-BE37-46057EFD7B84}" destId="{AF105B3F-89AC-7040-98C5-A24DF7A7D774}" srcOrd="0" destOrd="0" presId="urn:microsoft.com/office/officeart/2005/8/layout/hList6"/>
    <dgm:cxn modelId="{F4CE2D9E-880D-4445-84E8-B61F02FE1517}" type="presOf" srcId="{8276A596-26AA-4645-9029-A0E99CBB99E4}" destId="{F2F94A80-2745-F44A-B2F4-4AF0038DD4D5}" srcOrd="0" destOrd="0" presId="urn:microsoft.com/office/officeart/2005/8/layout/hList6"/>
    <dgm:cxn modelId="{F91876B9-7627-2944-B1BF-C81C0FD45763}" srcId="{DFF45172-AF58-A746-BE91-193B45FB02D9}" destId="{7754160D-A24B-1646-81E8-96412E50F009}" srcOrd="2" destOrd="0" parTransId="{CA410E63-FC56-014C-9F6F-9CC49FCD26E1}" sibTransId="{4679149E-6901-DA45-A06D-D4B52EFBFC91}"/>
    <dgm:cxn modelId="{E81D75C2-EDB0-B542-8473-8262A57FCFAA}" type="presOf" srcId="{9EBCF169-834E-BC48-A118-7A593F4ACC10}" destId="{F2F94A80-2745-F44A-B2F4-4AF0038DD4D5}" srcOrd="0" destOrd="2" presId="urn:microsoft.com/office/officeart/2005/8/layout/hList6"/>
    <dgm:cxn modelId="{DF587FE7-3254-F949-9FD8-4FE3777A990E}" srcId="{DFF45172-AF58-A746-BE91-193B45FB02D9}" destId="{EE6146AA-6E57-0A44-AC96-5D03D9CEF680}" srcOrd="4" destOrd="0" parTransId="{939AD03A-70FC-BC4E-BFDD-3CC246E6F39A}" sibTransId="{5BA4783C-780C-094B-8D55-E6DAF2E844B0}"/>
    <dgm:cxn modelId="{6DBF14EA-300D-5846-8B47-0D99A1636573}" srcId="{8276A596-26AA-4645-9029-A0E99CBB99E4}" destId="{9EBCF169-834E-BC48-A118-7A593F4ACC10}" srcOrd="1" destOrd="0" parTransId="{171E9D96-63AA-1640-9CD2-08C4E5113C0A}" sibTransId="{04BBA1B3-9FF8-2844-96B2-46F1A8743B71}"/>
    <dgm:cxn modelId="{9611BCEA-D6EA-B046-A9CC-EDC329320DFF}" srcId="{8276A596-26AA-4645-9029-A0E99CBB99E4}" destId="{A7455894-045E-C743-89A1-2CEA514A8E1E}" srcOrd="0" destOrd="0" parTransId="{82F9D99C-D14A-B54F-B676-77727426CBBA}" sibTransId="{A3BE7E6C-045A-A146-B9C7-0509C01E8CD3}"/>
    <dgm:cxn modelId="{D719D9FD-2CA5-4847-B25E-083D61213E92}" type="presOf" srcId="{7754160D-A24B-1646-81E8-96412E50F009}" destId="{CDA4B2F8-FCE1-DD48-80BE-2CB0F6687B0D}" srcOrd="0" destOrd="0" presId="urn:microsoft.com/office/officeart/2005/8/layout/hList6"/>
    <dgm:cxn modelId="{35F3F788-FEED-FA42-B18A-55F76F2F73E7}" type="presParOf" srcId="{E6F35E97-370E-3542-B215-CB2C5C9378CD}" destId="{416C08A2-3F6F-7640-BB2C-074F1939CC3D}" srcOrd="0" destOrd="0" presId="urn:microsoft.com/office/officeart/2005/8/layout/hList6"/>
    <dgm:cxn modelId="{DACCA562-B9BF-1940-99E1-192D8C89F856}" type="presParOf" srcId="{E6F35E97-370E-3542-B215-CB2C5C9378CD}" destId="{76C342C1-A10E-FF4D-ABBF-6FCAF1F85E59}" srcOrd="1" destOrd="0" presId="urn:microsoft.com/office/officeart/2005/8/layout/hList6"/>
    <dgm:cxn modelId="{F51CD3FD-A08C-864A-AFB3-1D15BBE75BB8}" type="presParOf" srcId="{E6F35E97-370E-3542-B215-CB2C5C9378CD}" destId="{F2F94A80-2745-F44A-B2F4-4AF0038DD4D5}" srcOrd="2" destOrd="0" presId="urn:microsoft.com/office/officeart/2005/8/layout/hList6"/>
    <dgm:cxn modelId="{BE52D149-3B84-B141-B672-782ADCC179BD}" type="presParOf" srcId="{E6F35E97-370E-3542-B215-CB2C5C9378CD}" destId="{BF075927-E676-D14C-BF0E-60B1DB5E38BD}" srcOrd="3" destOrd="0" presId="urn:microsoft.com/office/officeart/2005/8/layout/hList6"/>
    <dgm:cxn modelId="{4F258129-4A9A-E04C-B51F-0ABC0483011D}" type="presParOf" srcId="{E6F35E97-370E-3542-B215-CB2C5C9378CD}" destId="{CDA4B2F8-FCE1-DD48-80BE-2CB0F6687B0D}" srcOrd="4" destOrd="0" presId="urn:microsoft.com/office/officeart/2005/8/layout/hList6"/>
    <dgm:cxn modelId="{24F49780-803F-A348-8165-93C78028E89D}" type="presParOf" srcId="{E6F35E97-370E-3542-B215-CB2C5C9378CD}" destId="{DCA778B7-4E4D-244B-8D77-70C0F17B7141}" srcOrd="5" destOrd="0" presId="urn:microsoft.com/office/officeart/2005/8/layout/hList6"/>
    <dgm:cxn modelId="{C2295903-03AA-D44E-B95C-207461B56E45}" type="presParOf" srcId="{E6F35E97-370E-3542-B215-CB2C5C9378CD}" destId="{AF105B3F-89AC-7040-98C5-A24DF7A7D774}" srcOrd="6" destOrd="0" presId="urn:microsoft.com/office/officeart/2005/8/layout/hList6"/>
    <dgm:cxn modelId="{CDEB62D5-D47A-0940-BF4D-1039164D65F4}" type="presParOf" srcId="{E6F35E97-370E-3542-B215-CB2C5C9378CD}" destId="{1B488AEA-AB3A-B24E-BBAA-84C8238369BA}" srcOrd="7" destOrd="0" presId="urn:microsoft.com/office/officeart/2005/8/layout/hList6"/>
    <dgm:cxn modelId="{CAD4D6AB-F38B-6D4E-A1AE-04B423F15D27}" type="presParOf" srcId="{E6F35E97-370E-3542-B215-CB2C5C9378CD}" destId="{785E513D-5871-E54B-B7E3-C21CDD21EE7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E6237-15A2-B448-9ED7-6F62B95F4C91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97AA35-EBBC-194A-8314-6EBB4B5CEC0B}">
      <dgm:prSet phldrT="[Text]"/>
      <dgm:spPr/>
      <dgm:t>
        <a:bodyPr/>
        <a:lstStyle/>
        <a:p>
          <a:r>
            <a:rPr lang="en-GB" dirty="0"/>
            <a:t>Benefits</a:t>
          </a:r>
        </a:p>
      </dgm:t>
    </dgm:pt>
    <dgm:pt modelId="{B79A96A5-3CC3-E24E-9D56-A02C27716506}" type="parTrans" cxnId="{E30F9005-34F4-774E-9E26-57D0CE581468}">
      <dgm:prSet/>
      <dgm:spPr/>
      <dgm:t>
        <a:bodyPr/>
        <a:lstStyle/>
        <a:p>
          <a:endParaRPr lang="en-GB"/>
        </a:p>
      </dgm:t>
    </dgm:pt>
    <dgm:pt modelId="{3239CDA9-D081-B546-8CEE-6550FB88961C}" type="sibTrans" cxnId="{E30F9005-34F4-774E-9E26-57D0CE581468}">
      <dgm:prSet/>
      <dgm:spPr/>
      <dgm:t>
        <a:bodyPr/>
        <a:lstStyle/>
        <a:p>
          <a:endParaRPr lang="en-GB"/>
        </a:p>
      </dgm:t>
    </dgm:pt>
    <dgm:pt modelId="{7E5B0684-5FD7-B547-895E-89B1F885D77D}">
      <dgm:prSet phldrT="[Text]"/>
      <dgm:spPr/>
      <dgm:t>
        <a:bodyPr/>
        <a:lstStyle/>
        <a:p>
          <a:r>
            <a:rPr lang="en-GB" dirty="0"/>
            <a:t>Risk</a:t>
          </a:r>
        </a:p>
      </dgm:t>
    </dgm:pt>
    <dgm:pt modelId="{CABC3B35-6472-7143-91CF-9D74B476BFE3}" type="parTrans" cxnId="{60F75E91-8CF1-AB40-A6E2-A4B6578FF4F5}">
      <dgm:prSet/>
      <dgm:spPr/>
      <dgm:t>
        <a:bodyPr/>
        <a:lstStyle/>
        <a:p>
          <a:endParaRPr lang="en-GB"/>
        </a:p>
      </dgm:t>
    </dgm:pt>
    <dgm:pt modelId="{510872FA-8634-BF41-A4C5-EEE4F68F2F5F}" type="sibTrans" cxnId="{60F75E91-8CF1-AB40-A6E2-A4B6578FF4F5}">
      <dgm:prSet/>
      <dgm:spPr/>
      <dgm:t>
        <a:bodyPr/>
        <a:lstStyle/>
        <a:p>
          <a:endParaRPr lang="en-GB"/>
        </a:p>
      </dgm:t>
    </dgm:pt>
    <dgm:pt modelId="{9DE1A4FE-CEB1-AF47-8746-1ACE1B45212D}" type="pres">
      <dgm:prSet presAssocID="{170E6237-15A2-B448-9ED7-6F62B95F4C91}" presName="compositeShape" presStyleCnt="0">
        <dgm:presLayoutVars>
          <dgm:chMax val="2"/>
          <dgm:dir/>
          <dgm:resizeHandles val="exact"/>
        </dgm:presLayoutVars>
      </dgm:prSet>
      <dgm:spPr/>
    </dgm:pt>
    <dgm:pt modelId="{AB265E92-D127-5A4F-9A89-B49E3CD8C84B}" type="pres">
      <dgm:prSet presAssocID="{170E6237-15A2-B448-9ED7-6F62B95F4C91}" presName="divider" presStyleLbl="fgShp" presStyleIdx="0" presStyleCnt="1"/>
      <dgm:spPr/>
    </dgm:pt>
    <dgm:pt modelId="{A686EA95-DB41-5B45-AD31-30A75345EE69}" type="pres">
      <dgm:prSet presAssocID="{1F97AA35-EBBC-194A-8314-6EBB4B5CEC0B}" presName="downArrow" presStyleLbl="node1" presStyleIdx="0" presStyleCnt="2"/>
      <dgm:spPr/>
    </dgm:pt>
    <dgm:pt modelId="{DD290364-B26C-5F4E-B8F5-92E58BDC7E21}" type="pres">
      <dgm:prSet presAssocID="{1F97AA35-EBBC-194A-8314-6EBB4B5CEC0B}" presName="downArrowText" presStyleLbl="revTx" presStyleIdx="0" presStyleCnt="2">
        <dgm:presLayoutVars>
          <dgm:bulletEnabled val="1"/>
        </dgm:presLayoutVars>
      </dgm:prSet>
      <dgm:spPr/>
    </dgm:pt>
    <dgm:pt modelId="{EE05008C-481F-2E43-902C-81B12FB5703F}" type="pres">
      <dgm:prSet presAssocID="{7E5B0684-5FD7-B547-895E-89B1F885D77D}" presName="upArrow" presStyleLbl="node1" presStyleIdx="1" presStyleCnt="2"/>
      <dgm:spPr/>
    </dgm:pt>
    <dgm:pt modelId="{1D24A4DC-57BC-8A49-ACA8-5F4D9A7DCD82}" type="pres">
      <dgm:prSet presAssocID="{7E5B0684-5FD7-B547-895E-89B1F885D77D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E30F9005-34F4-774E-9E26-57D0CE581468}" srcId="{170E6237-15A2-B448-9ED7-6F62B95F4C91}" destId="{1F97AA35-EBBC-194A-8314-6EBB4B5CEC0B}" srcOrd="0" destOrd="0" parTransId="{B79A96A5-3CC3-E24E-9D56-A02C27716506}" sibTransId="{3239CDA9-D081-B546-8CEE-6550FB88961C}"/>
    <dgm:cxn modelId="{027FDE25-125F-1648-818B-2124F1B67310}" type="presOf" srcId="{1F97AA35-EBBC-194A-8314-6EBB4B5CEC0B}" destId="{DD290364-B26C-5F4E-B8F5-92E58BDC7E21}" srcOrd="0" destOrd="0" presId="urn:microsoft.com/office/officeart/2005/8/layout/arrow3"/>
    <dgm:cxn modelId="{60F75E91-8CF1-AB40-A6E2-A4B6578FF4F5}" srcId="{170E6237-15A2-B448-9ED7-6F62B95F4C91}" destId="{7E5B0684-5FD7-B547-895E-89B1F885D77D}" srcOrd="1" destOrd="0" parTransId="{CABC3B35-6472-7143-91CF-9D74B476BFE3}" sibTransId="{510872FA-8634-BF41-A4C5-EEE4F68F2F5F}"/>
    <dgm:cxn modelId="{4E193EA2-28E6-E647-9C01-43275D41A017}" type="presOf" srcId="{7E5B0684-5FD7-B547-895E-89B1F885D77D}" destId="{1D24A4DC-57BC-8A49-ACA8-5F4D9A7DCD82}" srcOrd="0" destOrd="0" presId="urn:microsoft.com/office/officeart/2005/8/layout/arrow3"/>
    <dgm:cxn modelId="{947FB1C1-9465-5B45-88F2-6725BD8B7205}" type="presOf" srcId="{170E6237-15A2-B448-9ED7-6F62B95F4C91}" destId="{9DE1A4FE-CEB1-AF47-8746-1ACE1B45212D}" srcOrd="0" destOrd="0" presId="urn:microsoft.com/office/officeart/2005/8/layout/arrow3"/>
    <dgm:cxn modelId="{5813984A-8F63-B743-A810-D22669DD01DD}" type="presParOf" srcId="{9DE1A4FE-CEB1-AF47-8746-1ACE1B45212D}" destId="{AB265E92-D127-5A4F-9A89-B49E3CD8C84B}" srcOrd="0" destOrd="0" presId="urn:microsoft.com/office/officeart/2005/8/layout/arrow3"/>
    <dgm:cxn modelId="{0FA85B84-8880-0945-956B-AEF0B6C33D06}" type="presParOf" srcId="{9DE1A4FE-CEB1-AF47-8746-1ACE1B45212D}" destId="{A686EA95-DB41-5B45-AD31-30A75345EE69}" srcOrd="1" destOrd="0" presId="urn:microsoft.com/office/officeart/2005/8/layout/arrow3"/>
    <dgm:cxn modelId="{DE8539D8-F5EE-9940-99E1-ABA7AC9B409D}" type="presParOf" srcId="{9DE1A4FE-CEB1-AF47-8746-1ACE1B45212D}" destId="{DD290364-B26C-5F4E-B8F5-92E58BDC7E21}" srcOrd="2" destOrd="0" presId="urn:microsoft.com/office/officeart/2005/8/layout/arrow3"/>
    <dgm:cxn modelId="{1D346D7D-0515-6C43-8F68-0EA2E56422EB}" type="presParOf" srcId="{9DE1A4FE-CEB1-AF47-8746-1ACE1B45212D}" destId="{EE05008C-481F-2E43-902C-81B12FB5703F}" srcOrd="3" destOrd="0" presId="urn:microsoft.com/office/officeart/2005/8/layout/arrow3"/>
    <dgm:cxn modelId="{F0C6386A-7892-1448-B9A1-7A3A09A9C2A3}" type="presParOf" srcId="{9DE1A4FE-CEB1-AF47-8746-1ACE1B45212D}" destId="{1D24A4DC-57BC-8A49-ACA8-5F4D9A7DCD8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526D67-B803-4ACC-AF6F-F134C9C91F4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A6E1B-A9D3-4819-ADAB-28C149D090CD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IN" sz="1600" dirty="0"/>
            <a:t>C</a:t>
          </a:r>
          <a:r>
            <a:rPr lang="en-IN" sz="1600" i="0" baseline="0" dirty="0"/>
            <a:t>odeine has multimodal action of antitussive, analgesic, </a:t>
          </a:r>
          <a:r>
            <a:rPr lang="en-US" sz="1600" i="0" baseline="0" dirty="0"/>
            <a:t>and sedative</a:t>
          </a:r>
          <a:endParaRPr lang="en-US" sz="1600" dirty="0"/>
        </a:p>
      </dgm:t>
    </dgm:pt>
    <dgm:pt modelId="{F30BBAC1-1978-4663-841C-819F3A91A45F}" type="parTrans" cxnId="{D6FF5D90-06C1-4393-A78B-0D8187486FCC}">
      <dgm:prSet/>
      <dgm:spPr/>
      <dgm:t>
        <a:bodyPr/>
        <a:lstStyle/>
        <a:p>
          <a:endParaRPr lang="en-US" sz="1600"/>
        </a:p>
      </dgm:t>
    </dgm:pt>
    <dgm:pt modelId="{9F438765-35B5-44DA-997F-67C302DF57D4}" type="sibTrans" cxnId="{D6FF5D90-06C1-4393-A78B-0D8187486FCC}">
      <dgm:prSet custT="1"/>
      <dgm:spPr/>
      <dgm:t>
        <a:bodyPr/>
        <a:lstStyle/>
        <a:p>
          <a:endParaRPr lang="en-US" sz="1600"/>
        </a:p>
      </dgm:t>
    </dgm:pt>
    <dgm:pt modelId="{DC5860F0-1CE1-4C7C-8445-4487FE0CB3D1}">
      <dgm:prSet custT="1"/>
      <dgm:spPr/>
      <dgm:t>
        <a:bodyPr/>
        <a:lstStyle/>
        <a:p>
          <a:r>
            <a:rPr lang="en-US" sz="1600" i="0" dirty="0"/>
            <a:t>Codeine suppresses cough reflex in idiopathic, postinfectious cough, cancer or IPF</a:t>
          </a:r>
          <a:endParaRPr lang="en-US" sz="1600" dirty="0"/>
        </a:p>
      </dgm:t>
    </dgm:pt>
    <dgm:pt modelId="{FC9C9718-0481-4B74-B5FE-CDA5B8549DD2}" type="parTrans" cxnId="{D4CA61D7-2319-4E38-8760-803B9BEAF9BC}">
      <dgm:prSet/>
      <dgm:spPr/>
      <dgm:t>
        <a:bodyPr/>
        <a:lstStyle/>
        <a:p>
          <a:endParaRPr lang="en-US" sz="1600"/>
        </a:p>
      </dgm:t>
    </dgm:pt>
    <dgm:pt modelId="{1A60EB7A-C653-4B83-9F35-7BB8E364C05E}" type="sibTrans" cxnId="{D4CA61D7-2319-4E38-8760-803B9BEAF9BC}">
      <dgm:prSet custT="1"/>
      <dgm:spPr/>
      <dgm:t>
        <a:bodyPr/>
        <a:lstStyle/>
        <a:p>
          <a:endParaRPr lang="en-US" sz="1600"/>
        </a:p>
      </dgm:t>
    </dgm:pt>
    <dgm:pt modelId="{091EF0F0-5DFB-4F47-8627-18BEBD222AA1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dirty="0"/>
            <a:t>Codeine dependence responsible for 2% of admissions to substance abuse</a:t>
          </a:r>
        </a:p>
      </dgm:t>
    </dgm:pt>
    <dgm:pt modelId="{1D6E6699-BA21-49CA-BFF4-EF2A144781D0}" type="parTrans" cxnId="{A7BB04CA-5EF7-41D1-8674-02CC24F5CE4A}">
      <dgm:prSet/>
      <dgm:spPr/>
      <dgm:t>
        <a:bodyPr/>
        <a:lstStyle/>
        <a:p>
          <a:endParaRPr lang="en-US" sz="1600"/>
        </a:p>
      </dgm:t>
    </dgm:pt>
    <dgm:pt modelId="{4F803383-0848-4197-9997-388BFEA7BA59}" type="sibTrans" cxnId="{A7BB04CA-5EF7-41D1-8674-02CC24F5CE4A}">
      <dgm:prSet custT="1"/>
      <dgm:spPr/>
      <dgm:t>
        <a:bodyPr/>
        <a:lstStyle/>
        <a:p>
          <a:endParaRPr lang="en-US" sz="1600"/>
        </a:p>
      </dgm:t>
    </dgm:pt>
    <dgm:pt modelId="{2AAE6641-ED71-443A-B4AB-FFF2E17948E2}">
      <dgm:prSet custT="1"/>
      <dgm:spPr/>
      <dgm:t>
        <a:bodyPr/>
        <a:lstStyle/>
        <a:p>
          <a:r>
            <a:rPr lang="en-US" sz="1600" dirty="0"/>
            <a:t>Codeine must be prescribed and dispensed with the utmost caution</a:t>
          </a:r>
        </a:p>
      </dgm:t>
    </dgm:pt>
    <dgm:pt modelId="{15549F15-0D70-48A0-9392-E85F00EAA0D9}" type="parTrans" cxnId="{CB602813-6848-4B50-8804-8653C106CFE2}">
      <dgm:prSet/>
      <dgm:spPr/>
      <dgm:t>
        <a:bodyPr/>
        <a:lstStyle/>
        <a:p>
          <a:endParaRPr lang="en-US" sz="1600"/>
        </a:p>
      </dgm:t>
    </dgm:pt>
    <dgm:pt modelId="{878E6DA9-72E9-4A2C-BF0B-DEC3F0F5D1BB}" type="sibTrans" cxnId="{CB602813-6848-4B50-8804-8653C106CFE2}">
      <dgm:prSet custT="1"/>
      <dgm:spPr/>
      <dgm:t>
        <a:bodyPr/>
        <a:lstStyle/>
        <a:p>
          <a:endParaRPr lang="en-US" sz="1600"/>
        </a:p>
      </dgm:t>
    </dgm:pt>
    <dgm:pt modelId="{5188E6AF-6543-4511-83C1-E9B8A5DE8B34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dirty="0"/>
            <a:t>Physicians need to balance ethics vis a vis necessity when QoL is impaired</a:t>
          </a:r>
        </a:p>
      </dgm:t>
    </dgm:pt>
    <dgm:pt modelId="{16323DBB-B888-48E5-9703-D623871E133D}" type="parTrans" cxnId="{79448736-A91C-490F-A1EA-A8D5E0FE09CB}">
      <dgm:prSet/>
      <dgm:spPr/>
      <dgm:t>
        <a:bodyPr/>
        <a:lstStyle/>
        <a:p>
          <a:endParaRPr lang="en-US" sz="1600"/>
        </a:p>
      </dgm:t>
    </dgm:pt>
    <dgm:pt modelId="{FF573A70-52C1-4EDF-816D-FA774C8BBC24}" type="sibTrans" cxnId="{79448736-A91C-490F-A1EA-A8D5E0FE09CB}">
      <dgm:prSet/>
      <dgm:spPr/>
      <dgm:t>
        <a:bodyPr/>
        <a:lstStyle/>
        <a:p>
          <a:endParaRPr lang="en-US" sz="1600"/>
        </a:p>
      </dgm:t>
    </dgm:pt>
    <dgm:pt modelId="{1F399693-2AEA-884C-A435-E54D88058734}" type="pres">
      <dgm:prSet presAssocID="{7A526D67-B803-4ACC-AF6F-F134C9C91F40}" presName="outerComposite" presStyleCnt="0">
        <dgm:presLayoutVars>
          <dgm:chMax val="5"/>
          <dgm:dir/>
          <dgm:resizeHandles val="exact"/>
        </dgm:presLayoutVars>
      </dgm:prSet>
      <dgm:spPr/>
    </dgm:pt>
    <dgm:pt modelId="{6F1B906B-43F6-6F42-BF99-B3528B2976DC}" type="pres">
      <dgm:prSet presAssocID="{7A526D67-B803-4ACC-AF6F-F134C9C91F40}" presName="dummyMaxCanvas" presStyleCnt="0">
        <dgm:presLayoutVars/>
      </dgm:prSet>
      <dgm:spPr/>
    </dgm:pt>
    <dgm:pt modelId="{084482FB-9D05-604C-8A66-96C1CD97C0A6}" type="pres">
      <dgm:prSet presAssocID="{7A526D67-B803-4ACC-AF6F-F134C9C91F40}" presName="FiveNodes_1" presStyleLbl="node1" presStyleIdx="0" presStyleCnt="5">
        <dgm:presLayoutVars>
          <dgm:bulletEnabled val="1"/>
        </dgm:presLayoutVars>
      </dgm:prSet>
      <dgm:spPr/>
    </dgm:pt>
    <dgm:pt modelId="{FA8AE226-F92A-DC4F-8DF7-DCB2F1DA8E9E}" type="pres">
      <dgm:prSet presAssocID="{7A526D67-B803-4ACC-AF6F-F134C9C91F40}" presName="FiveNodes_2" presStyleLbl="node1" presStyleIdx="1" presStyleCnt="5">
        <dgm:presLayoutVars>
          <dgm:bulletEnabled val="1"/>
        </dgm:presLayoutVars>
      </dgm:prSet>
      <dgm:spPr/>
    </dgm:pt>
    <dgm:pt modelId="{8FE747DB-74C3-F642-810B-2DE4823E3DC6}" type="pres">
      <dgm:prSet presAssocID="{7A526D67-B803-4ACC-AF6F-F134C9C91F40}" presName="FiveNodes_3" presStyleLbl="node1" presStyleIdx="2" presStyleCnt="5">
        <dgm:presLayoutVars>
          <dgm:bulletEnabled val="1"/>
        </dgm:presLayoutVars>
      </dgm:prSet>
      <dgm:spPr/>
    </dgm:pt>
    <dgm:pt modelId="{1468C7A4-D459-2747-BEEF-3D323B432F4B}" type="pres">
      <dgm:prSet presAssocID="{7A526D67-B803-4ACC-AF6F-F134C9C91F40}" presName="FiveNodes_4" presStyleLbl="node1" presStyleIdx="3" presStyleCnt="5">
        <dgm:presLayoutVars>
          <dgm:bulletEnabled val="1"/>
        </dgm:presLayoutVars>
      </dgm:prSet>
      <dgm:spPr/>
    </dgm:pt>
    <dgm:pt modelId="{DA6ADF9B-6181-DB4A-A55A-BA1312236C62}" type="pres">
      <dgm:prSet presAssocID="{7A526D67-B803-4ACC-AF6F-F134C9C91F40}" presName="FiveNodes_5" presStyleLbl="node1" presStyleIdx="4" presStyleCnt="5">
        <dgm:presLayoutVars>
          <dgm:bulletEnabled val="1"/>
        </dgm:presLayoutVars>
      </dgm:prSet>
      <dgm:spPr/>
    </dgm:pt>
    <dgm:pt modelId="{5953F1FF-C8F8-9844-B5B9-EFD790804C03}" type="pres">
      <dgm:prSet presAssocID="{7A526D67-B803-4ACC-AF6F-F134C9C91F40}" presName="FiveConn_1-2" presStyleLbl="fgAccFollowNode1" presStyleIdx="0" presStyleCnt="4">
        <dgm:presLayoutVars>
          <dgm:bulletEnabled val="1"/>
        </dgm:presLayoutVars>
      </dgm:prSet>
      <dgm:spPr/>
    </dgm:pt>
    <dgm:pt modelId="{27A5A5C4-E086-DF45-88B8-BFB3DF543148}" type="pres">
      <dgm:prSet presAssocID="{7A526D67-B803-4ACC-AF6F-F134C9C91F40}" presName="FiveConn_2-3" presStyleLbl="fgAccFollowNode1" presStyleIdx="1" presStyleCnt="4">
        <dgm:presLayoutVars>
          <dgm:bulletEnabled val="1"/>
        </dgm:presLayoutVars>
      </dgm:prSet>
      <dgm:spPr/>
    </dgm:pt>
    <dgm:pt modelId="{0A96541F-7E04-FF48-B586-B70695060121}" type="pres">
      <dgm:prSet presAssocID="{7A526D67-B803-4ACC-AF6F-F134C9C91F40}" presName="FiveConn_3-4" presStyleLbl="fgAccFollowNode1" presStyleIdx="2" presStyleCnt="4">
        <dgm:presLayoutVars>
          <dgm:bulletEnabled val="1"/>
        </dgm:presLayoutVars>
      </dgm:prSet>
      <dgm:spPr/>
    </dgm:pt>
    <dgm:pt modelId="{90660468-F9FE-1046-8994-892B7401952A}" type="pres">
      <dgm:prSet presAssocID="{7A526D67-B803-4ACC-AF6F-F134C9C91F40}" presName="FiveConn_4-5" presStyleLbl="fgAccFollowNode1" presStyleIdx="3" presStyleCnt="4">
        <dgm:presLayoutVars>
          <dgm:bulletEnabled val="1"/>
        </dgm:presLayoutVars>
      </dgm:prSet>
      <dgm:spPr/>
    </dgm:pt>
    <dgm:pt modelId="{A53C4F5A-8AA1-2E49-85ED-0C6F98D2AA46}" type="pres">
      <dgm:prSet presAssocID="{7A526D67-B803-4ACC-AF6F-F134C9C91F40}" presName="FiveNodes_1_text" presStyleLbl="node1" presStyleIdx="4" presStyleCnt="5">
        <dgm:presLayoutVars>
          <dgm:bulletEnabled val="1"/>
        </dgm:presLayoutVars>
      </dgm:prSet>
      <dgm:spPr/>
    </dgm:pt>
    <dgm:pt modelId="{0AF85B44-6C11-FD46-8F94-6A3F04D169B6}" type="pres">
      <dgm:prSet presAssocID="{7A526D67-B803-4ACC-AF6F-F134C9C91F40}" presName="FiveNodes_2_text" presStyleLbl="node1" presStyleIdx="4" presStyleCnt="5">
        <dgm:presLayoutVars>
          <dgm:bulletEnabled val="1"/>
        </dgm:presLayoutVars>
      </dgm:prSet>
      <dgm:spPr/>
    </dgm:pt>
    <dgm:pt modelId="{4238BB50-4B2B-AF41-BE93-80A1FCC19365}" type="pres">
      <dgm:prSet presAssocID="{7A526D67-B803-4ACC-AF6F-F134C9C91F40}" presName="FiveNodes_3_text" presStyleLbl="node1" presStyleIdx="4" presStyleCnt="5">
        <dgm:presLayoutVars>
          <dgm:bulletEnabled val="1"/>
        </dgm:presLayoutVars>
      </dgm:prSet>
      <dgm:spPr/>
    </dgm:pt>
    <dgm:pt modelId="{F50FF511-486C-BD49-9139-8B0926C03F5D}" type="pres">
      <dgm:prSet presAssocID="{7A526D67-B803-4ACC-AF6F-F134C9C91F40}" presName="FiveNodes_4_text" presStyleLbl="node1" presStyleIdx="4" presStyleCnt="5">
        <dgm:presLayoutVars>
          <dgm:bulletEnabled val="1"/>
        </dgm:presLayoutVars>
      </dgm:prSet>
      <dgm:spPr/>
    </dgm:pt>
    <dgm:pt modelId="{EB213328-247B-2F40-9565-79C06B407A94}" type="pres">
      <dgm:prSet presAssocID="{7A526D67-B803-4ACC-AF6F-F134C9C91F4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A6D3310-9514-8947-867F-B1349C0E796C}" type="presOf" srcId="{7A526D67-B803-4ACC-AF6F-F134C9C91F40}" destId="{1F399693-2AEA-884C-A435-E54D88058734}" srcOrd="0" destOrd="0" presId="urn:microsoft.com/office/officeart/2005/8/layout/vProcess5"/>
    <dgm:cxn modelId="{CB602813-6848-4B50-8804-8653C106CFE2}" srcId="{7A526D67-B803-4ACC-AF6F-F134C9C91F40}" destId="{2AAE6641-ED71-443A-B4AB-FFF2E17948E2}" srcOrd="3" destOrd="0" parTransId="{15549F15-0D70-48A0-9392-E85F00EAA0D9}" sibTransId="{878E6DA9-72E9-4A2C-BF0B-DEC3F0F5D1BB}"/>
    <dgm:cxn modelId="{EBFC481D-CAAC-9C47-8B16-A8AFE649FAA8}" type="presOf" srcId="{DC5860F0-1CE1-4C7C-8445-4487FE0CB3D1}" destId="{0AF85B44-6C11-FD46-8F94-6A3F04D169B6}" srcOrd="1" destOrd="0" presId="urn:microsoft.com/office/officeart/2005/8/layout/vProcess5"/>
    <dgm:cxn modelId="{BF79081F-72E4-D049-A85B-3C9E0B359170}" type="presOf" srcId="{B88A6E1B-A9D3-4819-ADAB-28C149D090CD}" destId="{A53C4F5A-8AA1-2E49-85ED-0C6F98D2AA46}" srcOrd="1" destOrd="0" presId="urn:microsoft.com/office/officeart/2005/8/layout/vProcess5"/>
    <dgm:cxn modelId="{1573601F-E3ED-9541-B0CC-01111A2150B0}" type="presOf" srcId="{9F438765-35B5-44DA-997F-67C302DF57D4}" destId="{5953F1FF-C8F8-9844-B5B9-EFD790804C03}" srcOrd="0" destOrd="0" presId="urn:microsoft.com/office/officeart/2005/8/layout/vProcess5"/>
    <dgm:cxn modelId="{D479D921-7966-6345-AF37-B100CC9BE0D7}" type="presOf" srcId="{091EF0F0-5DFB-4F47-8627-18BEBD222AA1}" destId="{4238BB50-4B2B-AF41-BE93-80A1FCC19365}" srcOrd="1" destOrd="0" presId="urn:microsoft.com/office/officeart/2005/8/layout/vProcess5"/>
    <dgm:cxn modelId="{79448736-A91C-490F-A1EA-A8D5E0FE09CB}" srcId="{7A526D67-B803-4ACC-AF6F-F134C9C91F40}" destId="{5188E6AF-6543-4511-83C1-E9B8A5DE8B34}" srcOrd="4" destOrd="0" parTransId="{16323DBB-B888-48E5-9703-D623871E133D}" sibTransId="{FF573A70-52C1-4EDF-816D-FA774C8BBC24}"/>
    <dgm:cxn modelId="{94128242-9B9D-FC41-8367-EFDC7BC33092}" type="presOf" srcId="{DC5860F0-1CE1-4C7C-8445-4487FE0CB3D1}" destId="{FA8AE226-F92A-DC4F-8DF7-DCB2F1DA8E9E}" srcOrd="0" destOrd="0" presId="urn:microsoft.com/office/officeart/2005/8/layout/vProcess5"/>
    <dgm:cxn modelId="{FD660B66-008C-8447-A36C-9F7FA1DB9AA5}" type="presOf" srcId="{1A60EB7A-C653-4B83-9F35-7BB8E364C05E}" destId="{27A5A5C4-E086-DF45-88B8-BFB3DF543148}" srcOrd="0" destOrd="0" presId="urn:microsoft.com/office/officeart/2005/8/layout/vProcess5"/>
    <dgm:cxn modelId="{F8FB636B-C767-2549-971C-423545CA2F43}" type="presOf" srcId="{5188E6AF-6543-4511-83C1-E9B8A5DE8B34}" destId="{DA6ADF9B-6181-DB4A-A55A-BA1312236C62}" srcOrd="0" destOrd="0" presId="urn:microsoft.com/office/officeart/2005/8/layout/vProcess5"/>
    <dgm:cxn modelId="{D6FF5D90-06C1-4393-A78B-0D8187486FCC}" srcId="{7A526D67-B803-4ACC-AF6F-F134C9C91F40}" destId="{B88A6E1B-A9D3-4819-ADAB-28C149D090CD}" srcOrd="0" destOrd="0" parTransId="{F30BBAC1-1978-4663-841C-819F3A91A45F}" sibTransId="{9F438765-35B5-44DA-997F-67C302DF57D4}"/>
    <dgm:cxn modelId="{FBAB36A5-64A2-9E41-9DC3-447118FBA016}" type="presOf" srcId="{2AAE6641-ED71-443A-B4AB-FFF2E17948E2}" destId="{1468C7A4-D459-2747-BEEF-3D323B432F4B}" srcOrd="0" destOrd="0" presId="urn:microsoft.com/office/officeart/2005/8/layout/vProcess5"/>
    <dgm:cxn modelId="{414771C2-BEFC-F845-AAA8-1E147F9E751E}" type="presOf" srcId="{4F803383-0848-4197-9997-388BFEA7BA59}" destId="{0A96541F-7E04-FF48-B586-B70695060121}" srcOrd="0" destOrd="0" presId="urn:microsoft.com/office/officeart/2005/8/layout/vProcess5"/>
    <dgm:cxn modelId="{A7BB04CA-5EF7-41D1-8674-02CC24F5CE4A}" srcId="{7A526D67-B803-4ACC-AF6F-F134C9C91F40}" destId="{091EF0F0-5DFB-4F47-8627-18BEBD222AA1}" srcOrd="2" destOrd="0" parTransId="{1D6E6699-BA21-49CA-BFF4-EF2A144781D0}" sibTransId="{4F803383-0848-4197-9997-388BFEA7BA59}"/>
    <dgm:cxn modelId="{D4CA61D7-2319-4E38-8760-803B9BEAF9BC}" srcId="{7A526D67-B803-4ACC-AF6F-F134C9C91F40}" destId="{DC5860F0-1CE1-4C7C-8445-4487FE0CB3D1}" srcOrd="1" destOrd="0" parTransId="{FC9C9718-0481-4B74-B5FE-CDA5B8549DD2}" sibTransId="{1A60EB7A-C653-4B83-9F35-7BB8E364C05E}"/>
    <dgm:cxn modelId="{367D37DC-97B2-8447-97C0-C4940429FAE2}" type="presOf" srcId="{B88A6E1B-A9D3-4819-ADAB-28C149D090CD}" destId="{084482FB-9D05-604C-8A66-96C1CD97C0A6}" srcOrd="0" destOrd="0" presId="urn:microsoft.com/office/officeart/2005/8/layout/vProcess5"/>
    <dgm:cxn modelId="{EA45DAF0-5F9F-5D41-98A6-9CB43E91BDFD}" type="presOf" srcId="{5188E6AF-6543-4511-83C1-E9B8A5DE8B34}" destId="{EB213328-247B-2F40-9565-79C06B407A94}" srcOrd="1" destOrd="0" presId="urn:microsoft.com/office/officeart/2005/8/layout/vProcess5"/>
    <dgm:cxn modelId="{32A70FF6-23A3-2048-9921-9BD72982912C}" type="presOf" srcId="{878E6DA9-72E9-4A2C-BF0B-DEC3F0F5D1BB}" destId="{90660468-F9FE-1046-8994-892B7401952A}" srcOrd="0" destOrd="0" presId="urn:microsoft.com/office/officeart/2005/8/layout/vProcess5"/>
    <dgm:cxn modelId="{C4D078FB-58F5-834A-BA97-D97CA6ABA76F}" type="presOf" srcId="{2AAE6641-ED71-443A-B4AB-FFF2E17948E2}" destId="{F50FF511-486C-BD49-9139-8B0926C03F5D}" srcOrd="1" destOrd="0" presId="urn:microsoft.com/office/officeart/2005/8/layout/vProcess5"/>
    <dgm:cxn modelId="{25A495FB-8856-184B-AE5B-2B9595EF8F65}" type="presOf" srcId="{091EF0F0-5DFB-4F47-8627-18BEBD222AA1}" destId="{8FE747DB-74C3-F642-810B-2DE4823E3DC6}" srcOrd="0" destOrd="0" presId="urn:microsoft.com/office/officeart/2005/8/layout/vProcess5"/>
    <dgm:cxn modelId="{947A4634-DE97-1E45-AD5D-AEAE44333526}" type="presParOf" srcId="{1F399693-2AEA-884C-A435-E54D88058734}" destId="{6F1B906B-43F6-6F42-BF99-B3528B2976DC}" srcOrd="0" destOrd="0" presId="urn:microsoft.com/office/officeart/2005/8/layout/vProcess5"/>
    <dgm:cxn modelId="{BFB869C8-B81C-5A43-AE81-53F8D6C349EA}" type="presParOf" srcId="{1F399693-2AEA-884C-A435-E54D88058734}" destId="{084482FB-9D05-604C-8A66-96C1CD97C0A6}" srcOrd="1" destOrd="0" presId="urn:microsoft.com/office/officeart/2005/8/layout/vProcess5"/>
    <dgm:cxn modelId="{E6ACC3B9-94D9-E24F-B5C4-342E0F66E79B}" type="presParOf" srcId="{1F399693-2AEA-884C-A435-E54D88058734}" destId="{FA8AE226-F92A-DC4F-8DF7-DCB2F1DA8E9E}" srcOrd="2" destOrd="0" presId="urn:microsoft.com/office/officeart/2005/8/layout/vProcess5"/>
    <dgm:cxn modelId="{8C9FA86E-1189-DA4E-A083-B087496AB96D}" type="presParOf" srcId="{1F399693-2AEA-884C-A435-E54D88058734}" destId="{8FE747DB-74C3-F642-810B-2DE4823E3DC6}" srcOrd="3" destOrd="0" presId="urn:microsoft.com/office/officeart/2005/8/layout/vProcess5"/>
    <dgm:cxn modelId="{2004EA6A-FB0E-9B4B-B1AC-10584AC79237}" type="presParOf" srcId="{1F399693-2AEA-884C-A435-E54D88058734}" destId="{1468C7A4-D459-2747-BEEF-3D323B432F4B}" srcOrd="4" destOrd="0" presId="urn:microsoft.com/office/officeart/2005/8/layout/vProcess5"/>
    <dgm:cxn modelId="{CB3C508E-D83E-6249-9457-68CDE39F43DD}" type="presParOf" srcId="{1F399693-2AEA-884C-A435-E54D88058734}" destId="{DA6ADF9B-6181-DB4A-A55A-BA1312236C62}" srcOrd="5" destOrd="0" presId="urn:microsoft.com/office/officeart/2005/8/layout/vProcess5"/>
    <dgm:cxn modelId="{4A4CC8F5-794F-A549-A8BE-F35ABE0F8E72}" type="presParOf" srcId="{1F399693-2AEA-884C-A435-E54D88058734}" destId="{5953F1FF-C8F8-9844-B5B9-EFD790804C03}" srcOrd="6" destOrd="0" presId="urn:microsoft.com/office/officeart/2005/8/layout/vProcess5"/>
    <dgm:cxn modelId="{FD794948-498E-B74D-B6AA-58B3B2CDAAAE}" type="presParOf" srcId="{1F399693-2AEA-884C-A435-E54D88058734}" destId="{27A5A5C4-E086-DF45-88B8-BFB3DF543148}" srcOrd="7" destOrd="0" presId="urn:microsoft.com/office/officeart/2005/8/layout/vProcess5"/>
    <dgm:cxn modelId="{C291985F-A78F-174D-ACCD-B8EB40C11A36}" type="presParOf" srcId="{1F399693-2AEA-884C-A435-E54D88058734}" destId="{0A96541F-7E04-FF48-B586-B70695060121}" srcOrd="8" destOrd="0" presId="urn:microsoft.com/office/officeart/2005/8/layout/vProcess5"/>
    <dgm:cxn modelId="{E55EFDB3-7A92-2E4D-91CC-3B819B3FEF71}" type="presParOf" srcId="{1F399693-2AEA-884C-A435-E54D88058734}" destId="{90660468-F9FE-1046-8994-892B7401952A}" srcOrd="9" destOrd="0" presId="urn:microsoft.com/office/officeart/2005/8/layout/vProcess5"/>
    <dgm:cxn modelId="{B303C141-E071-6545-82F3-7EE9CD0DE231}" type="presParOf" srcId="{1F399693-2AEA-884C-A435-E54D88058734}" destId="{A53C4F5A-8AA1-2E49-85ED-0C6F98D2AA46}" srcOrd="10" destOrd="0" presId="urn:microsoft.com/office/officeart/2005/8/layout/vProcess5"/>
    <dgm:cxn modelId="{DF3603BF-CC63-A544-8FD3-FA3D9503EF18}" type="presParOf" srcId="{1F399693-2AEA-884C-A435-E54D88058734}" destId="{0AF85B44-6C11-FD46-8F94-6A3F04D169B6}" srcOrd="11" destOrd="0" presId="urn:microsoft.com/office/officeart/2005/8/layout/vProcess5"/>
    <dgm:cxn modelId="{52444A04-834E-BD46-B08C-C80BE71142CD}" type="presParOf" srcId="{1F399693-2AEA-884C-A435-E54D88058734}" destId="{4238BB50-4B2B-AF41-BE93-80A1FCC19365}" srcOrd="12" destOrd="0" presId="urn:microsoft.com/office/officeart/2005/8/layout/vProcess5"/>
    <dgm:cxn modelId="{54622E2C-944F-8847-9754-4B843C78042B}" type="presParOf" srcId="{1F399693-2AEA-884C-A435-E54D88058734}" destId="{F50FF511-486C-BD49-9139-8B0926C03F5D}" srcOrd="13" destOrd="0" presId="urn:microsoft.com/office/officeart/2005/8/layout/vProcess5"/>
    <dgm:cxn modelId="{F45F0258-E61F-3648-A455-9CFC57B1D253}" type="presParOf" srcId="{1F399693-2AEA-884C-A435-E54D88058734}" destId="{EB213328-247B-2F40-9565-79C06B407A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8528-4738-EB40-A8F6-A1BB2B3266EB}">
      <dsp:nvSpPr>
        <dsp:cNvPr id="0" name=""/>
        <dsp:cNvSpPr/>
      </dsp:nvSpPr>
      <dsp:spPr>
        <a:xfrm>
          <a:off x="0" y="853473"/>
          <a:ext cx="9222060" cy="1137964"/>
        </a:xfrm>
        <a:prstGeom prst="notchedRightArrow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9F093-578D-5F42-A5F5-50833935D87D}">
      <dsp:nvSpPr>
        <dsp:cNvPr id="0" name=""/>
        <dsp:cNvSpPr/>
      </dsp:nvSpPr>
      <dsp:spPr>
        <a:xfrm>
          <a:off x="2185" y="0"/>
          <a:ext cx="2882718" cy="1137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Acute(&lt; 3 weeks)</a:t>
          </a:r>
        </a:p>
      </dsp:txBody>
      <dsp:txXfrm>
        <a:off x="2185" y="0"/>
        <a:ext cx="2882718" cy="1137964"/>
      </dsp:txXfrm>
    </dsp:sp>
    <dsp:sp modelId="{10654CC5-4872-8F47-9BED-CFEC4140DE2C}">
      <dsp:nvSpPr>
        <dsp:cNvPr id="0" name=""/>
        <dsp:cNvSpPr/>
      </dsp:nvSpPr>
      <dsp:spPr>
        <a:xfrm>
          <a:off x="1301299" y="1280210"/>
          <a:ext cx="284491" cy="284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E5F8-BD6A-C944-A839-ECA727C6ABD4}">
      <dsp:nvSpPr>
        <dsp:cNvPr id="0" name=""/>
        <dsp:cNvSpPr/>
      </dsp:nvSpPr>
      <dsp:spPr>
        <a:xfrm>
          <a:off x="2975380" y="2026282"/>
          <a:ext cx="2782055" cy="71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Subacute (3-8 weeks)</a:t>
          </a:r>
        </a:p>
      </dsp:txBody>
      <dsp:txXfrm>
        <a:off x="2975380" y="2026282"/>
        <a:ext cx="2782055" cy="712183"/>
      </dsp:txXfrm>
    </dsp:sp>
    <dsp:sp modelId="{507EE1E1-DF9E-2048-A05E-929F66428857}">
      <dsp:nvSpPr>
        <dsp:cNvPr id="0" name=""/>
        <dsp:cNvSpPr/>
      </dsp:nvSpPr>
      <dsp:spPr>
        <a:xfrm>
          <a:off x="4224162" y="1386655"/>
          <a:ext cx="284491" cy="284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87E32-CBAD-F446-8BE5-28C686EEEEA9}">
      <dsp:nvSpPr>
        <dsp:cNvPr id="0" name=""/>
        <dsp:cNvSpPr/>
      </dsp:nvSpPr>
      <dsp:spPr>
        <a:xfrm>
          <a:off x="5847911" y="0"/>
          <a:ext cx="2449756" cy="1137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(&gt;8 weeks)</a:t>
          </a:r>
        </a:p>
      </dsp:txBody>
      <dsp:txXfrm>
        <a:off x="5847911" y="0"/>
        <a:ext cx="2449756" cy="1137964"/>
      </dsp:txXfrm>
    </dsp:sp>
    <dsp:sp modelId="{D50DC75E-189B-FC45-9582-6B974907656B}">
      <dsp:nvSpPr>
        <dsp:cNvPr id="0" name=""/>
        <dsp:cNvSpPr/>
      </dsp:nvSpPr>
      <dsp:spPr>
        <a:xfrm>
          <a:off x="6930544" y="1280210"/>
          <a:ext cx="284491" cy="284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07CC4-290E-A54B-A8E8-97E05DACB7C3}">
      <dsp:nvSpPr>
        <dsp:cNvPr id="0" name=""/>
        <dsp:cNvSpPr/>
      </dsp:nvSpPr>
      <dsp:spPr>
        <a:xfrm>
          <a:off x="0" y="0"/>
          <a:ext cx="3887780" cy="76983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57% treated with ineffective therapies</a:t>
          </a:r>
        </a:p>
      </dsp:txBody>
      <dsp:txXfrm>
        <a:off x="22548" y="22548"/>
        <a:ext cx="3057066" cy="724739"/>
      </dsp:txXfrm>
    </dsp:sp>
    <dsp:sp modelId="{3B9D72BC-2F60-C54B-9CBA-3D16AD5890D0}">
      <dsp:nvSpPr>
        <dsp:cNvPr id="0" name=""/>
        <dsp:cNvSpPr/>
      </dsp:nvSpPr>
      <dsp:spPr>
        <a:xfrm>
          <a:off x="343039" y="898141"/>
          <a:ext cx="3887780" cy="76983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349779"/>
            <a:satOff val="-1255"/>
            <a:lumOff val="29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70% patients remain unsatisfied by treatment given</a:t>
          </a:r>
        </a:p>
      </dsp:txBody>
      <dsp:txXfrm>
        <a:off x="365587" y="920689"/>
        <a:ext cx="2999251" cy="724739"/>
      </dsp:txXfrm>
    </dsp:sp>
    <dsp:sp modelId="{B480EF36-06F2-274F-AA79-CC54D0651A30}">
      <dsp:nvSpPr>
        <dsp:cNvPr id="0" name=""/>
        <dsp:cNvSpPr/>
      </dsp:nvSpPr>
      <dsp:spPr>
        <a:xfrm>
          <a:off x="686078" y="1796283"/>
          <a:ext cx="3887780" cy="76983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Average patient sees 3 physicians, still no diagnosis</a:t>
          </a:r>
        </a:p>
      </dsp:txBody>
      <dsp:txXfrm>
        <a:off x="708626" y="1818831"/>
        <a:ext cx="2999251" cy="724739"/>
      </dsp:txXfrm>
    </dsp:sp>
    <dsp:sp modelId="{BDD5EB38-D0DE-0C47-AEE3-CF9243637323}">
      <dsp:nvSpPr>
        <dsp:cNvPr id="0" name=""/>
        <dsp:cNvSpPr/>
      </dsp:nvSpPr>
      <dsp:spPr>
        <a:xfrm>
          <a:off x="3387386" y="583792"/>
          <a:ext cx="500393" cy="50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99974" y="583792"/>
        <a:ext cx="275217" cy="376546"/>
      </dsp:txXfrm>
    </dsp:sp>
    <dsp:sp modelId="{3DE965E7-4A4B-DD41-AA4C-CE465DB2D1C3}">
      <dsp:nvSpPr>
        <dsp:cNvPr id="0" name=""/>
        <dsp:cNvSpPr/>
      </dsp:nvSpPr>
      <dsp:spPr>
        <a:xfrm>
          <a:off x="3730426" y="1476801"/>
          <a:ext cx="500393" cy="50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43014" y="1476801"/>
        <a:ext cx="275217" cy="37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C08A2-3F6F-7640-BB2C-074F1939CC3D}">
      <dsp:nvSpPr>
        <dsp:cNvPr id="0" name=""/>
        <dsp:cNvSpPr/>
      </dsp:nvSpPr>
      <dsp:spPr>
        <a:xfrm rot="16200000">
          <a:off x="-640303" y="644822"/>
          <a:ext cx="2875488" cy="1585843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Clinical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History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Examination</a:t>
          </a:r>
        </a:p>
      </dsp:txBody>
      <dsp:txXfrm rot="5400000">
        <a:off x="4519" y="575098"/>
        <a:ext cx="1585843" cy="1725292"/>
      </dsp:txXfrm>
    </dsp:sp>
    <dsp:sp modelId="{F2F94A80-2745-F44A-B2F4-4AF0038DD4D5}">
      <dsp:nvSpPr>
        <dsp:cNvPr id="0" name=""/>
        <dsp:cNvSpPr/>
      </dsp:nvSpPr>
      <dsp:spPr>
        <a:xfrm rot="16200000">
          <a:off x="1064478" y="644822"/>
          <a:ext cx="2875488" cy="1585843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-209867"/>
                <a:satOff val="-753"/>
                <a:lumOff val="17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209867"/>
                <a:satOff val="-753"/>
                <a:lumOff val="17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209867"/>
                <a:satOff val="-753"/>
                <a:lumOff val="17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Imaging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Lungs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Upper airways</a:t>
          </a:r>
        </a:p>
      </dsp:txBody>
      <dsp:txXfrm rot="5400000">
        <a:off x="1709300" y="575098"/>
        <a:ext cx="1585843" cy="1725292"/>
      </dsp:txXfrm>
    </dsp:sp>
    <dsp:sp modelId="{CDA4B2F8-FCE1-DD48-80BE-2CB0F6687B0D}">
      <dsp:nvSpPr>
        <dsp:cNvPr id="0" name=""/>
        <dsp:cNvSpPr/>
      </dsp:nvSpPr>
      <dsp:spPr>
        <a:xfrm rot="16200000">
          <a:off x="2769260" y="644822"/>
          <a:ext cx="2875488" cy="1585843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-419734"/>
                <a:satOff val="-1506"/>
                <a:lumOff val="355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419734"/>
                <a:satOff val="-1506"/>
                <a:lumOff val="355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419734"/>
                <a:satOff val="-1506"/>
                <a:lumOff val="355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Profiling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Clues to etiology</a:t>
          </a:r>
        </a:p>
      </dsp:txBody>
      <dsp:txXfrm rot="5400000">
        <a:off x="3414082" y="575098"/>
        <a:ext cx="1585843" cy="1725292"/>
      </dsp:txXfrm>
    </dsp:sp>
    <dsp:sp modelId="{AF105B3F-89AC-7040-98C5-A24DF7A7D774}">
      <dsp:nvSpPr>
        <dsp:cNvPr id="0" name=""/>
        <dsp:cNvSpPr/>
      </dsp:nvSpPr>
      <dsp:spPr>
        <a:xfrm rot="16200000">
          <a:off x="4474042" y="644822"/>
          <a:ext cx="2875488" cy="1585843"/>
        </a:xfrm>
        <a:prstGeom prst="flowChartManualOperation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Empiric / Trait Therapy</a:t>
          </a:r>
        </a:p>
      </dsp:txBody>
      <dsp:txXfrm rot="5400000">
        <a:off x="5118864" y="575098"/>
        <a:ext cx="1585843" cy="1725292"/>
      </dsp:txXfrm>
    </dsp:sp>
    <dsp:sp modelId="{785E513D-5871-E54B-B7E3-C21CDD21EE7B}">
      <dsp:nvSpPr>
        <dsp:cNvPr id="0" name=""/>
        <dsp:cNvSpPr/>
      </dsp:nvSpPr>
      <dsp:spPr>
        <a:xfrm rot="16200000">
          <a:off x="6178824" y="644822"/>
          <a:ext cx="2875488" cy="1585843"/>
        </a:xfrm>
        <a:prstGeom prst="flowChartManualOperation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MDT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Multiple specialties</a:t>
          </a:r>
        </a:p>
      </dsp:txBody>
      <dsp:txXfrm rot="5400000">
        <a:off x="6823646" y="575098"/>
        <a:ext cx="1585843" cy="1725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5E92-D127-5A4F-9A89-B49E3CD8C84B}">
      <dsp:nvSpPr>
        <dsp:cNvPr id="0" name=""/>
        <dsp:cNvSpPr/>
      </dsp:nvSpPr>
      <dsp:spPr>
        <a:xfrm rot="21300000">
          <a:off x="223342" y="1469255"/>
          <a:ext cx="8436965" cy="73813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6EA95-DB41-5B45-AD31-30A75345EE69}">
      <dsp:nvSpPr>
        <dsp:cNvPr id="0" name=""/>
        <dsp:cNvSpPr/>
      </dsp:nvSpPr>
      <dsp:spPr>
        <a:xfrm>
          <a:off x="1066038" y="183832"/>
          <a:ext cx="2665095" cy="14706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90364-B26C-5F4E-B8F5-92E58BDC7E21}">
      <dsp:nvSpPr>
        <dsp:cNvPr id="0" name=""/>
        <dsp:cNvSpPr/>
      </dsp:nvSpPr>
      <dsp:spPr>
        <a:xfrm>
          <a:off x="4708334" y="0"/>
          <a:ext cx="2842768" cy="15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Benefits</a:t>
          </a:r>
        </a:p>
      </dsp:txBody>
      <dsp:txXfrm>
        <a:off x="4708334" y="0"/>
        <a:ext cx="2842768" cy="1544193"/>
      </dsp:txXfrm>
    </dsp:sp>
    <dsp:sp modelId="{EE05008C-481F-2E43-902C-81B12FB5703F}">
      <dsp:nvSpPr>
        <dsp:cNvPr id="0" name=""/>
        <dsp:cNvSpPr/>
      </dsp:nvSpPr>
      <dsp:spPr>
        <a:xfrm>
          <a:off x="5152517" y="2022157"/>
          <a:ext cx="2665095" cy="14706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4A4DC-57BC-8A49-ACA8-5F4D9A7DCD82}">
      <dsp:nvSpPr>
        <dsp:cNvPr id="0" name=""/>
        <dsp:cNvSpPr/>
      </dsp:nvSpPr>
      <dsp:spPr>
        <a:xfrm>
          <a:off x="1332547" y="2132457"/>
          <a:ext cx="2842768" cy="154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Risk</a:t>
          </a:r>
        </a:p>
      </dsp:txBody>
      <dsp:txXfrm>
        <a:off x="1332547" y="2132457"/>
        <a:ext cx="2842768" cy="1544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82FB-9D05-604C-8A66-96C1CD97C0A6}">
      <dsp:nvSpPr>
        <dsp:cNvPr id="0" name=""/>
        <dsp:cNvSpPr/>
      </dsp:nvSpPr>
      <dsp:spPr>
        <a:xfrm>
          <a:off x="0" y="0"/>
          <a:ext cx="9287255" cy="88031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</a:t>
          </a:r>
          <a:r>
            <a:rPr lang="en-IN" sz="1600" i="0" kern="1200" baseline="0" dirty="0"/>
            <a:t>odeine has multimodal action of antitussive, analgesic, </a:t>
          </a:r>
          <a:r>
            <a:rPr lang="en-US" sz="1600" i="0" kern="1200" baseline="0" dirty="0"/>
            <a:t>and sedative</a:t>
          </a:r>
          <a:endParaRPr lang="en-US" sz="1600" kern="1200" dirty="0"/>
        </a:p>
      </dsp:txBody>
      <dsp:txXfrm>
        <a:off x="25784" y="25784"/>
        <a:ext cx="8234326" cy="828749"/>
      </dsp:txXfrm>
    </dsp:sp>
    <dsp:sp modelId="{FA8AE226-F92A-DC4F-8DF7-DCB2F1DA8E9E}">
      <dsp:nvSpPr>
        <dsp:cNvPr id="0" name=""/>
        <dsp:cNvSpPr/>
      </dsp:nvSpPr>
      <dsp:spPr>
        <a:xfrm>
          <a:off x="693528" y="1002584"/>
          <a:ext cx="9287255" cy="880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Codeine suppresses cough reflex in idiopathic, postinfectious cough, cancer or IPF</a:t>
          </a:r>
          <a:endParaRPr lang="en-US" sz="1600" kern="1200" dirty="0"/>
        </a:p>
      </dsp:txBody>
      <dsp:txXfrm>
        <a:off x="719312" y="1028368"/>
        <a:ext cx="7969952" cy="828749"/>
      </dsp:txXfrm>
    </dsp:sp>
    <dsp:sp modelId="{8FE747DB-74C3-F642-810B-2DE4823E3DC6}">
      <dsp:nvSpPr>
        <dsp:cNvPr id="0" name=""/>
        <dsp:cNvSpPr/>
      </dsp:nvSpPr>
      <dsp:spPr>
        <a:xfrm>
          <a:off x="1387057" y="2005168"/>
          <a:ext cx="9287255" cy="88031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Codeine dependence responsible for 2% of admissions to substance abuse</a:t>
          </a:r>
        </a:p>
      </dsp:txBody>
      <dsp:txXfrm>
        <a:off x="1412841" y="2030952"/>
        <a:ext cx="7969952" cy="828749"/>
      </dsp:txXfrm>
    </dsp:sp>
    <dsp:sp modelId="{1468C7A4-D459-2747-BEEF-3D323B432F4B}">
      <dsp:nvSpPr>
        <dsp:cNvPr id="0" name=""/>
        <dsp:cNvSpPr/>
      </dsp:nvSpPr>
      <dsp:spPr>
        <a:xfrm>
          <a:off x="2080586" y="3007752"/>
          <a:ext cx="9287255" cy="880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Codeine must be prescribed and dispensed with the utmost caution</a:t>
          </a:r>
        </a:p>
      </dsp:txBody>
      <dsp:txXfrm>
        <a:off x="2106370" y="3033536"/>
        <a:ext cx="7969952" cy="828749"/>
      </dsp:txXfrm>
    </dsp:sp>
    <dsp:sp modelId="{DA6ADF9B-6181-DB4A-A55A-BA1312236C62}">
      <dsp:nvSpPr>
        <dsp:cNvPr id="0" name=""/>
        <dsp:cNvSpPr/>
      </dsp:nvSpPr>
      <dsp:spPr>
        <a:xfrm>
          <a:off x="2774115" y="4010337"/>
          <a:ext cx="9287255" cy="88031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Physicians need to balance ethics vis a vis necessity when QoL is impaired</a:t>
          </a:r>
        </a:p>
      </dsp:txBody>
      <dsp:txXfrm>
        <a:off x="2799899" y="4036121"/>
        <a:ext cx="7969952" cy="828749"/>
      </dsp:txXfrm>
    </dsp:sp>
    <dsp:sp modelId="{5953F1FF-C8F8-9844-B5B9-EFD790804C03}">
      <dsp:nvSpPr>
        <dsp:cNvPr id="0" name=""/>
        <dsp:cNvSpPr/>
      </dsp:nvSpPr>
      <dsp:spPr>
        <a:xfrm>
          <a:off x="8715049" y="643121"/>
          <a:ext cx="572206" cy="572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843795" y="643121"/>
        <a:ext cx="314714" cy="430585"/>
      </dsp:txXfrm>
    </dsp:sp>
    <dsp:sp modelId="{27A5A5C4-E086-DF45-88B8-BFB3DF543148}">
      <dsp:nvSpPr>
        <dsp:cNvPr id="0" name=""/>
        <dsp:cNvSpPr/>
      </dsp:nvSpPr>
      <dsp:spPr>
        <a:xfrm>
          <a:off x="9408577" y="1645705"/>
          <a:ext cx="572206" cy="572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537323" y="1645705"/>
        <a:ext cx="314714" cy="430585"/>
      </dsp:txXfrm>
    </dsp:sp>
    <dsp:sp modelId="{0A96541F-7E04-FF48-B586-B70695060121}">
      <dsp:nvSpPr>
        <dsp:cNvPr id="0" name=""/>
        <dsp:cNvSpPr/>
      </dsp:nvSpPr>
      <dsp:spPr>
        <a:xfrm>
          <a:off x="10102106" y="2633617"/>
          <a:ext cx="572206" cy="572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0230852" y="2633617"/>
        <a:ext cx="314714" cy="430585"/>
      </dsp:txXfrm>
    </dsp:sp>
    <dsp:sp modelId="{90660468-F9FE-1046-8994-892B7401952A}">
      <dsp:nvSpPr>
        <dsp:cNvPr id="0" name=""/>
        <dsp:cNvSpPr/>
      </dsp:nvSpPr>
      <dsp:spPr>
        <a:xfrm>
          <a:off x="10795635" y="3645983"/>
          <a:ext cx="572206" cy="572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0924381" y="3645983"/>
        <a:ext cx="314714" cy="43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E11A-0AFB-E946-9875-8E8A85FA5D55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DED3-E013-FC44-B753-24889EA2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A721-9356-0CF7-3964-F2E907CD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7E465-AE49-4362-BBAC-055173E8A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BC4BB-ED1F-B110-99AF-3621EBFA2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A35F8-E0C6-CD44-7D0D-BB8BE65EB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0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MinionPro"/>
              </a:rPr>
              <a:t>Allotussa - cough triggered by innocuous stimuli such as talking, eating and perfumes,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MinionPro"/>
              </a:rPr>
              <a:t>Hypertussia, a heightened cough sensitivity to known tussive stimuli such as smoke, fumes and bleach 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effectLst/>
                <a:latin typeface="MinionPro"/>
              </a:rPr>
              <a:t>uncontrollable urge to cough. Sensations in the larynx (laryngeal paraesthesia) or chest such as tickle, itch or irritation can trigger coughing and can be more bothersome than the cough itself</a:t>
            </a:r>
            <a:r>
              <a:rPr lang="en-IN" sz="1800" dirty="0">
                <a:solidFill>
                  <a:srgbClr val="3A689B"/>
                </a:solidFill>
                <a:effectLst/>
                <a:latin typeface="MinionPro"/>
              </a:rPr>
              <a:t>137</a:t>
            </a:r>
            <a:r>
              <a:rPr lang="en-IN" sz="1800" dirty="0">
                <a:effectLst/>
                <a:latin typeface="MinionPro"/>
              </a:rPr>
              <a:t>. The presence of triggers and sensory symptoms may be the only feature to suggest the diagnosis of cough hypersensitivity. 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Two studies of chronic cough patients (unselected by airway hyperresponsiveness or sputum eosinophilia) found significant benefits from a 2-week high-dose ICS treatment over placebo in reducing cough severity 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We suggest a short-term antileukotriene trial (2</a:t>
            </a:r>
            <a:r>
              <a:rPr lang="en-IN" sz="1800" dirty="0">
                <a:solidFill>
                  <a:srgbClr val="211E1E"/>
                </a:solidFill>
                <a:effectLst/>
                <a:latin typeface="AdvOT1ef757c0+20"/>
              </a:rPr>
              <a:t>–</a:t>
            </a: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4weeks) in adult patients with chronic cough, particularly in those with asthmatic cough (conditional recommendation, low-quality evidence). 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2238-F114-1A10-97FB-B6E719F93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92FE4-7D48-648E-D70E-6F53CB6F3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FEFB51-779F-F937-23D5-24EF0F756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Two studies of chronic cough patients (unselected by airway hyperresponsiveness or sputum eosinophilia) found significant benefits from a 2-week high-dose ICS treatment over placebo in reducing cough severity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9CDE"/>
                </a:solidFill>
                <a:latin typeface="Georgia" panose="02040502050405020303" pitchFamily="18" charset="0"/>
              </a:rPr>
              <a:t>Macrolides are effective in pertussis 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We suggest a short-term antileukotriene trial (2</a:t>
            </a:r>
            <a:r>
              <a:rPr lang="en-IN" sz="1800" dirty="0">
                <a:solidFill>
                  <a:srgbClr val="211E1E"/>
                </a:solidFill>
                <a:effectLst/>
                <a:latin typeface="AdvOT1ef757c0+20"/>
              </a:rPr>
              <a:t>–</a:t>
            </a:r>
            <a:r>
              <a:rPr lang="en-IN" sz="1800" dirty="0">
                <a:solidFill>
                  <a:srgbClr val="211E1E"/>
                </a:solidFill>
                <a:effectLst/>
                <a:latin typeface="AdvOT1ef757c0"/>
              </a:rPr>
              <a:t>4weeks) in adult patients with chronic cough, particularly in those with asthmatic cough (conditional recommendation, low-quality evidence). 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9E51C-6EE8-D4C8-2C9E-2A9907590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7DED3-E013-FC44-B753-24889EA21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https://www.ajmc.com/view/updates-in-treatment-of-adults-with-chronic-cough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F6C-0CEE-46BA-9C6B-967396E8A4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00D59-A326-F27F-3295-A6EBD4E67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6" b="9954"/>
          <a:stretch/>
        </p:blipFill>
        <p:spPr>
          <a:xfrm>
            <a:off x="0" y="29945"/>
            <a:ext cx="12191979" cy="685798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40000"/>
                </a:schemeClr>
              </a:gs>
              <a:gs pos="100000">
                <a:schemeClr val="accent1">
                  <a:lumMod val="60000"/>
                  <a:lumOff val="40000"/>
                  <a:alpha val="75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848EA-9F89-5D30-E075-4D6B40B3A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411" y="1981871"/>
            <a:ext cx="10955735" cy="22155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Modern Day Cough Conundrums : </a:t>
            </a:r>
            <a:r>
              <a:rPr lang="en-US" i="1" dirty="0"/>
              <a:t> Role of Codeine</a:t>
            </a:r>
            <a:endParaRPr lang="en-US" sz="4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525D6-66AB-D393-C19B-4EAB9AB9234C}"/>
              </a:ext>
            </a:extLst>
          </p:cNvPr>
          <p:cNvSpPr txBox="1"/>
          <p:nvPr/>
        </p:nvSpPr>
        <p:spPr>
          <a:xfrm>
            <a:off x="1748833" y="4626262"/>
            <a:ext cx="336431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Deepak Talwar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D5E3E-22B1-DCC0-E7CB-C8FF9DB90C3F}"/>
              </a:ext>
            </a:extLst>
          </p:cNvPr>
          <p:cNvSpPr/>
          <p:nvPr/>
        </p:nvSpPr>
        <p:spPr>
          <a:xfrm>
            <a:off x="345767" y="5549658"/>
            <a:ext cx="7754797" cy="127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sz="1400" dirty="0">
                <a:ea typeface="ＭＳ Ｐゴシック" pitchFamily="-107" charset="-128"/>
                <a:cs typeface="ＭＳ Ｐゴシック" pitchFamily="-107" charset="-128"/>
              </a:rPr>
              <a:t>MD, DTCD, DNB,  DM ( Pulmonary &amp; Critical Medicine )  FISDA, FCCP ( USA ), FNCCP, FIAAI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000" b="1" i="1" dirty="0">
                <a:ea typeface="ＭＳ Ｐゴシック" pitchFamily="-107" charset="-128"/>
                <a:cs typeface="ＭＳ Ｐゴシック" pitchFamily="-107" charset="-128"/>
              </a:rPr>
              <a:t>Director &amp; Chair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000" i="1" dirty="0">
                <a:ea typeface="ＭＳ Ｐゴシック" pitchFamily="-107" charset="-128"/>
                <a:cs typeface="ＭＳ Ｐゴシック" pitchFamily="-107" charset="-128"/>
              </a:rPr>
              <a:t>Pulmonary, Sleep, Allergy &amp; Critical Care Medicine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Metro Group of Hospitals, INDIA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4B103-3FE6-6309-6D8A-7DF84614BBA9}"/>
              </a:ext>
            </a:extLst>
          </p:cNvPr>
          <p:cNvSpPr txBox="1"/>
          <p:nvPr/>
        </p:nvSpPr>
        <p:spPr>
          <a:xfrm>
            <a:off x="2425330" y="637402"/>
            <a:ext cx="412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API Delhi Chapter 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ACC999-C6A8-A0A5-80FB-BB94C10161FB}"/>
              </a:ext>
            </a:extLst>
          </p:cNvPr>
          <p:cNvGrpSpPr/>
          <p:nvPr/>
        </p:nvGrpSpPr>
        <p:grpSpPr>
          <a:xfrm>
            <a:off x="9910362" y="255328"/>
            <a:ext cx="2070708" cy="1988472"/>
            <a:chOff x="0" y="0"/>
            <a:chExt cx="812800" cy="812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85B127A-8111-C4DE-0D3F-1D401341AC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809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6146" name="Picture 2" descr="Home | API">
            <a:extLst>
              <a:ext uri="{FF2B5EF4-FFF2-40B4-BE49-F238E27FC236}">
                <a16:creationId xmlns:a16="http://schemas.microsoft.com/office/drawing/2014/main" id="{4E617BA6-AD14-D602-1474-4175FD9B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" y="200552"/>
            <a:ext cx="2057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CC8CFE-31F3-0DA5-6AC8-9A74170BF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9FB23B6-1F34-5B6A-2697-938FB355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817" y="1143001"/>
            <a:ext cx="7917227" cy="57415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Evaluate Chronic Cough : </a:t>
            </a:r>
            <a:r>
              <a:rPr lang="en-US" sz="2800" i="1" dirty="0"/>
              <a:t>5 Steps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181574"/>
              </p:ext>
            </p:extLst>
          </p:nvPr>
        </p:nvGraphicFramePr>
        <p:xfrm>
          <a:off x="2240136" y="2126004"/>
          <a:ext cx="8414009" cy="287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92571" y="5331129"/>
            <a:ext cx="5509137" cy="44267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2000" i="1" kern="1200">
                <a:solidFill>
                  <a:schemeClr val="bg1"/>
                </a:solidFill>
              </a:rPr>
              <a:t>Chest X ray is abnormal in only &lt; 7% of cases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18ECC-5FE4-A541-B965-54BB734224A8}"/>
              </a:ext>
            </a:extLst>
          </p:cNvPr>
          <p:cNvSpPr txBox="1"/>
          <p:nvPr/>
        </p:nvSpPr>
        <p:spPr>
          <a:xfrm>
            <a:off x="2694910" y="3980755"/>
            <a:ext cx="799193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68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C3A25-7B2C-3941-8B8D-0744A21545E5}"/>
              </a:ext>
            </a:extLst>
          </p:cNvPr>
          <p:cNvSpPr txBox="1"/>
          <p:nvPr/>
        </p:nvSpPr>
        <p:spPr>
          <a:xfrm>
            <a:off x="4206588" y="3970716"/>
            <a:ext cx="84247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2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3F2EF-D84A-7540-9463-34453DC8B5E2}"/>
              </a:ext>
            </a:extLst>
          </p:cNvPr>
          <p:cNvSpPr txBox="1"/>
          <p:nvPr/>
        </p:nvSpPr>
        <p:spPr>
          <a:xfrm>
            <a:off x="5764519" y="3970716"/>
            <a:ext cx="84568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3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C1BAA-335A-904E-B355-55687357483B}"/>
              </a:ext>
            </a:extLst>
          </p:cNvPr>
          <p:cNvSpPr txBox="1"/>
          <p:nvPr/>
        </p:nvSpPr>
        <p:spPr>
          <a:xfrm>
            <a:off x="7391184" y="3970716"/>
            <a:ext cx="848887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5FEE8-CAC8-B341-9F5F-EEB822C42E8A}"/>
              </a:ext>
            </a:extLst>
          </p:cNvPr>
          <p:cNvSpPr txBox="1"/>
          <p:nvPr/>
        </p:nvSpPr>
        <p:spPr>
          <a:xfrm>
            <a:off x="9267200" y="3975901"/>
            <a:ext cx="84087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68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39A1F-5ADB-115E-D526-0A013F015696}"/>
              </a:ext>
            </a:extLst>
          </p:cNvPr>
          <p:cNvSpPr txBox="1"/>
          <p:nvPr/>
        </p:nvSpPr>
        <p:spPr>
          <a:xfrm>
            <a:off x="2107354" y="6317085"/>
            <a:ext cx="79739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i="1" dirty="0"/>
              <a:t>A</a:t>
            </a:r>
            <a:r>
              <a:rPr lang="en-IN" sz="1800" i="1" dirty="0">
                <a:effectLst/>
              </a:rPr>
              <a:t>bsence of heartburn does not exclude reflux as the cause of the cough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1884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3" grpId="0"/>
      <p:bldP spid="8" grpId="0"/>
      <p:bldP spid="9" grpId="0"/>
      <p:bldP spid="10" grpId="0"/>
      <p:bldP spid="1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6B30C7-A5EB-62EB-4D41-ED75213F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2E488-600C-944E-4FD0-A7DDDDBE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69" y="549250"/>
            <a:ext cx="7601855" cy="1075182"/>
          </a:xfrm>
        </p:spPr>
        <p:txBody>
          <a:bodyPr anchor="t">
            <a:normAutofit/>
          </a:bodyPr>
          <a:lstStyle/>
          <a:p>
            <a:r>
              <a:rPr lang="en-US" sz="4800" dirty="0"/>
              <a:t>Cough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D2A2-39AE-6D1C-523F-5ABFA825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081" y="2825625"/>
            <a:ext cx="7211667" cy="3306660"/>
          </a:xfrm>
          <a:prstGeom prst="rect">
            <a:avLst/>
          </a:prstGeom>
        </p:spPr>
      </p:pic>
      <p:pic>
        <p:nvPicPr>
          <p:cNvPr id="6" name="Picture 5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07B8ED4E-5CDE-5EEC-D84A-93452DAB0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939" y="977714"/>
            <a:ext cx="3432890" cy="18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CC8CFE-31F3-0DA5-6AC8-9A74170BF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FB23B6-1F34-5B6A-2697-938FB355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1B08E-19A3-A385-984A-7676E2CE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17" y="1143001"/>
            <a:ext cx="7917227" cy="574157"/>
          </a:xfrm>
        </p:spPr>
        <p:txBody>
          <a:bodyPr anchor="t">
            <a:normAutofit/>
          </a:bodyPr>
          <a:lstStyle/>
          <a:p>
            <a:pPr algn="ctr"/>
            <a:r>
              <a:rPr lang="en-US" sz="2800"/>
              <a:t>Imaging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EBC02-33FA-3F8E-8EB4-F3A28146A9F1}"/>
              </a:ext>
            </a:extLst>
          </p:cNvPr>
          <p:cNvSpPr txBox="1"/>
          <p:nvPr/>
        </p:nvSpPr>
        <p:spPr>
          <a:xfrm>
            <a:off x="2737792" y="1929906"/>
            <a:ext cx="7309251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IN" kern="1200" dirty="0">
                <a:solidFill>
                  <a:srgbClr val="211E1E"/>
                </a:solidFill>
                <a:latin typeface="+mn-lt"/>
                <a:ea typeface="+mn-ea"/>
                <a:cs typeface="+mn-cs"/>
              </a:rPr>
              <a:t>Question 1 : </a:t>
            </a:r>
            <a:r>
              <a:rPr lang="en-IN" dirty="0">
                <a:solidFill>
                  <a:srgbClr val="211E1E"/>
                </a:solidFill>
              </a:rPr>
              <a:t>S</a:t>
            </a:r>
            <a:r>
              <a:rPr lang="en-IN" kern="1200" dirty="0">
                <a:solidFill>
                  <a:srgbClr val="211E1E"/>
                </a:solidFill>
                <a:latin typeface="+mn-lt"/>
                <a:ea typeface="+mn-ea"/>
                <a:cs typeface="+mn-cs"/>
              </a:rPr>
              <a:t>hould chest CT be performed routinely on chronic cough patients with normal chest radiograph and physical examination? </a:t>
            </a:r>
            <a:endParaRPr lang="en-IN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C072C2-BE46-1D62-1DC1-3DBFA8323E70}"/>
              </a:ext>
            </a:extLst>
          </p:cNvPr>
          <p:cNvSpPr/>
          <p:nvPr/>
        </p:nvSpPr>
        <p:spPr>
          <a:xfrm>
            <a:off x="1143027" y="3798876"/>
            <a:ext cx="5936646" cy="12800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CT findings seen in 6.5% - 58%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Relationship to chronic cough – ? Questionable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Potential radiation risk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80B69-496E-CFB7-04D8-BADEFE593CC3}"/>
              </a:ext>
            </a:extLst>
          </p:cNvPr>
          <p:cNvSpPr txBox="1"/>
          <p:nvPr/>
        </p:nvSpPr>
        <p:spPr>
          <a:xfrm>
            <a:off x="7706709" y="3390325"/>
            <a:ext cx="304800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11E1E"/>
                </a:solidFill>
              </a:rPr>
              <a:t>D</a:t>
            </a:r>
            <a:r>
              <a:rPr lang="en-IN" sz="1800" dirty="0">
                <a:solidFill>
                  <a:srgbClr val="211E1E"/>
                </a:solidFill>
                <a:effectLst/>
              </a:rPr>
              <a:t>o not routinely perform a CT chest in patients with chronic cough who have normal chest radiograph and physical examination (</a:t>
            </a:r>
            <a:r>
              <a:rPr lang="en-IN" sz="1600" i="1" dirty="0">
                <a:solidFill>
                  <a:srgbClr val="211E1E"/>
                </a:solidFill>
                <a:effectLst/>
              </a:rPr>
              <a:t>conditional recommendation, very low-quality evidence</a:t>
            </a:r>
            <a:r>
              <a:rPr lang="en-IN" sz="1800" dirty="0">
                <a:solidFill>
                  <a:srgbClr val="211E1E"/>
                </a:solidFill>
                <a:effectLst/>
              </a:rPr>
              <a:t>)</a:t>
            </a:r>
            <a:endParaRPr lang="en-IN" dirty="0"/>
          </a:p>
        </p:txBody>
      </p:sp>
      <p:sp>
        <p:nvSpPr>
          <p:cNvPr id="9" name="&quot;No&quot; Symbol 8">
            <a:extLst>
              <a:ext uri="{FF2B5EF4-FFF2-40B4-BE49-F238E27FC236}">
                <a16:creationId xmlns:a16="http://schemas.microsoft.com/office/drawing/2014/main" id="{03FB4495-840A-6C4B-AD2A-0921FBE9F404}"/>
              </a:ext>
            </a:extLst>
          </p:cNvPr>
          <p:cNvSpPr/>
          <p:nvPr/>
        </p:nvSpPr>
        <p:spPr>
          <a:xfrm>
            <a:off x="7963018" y="3089267"/>
            <a:ext cx="2535382" cy="2595924"/>
          </a:xfrm>
          <a:prstGeom prst="noSmoking">
            <a:avLst>
              <a:gd name="adj" fmla="val 53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63577F-2949-C31E-B4B0-5E250230F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E4A51B-BAF6-3729-A2C0-89331F2FB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365" y="-318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40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126CD2-B9E3-467D-CC26-757C59D0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42" y="1106572"/>
            <a:ext cx="5029200" cy="2392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Refractory Cough :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96A42BAB-2288-5377-F7B4-9A5CD148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61" y="683649"/>
            <a:ext cx="5715000" cy="32385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1571E0-ADF3-FFA9-E500-9F3B1901BFE0}"/>
              </a:ext>
            </a:extLst>
          </p:cNvPr>
          <p:cNvSpPr/>
          <p:nvPr/>
        </p:nvSpPr>
        <p:spPr>
          <a:xfrm>
            <a:off x="346710" y="4309110"/>
            <a:ext cx="11498580" cy="869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bg1"/>
                </a:solidFill>
                <a:effectLst/>
              </a:rPr>
              <a:t>Question : Should anti-acid drugs (PPIs and H</a:t>
            </a:r>
            <a:r>
              <a:rPr lang="en-IN" sz="800" dirty="0">
                <a:solidFill>
                  <a:schemeClr val="bg1"/>
                </a:solidFill>
                <a:effectLst/>
              </a:rPr>
              <a:t>2</a:t>
            </a:r>
            <a:r>
              <a:rPr lang="en-IN" sz="1800" dirty="0">
                <a:solidFill>
                  <a:schemeClr val="bg1"/>
                </a:solidFill>
                <a:effectLst/>
              </a:rPr>
              <a:t>-antagonists) be used to treat patients with chronic cough?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B5FE110-E924-BEC6-DEF8-16535C483A8A}"/>
              </a:ext>
            </a:extLst>
          </p:cNvPr>
          <p:cNvSpPr/>
          <p:nvPr/>
        </p:nvSpPr>
        <p:spPr>
          <a:xfrm>
            <a:off x="346710" y="5178613"/>
            <a:ext cx="11498580" cy="9657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bg1"/>
                </a:solidFill>
              </a:rPr>
              <a:t>Recommendation</a:t>
            </a:r>
            <a:r>
              <a:rPr lang="en-IN" sz="1800" dirty="0">
                <a:solidFill>
                  <a:schemeClr val="bg1"/>
                </a:solidFill>
                <a:effectLst/>
              </a:rPr>
              <a:t> : Suggest that clinicians do not routinely prescribe anti-acid drugs in adult patients with chronic cough </a:t>
            </a:r>
          </a:p>
          <a:p>
            <a:pPr algn="ctr"/>
            <a:r>
              <a:rPr lang="en-IN" sz="1600" i="1" dirty="0">
                <a:solidFill>
                  <a:schemeClr val="bg1"/>
                </a:solidFill>
                <a:effectLst/>
              </a:rPr>
              <a:t>(conditional recommendation, low-quality evidence) </a:t>
            </a:r>
            <a:endParaRPr lang="en-IN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62FE0-4C7C-BEF8-8E38-FF56BAF7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E09AE2-7A42-61BB-798B-28D3EB6A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AF4174-D311-C29A-BF87-0501C52F6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4642E-D5EE-4291-C324-09595BFF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533" y="358003"/>
            <a:ext cx="8836776" cy="1075182"/>
          </a:xfrm>
        </p:spPr>
        <p:txBody>
          <a:bodyPr anchor="t">
            <a:normAutofit/>
          </a:bodyPr>
          <a:lstStyle/>
          <a:p>
            <a:r>
              <a:rPr lang="en-US" sz="4400" dirty="0"/>
              <a:t>Chronic Cough Management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5C79DC-DB01-055B-975F-CEDBC325C053}"/>
              </a:ext>
            </a:extLst>
          </p:cNvPr>
          <p:cNvSpPr/>
          <p:nvPr/>
        </p:nvSpPr>
        <p:spPr>
          <a:xfrm>
            <a:off x="621031" y="3850762"/>
            <a:ext cx="10949938" cy="9657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bg1"/>
                </a:solidFill>
                <a:effectLst/>
              </a:rPr>
              <a:t>Question : </a:t>
            </a:r>
            <a:r>
              <a:rPr lang="en-IN" dirty="0">
                <a:solidFill>
                  <a:schemeClr val="bg1"/>
                </a:solidFill>
              </a:rPr>
              <a:t>S</a:t>
            </a:r>
            <a:r>
              <a:rPr lang="en-IN" sz="1800" dirty="0">
                <a:solidFill>
                  <a:schemeClr val="bg1"/>
                </a:solidFill>
                <a:effectLst/>
              </a:rPr>
              <a:t>hould anti-asthmatic drugs (anti-inflammatory or bronchodilator drugs) be used to treat patients with chronic cough ?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516758-D83F-D7BE-94E9-9020FCD431EB}"/>
              </a:ext>
            </a:extLst>
          </p:cNvPr>
          <p:cNvSpPr/>
          <p:nvPr/>
        </p:nvSpPr>
        <p:spPr>
          <a:xfrm>
            <a:off x="598169" y="4861664"/>
            <a:ext cx="10949938" cy="96579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bg1"/>
                </a:solidFill>
                <a:effectLst/>
              </a:rPr>
              <a:t>Recommendation : We suggest a short-term ICS trial + LRTA’s (2–4weeks) in adult patients with chronic cough </a:t>
            </a:r>
          </a:p>
          <a:p>
            <a:pPr algn="ctr"/>
            <a:r>
              <a:rPr lang="en-IN" sz="1600" i="1" dirty="0">
                <a:solidFill>
                  <a:schemeClr val="bg1"/>
                </a:solidFill>
                <a:effectLst/>
              </a:rPr>
              <a:t>(conditional recommendation, low-quality evidence)</a:t>
            </a:r>
            <a:endParaRPr lang="en-IN" sz="1600" i="1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13609E-3430-CF02-0300-9A6B542C9E36}"/>
              </a:ext>
            </a:extLst>
          </p:cNvPr>
          <p:cNvSpPr/>
          <p:nvPr/>
        </p:nvSpPr>
        <p:spPr>
          <a:xfrm>
            <a:off x="8630670" y="1215582"/>
            <a:ext cx="2551136" cy="2261233"/>
          </a:xfrm>
          <a:prstGeom prst="roundRect">
            <a:avLst/>
          </a:prstGeom>
          <a:solidFill>
            <a:schemeClr val="tx2">
              <a:lumMod val="75000"/>
              <a:lumOff val="25000"/>
              <a:alpha val="14902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77B200-30A8-F3F4-3ED2-5AFF91AB8036}"/>
              </a:ext>
            </a:extLst>
          </p:cNvPr>
          <p:cNvSpPr/>
          <p:nvPr/>
        </p:nvSpPr>
        <p:spPr>
          <a:xfrm>
            <a:off x="4963886" y="1215582"/>
            <a:ext cx="2645668" cy="2261233"/>
          </a:xfrm>
          <a:prstGeom prst="roundRect">
            <a:avLst/>
          </a:prstGeom>
          <a:solidFill>
            <a:schemeClr val="tx2">
              <a:lumMod val="75000"/>
              <a:lumOff val="25000"/>
              <a:alpha val="14902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D9BF7-0E04-AD6D-B062-FF9EEBCC7F7C}"/>
              </a:ext>
            </a:extLst>
          </p:cNvPr>
          <p:cNvSpPr txBox="1"/>
          <p:nvPr/>
        </p:nvSpPr>
        <p:spPr>
          <a:xfrm>
            <a:off x="5048600" y="1443994"/>
            <a:ext cx="23860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dirty="0"/>
              <a:t>Proton pump inhibitors are the most effective drugs used in GER coughs. Other drugs used are prokinetic agents, H2 receptor blockers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4786-B389-93E5-D255-3F397C79B24A}"/>
              </a:ext>
            </a:extLst>
          </p:cNvPr>
          <p:cNvSpPr txBox="1"/>
          <p:nvPr/>
        </p:nvSpPr>
        <p:spPr>
          <a:xfrm>
            <a:off x="8719369" y="1433382"/>
            <a:ext cx="23626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For ACE inhibitor-induced cough, discontinuation of the ACE inhibitor resolves cough in 3-4 weeks after the drug is discontinued.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0D1B5-9F3E-89F3-6FA3-C9C10C48C258}"/>
              </a:ext>
            </a:extLst>
          </p:cNvPr>
          <p:cNvSpPr txBox="1"/>
          <p:nvPr/>
        </p:nvSpPr>
        <p:spPr>
          <a:xfrm>
            <a:off x="2143969" y="6437735"/>
            <a:ext cx="7858338" cy="28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ea typeface="Cambria" panose="02040503050406030204" pitchFamily="18" charset="0"/>
                <a:cs typeface="Calibri" panose="020F0502020204030204" pitchFamily="34" charset="0"/>
              </a:rPr>
              <a:t>Bilgin</a:t>
            </a:r>
            <a:r>
              <a:rPr lang="en-US" sz="1200" dirty="0">
                <a:ea typeface="Cambria" panose="02040503050406030204" pitchFamily="18" charset="0"/>
                <a:cs typeface="Calibri" panose="020F0502020204030204" pitchFamily="34" charset="0"/>
              </a:rPr>
              <a:t> G. General approach to dry cough. Journal of Pulmonology and Intensive Care. 2023 Aug 29;1(3):65-9.</a:t>
            </a:r>
            <a:endParaRPr lang="en-GB" sz="12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F9E5-C2E3-AF44-A4F3-AD8A940F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58" y="388188"/>
            <a:ext cx="11939451" cy="1043078"/>
          </a:xfrm>
        </p:spPr>
        <p:txBody>
          <a:bodyPr>
            <a:normAutofit/>
          </a:bodyPr>
          <a:lstStyle/>
          <a:p>
            <a:r>
              <a:rPr lang="en-US" sz="3600" b="0" dirty="0"/>
              <a:t>Management of Chronic Cough </a:t>
            </a:r>
            <a:r>
              <a:rPr lang="en-US" sz="4000" b="0" dirty="0"/>
              <a:t>: </a:t>
            </a:r>
            <a:r>
              <a:rPr lang="en-US" sz="2800" b="0" i="1" dirty="0"/>
              <a:t>Drugs &amp; Non Drugs Therapy</a:t>
            </a:r>
            <a:endParaRPr lang="en-US" sz="40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C45AD-8486-E84E-9AAB-930FFE00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1521358"/>
            <a:ext cx="11358207" cy="4339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B0388-3E50-E344-9EB4-EAF8A478C3C4}"/>
              </a:ext>
            </a:extLst>
          </p:cNvPr>
          <p:cNvSpPr txBox="1"/>
          <p:nvPr/>
        </p:nvSpPr>
        <p:spPr>
          <a:xfrm>
            <a:off x="8212667" y="6420936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Curr</a:t>
            </a:r>
            <a:r>
              <a:rPr lang="en-US" sz="1600" i="1" dirty="0"/>
              <a:t> </a:t>
            </a:r>
            <a:r>
              <a:rPr lang="en-US" sz="1600" i="1" dirty="0" err="1"/>
              <a:t>Otorhinolaryngol</a:t>
            </a:r>
            <a:r>
              <a:rPr lang="en-US" sz="1600" i="1" dirty="0"/>
              <a:t> Rep 2019;7: 116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B91F7-929A-094A-8695-BF1A7A02D6E1}"/>
              </a:ext>
            </a:extLst>
          </p:cNvPr>
          <p:cNvSpPr txBox="1"/>
          <p:nvPr/>
        </p:nvSpPr>
        <p:spPr>
          <a:xfrm>
            <a:off x="4360249" y="5870144"/>
            <a:ext cx="371127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Narcotics &amp; Non </a:t>
            </a:r>
            <a:r>
              <a:rPr lang="en-US" sz="2400" b="1" dirty="0" err="1">
                <a:solidFill>
                  <a:schemeClr val="accent1"/>
                </a:solidFill>
              </a:rPr>
              <a:t>Opiods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60434-9B46-0345-8071-2AC95A6B5419}"/>
              </a:ext>
            </a:extLst>
          </p:cNvPr>
          <p:cNvSpPr txBox="1"/>
          <p:nvPr/>
        </p:nvSpPr>
        <p:spPr>
          <a:xfrm>
            <a:off x="1314450" y="5883386"/>
            <a:ext cx="290465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Neuromodulators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A5814-642C-9145-BB09-71C665C69E05}"/>
              </a:ext>
            </a:extLst>
          </p:cNvPr>
          <p:cNvSpPr txBox="1"/>
          <p:nvPr/>
        </p:nvSpPr>
        <p:spPr>
          <a:xfrm>
            <a:off x="8142094" y="5863112"/>
            <a:ext cx="3687406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Cough Control Therapy</a:t>
            </a:r>
          </a:p>
        </p:txBody>
      </p:sp>
    </p:spTree>
    <p:extLst>
      <p:ext uri="{BB962C8B-B14F-4D97-AF65-F5344CB8AC3E}">
        <p14:creationId xmlns:p14="http://schemas.microsoft.com/office/powerpoint/2010/main" val="39883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514912"/>
            <a:ext cx="11559453" cy="953669"/>
          </a:xfrm>
        </p:spPr>
        <p:txBody>
          <a:bodyPr>
            <a:normAutofit/>
          </a:bodyPr>
          <a:lstStyle/>
          <a:p>
            <a:r>
              <a:rPr lang="en-US" sz="4000" b="0" dirty="0"/>
              <a:t>Guideline Recommendations for Management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448" t="15809" r="6045" b="51905"/>
          <a:stretch/>
        </p:blipFill>
        <p:spPr>
          <a:xfrm>
            <a:off x="135464" y="2743200"/>
            <a:ext cx="11894252" cy="29971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674" y="2032000"/>
            <a:ext cx="6715660" cy="4172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96B62-5BD6-FA4C-8572-1FDA9FF9A605}"/>
              </a:ext>
            </a:extLst>
          </p:cNvPr>
          <p:cNvSpPr txBox="1"/>
          <p:nvPr/>
        </p:nvSpPr>
        <p:spPr>
          <a:xfrm>
            <a:off x="9603112" y="6364441"/>
            <a:ext cx="197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CHEST 2018; 153(1):196-209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A3942716-2DF9-2B48-B38D-4F344DBCDD5C}"/>
              </a:ext>
            </a:extLst>
          </p:cNvPr>
          <p:cNvSpPr/>
          <p:nvPr/>
        </p:nvSpPr>
        <p:spPr>
          <a:xfrm>
            <a:off x="5985164" y="5292438"/>
            <a:ext cx="554182" cy="595745"/>
          </a:xfrm>
          <a:prstGeom prst="donut">
            <a:avLst>
              <a:gd name="adj" fmla="val 12417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6">
            <a:extLst>
              <a:ext uri="{FF2B5EF4-FFF2-40B4-BE49-F238E27FC236}">
                <a16:creationId xmlns:a16="http://schemas.microsoft.com/office/drawing/2014/main" id="{759A9322-EBE1-E87E-ED70-79DB211C8781}"/>
              </a:ext>
            </a:extLst>
          </p:cNvPr>
          <p:cNvSpPr/>
          <p:nvPr/>
        </p:nvSpPr>
        <p:spPr>
          <a:xfrm>
            <a:off x="9919855" y="5218546"/>
            <a:ext cx="554182" cy="595745"/>
          </a:xfrm>
          <a:prstGeom prst="donut">
            <a:avLst>
              <a:gd name="adj" fmla="val 12417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913A7-FE73-4417-8A40-7B61D6F202B0}"/>
              </a:ext>
            </a:extLst>
          </p:cNvPr>
          <p:cNvSpPr txBox="1"/>
          <p:nvPr/>
        </p:nvSpPr>
        <p:spPr>
          <a:xfrm>
            <a:off x="1000761" y="6195164"/>
            <a:ext cx="8119899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9CDE"/>
              </a:buClr>
            </a:pPr>
            <a:r>
              <a:rPr lang="en-US" baseline="30000" dirty="0" err="1">
                <a:solidFill>
                  <a:schemeClr val="bg1"/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Codeine</a:t>
            </a:r>
            <a:r>
              <a:rPr lang="en-US" dirty="0">
                <a:solidFill>
                  <a:schemeClr val="bg1"/>
                </a:solidFill>
              </a:rPr>
              <a:t> is useful in treating various etiologies producing chronic cough</a:t>
            </a:r>
          </a:p>
        </p:txBody>
      </p:sp>
    </p:spTree>
    <p:extLst>
      <p:ext uri="{BB962C8B-B14F-4D97-AF65-F5344CB8AC3E}">
        <p14:creationId xmlns:p14="http://schemas.microsoft.com/office/powerpoint/2010/main" val="11836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F9C007-0D35-3681-697A-24E1673A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70C0-F511-3C35-5715-EE7296AE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005" y="901337"/>
            <a:ext cx="5896155" cy="45278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ea typeface="+mj-ea"/>
                <a:cs typeface="+mj-cs"/>
              </a:rPr>
              <a:t>An Antitussive via </a:t>
            </a:r>
            <a:r>
              <a:rPr lang="en-US" sz="2400" dirty="0" err="1"/>
              <a:t>μ</a:t>
            </a:r>
            <a:r>
              <a:rPr lang="en-US" sz="2400" dirty="0"/>
              <a:t>-opioid receptor in the central </a:t>
            </a:r>
            <a:r>
              <a:rPr lang="en-IN" sz="2400" dirty="0"/>
              <a:t>nervous system &amp; approved </a:t>
            </a:r>
            <a:br>
              <a:rPr lang="en-US" sz="2400" dirty="0">
                <a:ea typeface="+mj-ea"/>
                <a:cs typeface="+mj-cs"/>
              </a:rPr>
            </a:br>
            <a:br>
              <a:rPr lang="en-US" sz="2400" dirty="0">
                <a:ea typeface="+mj-ea"/>
                <a:cs typeface="+mj-cs"/>
              </a:rPr>
            </a:br>
            <a:r>
              <a:rPr lang="en-US" sz="2400" dirty="0">
                <a:ea typeface="+mj-ea"/>
                <a:cs typeface="+mj-cs"/>
              </a:rPr>
              <a:t>N</a:t>
            </a:r>
            <a:r>
              <a:rPr lang="en-US" sz="2400" dirty="0"/>
              <a:t>aturally occurring opium alkaloid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Prodrug metabolized by cytochrome P450</a:t>
            </a:r>
            <a:br>
              <a:rPr lang="en-US" sz="2400" dirty="0">
                <a:ea typeface="+mj-ea"/>
                <a:cs typeface="+mj-cs"/>
              </a:rPr>
            </a:br>
            <a:br>
              <a:rPr lang="en-US" sz="2400" dirty="0">
                <a:ea typeface="+mj-ea"/>
                <a:cs typeface="+mj-cs"/>
              </a:rPr>
            </a:br>
            <a:r>
              <a:rPr lang="pt-BR" sz="2400" dirty="0" err="1">
                <a:ea typeface="+mj-ea"/>
                <a:cs typeface="+mj-cs"/>
              </a:rPr>
              <a:t>L</a:t>
            </a:r>
            <a:r>
              <a:rPr lang="pt-BR" sz="2400" dirty="0" err="1"/>
              <a:t>ess</a:t>
            </a:r>
            <a:r>
              <a:rPr lang="pt-BR" sz="2400" dirty="0"/>
              <a:t> </a:t>
            </a:r>
            <a:r>
              <a:rPr lang="pt-BR" sz="2400" dirty="0" err="1"/>
              <a:t>toxic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humans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en-IN" sz="2400" dirty="0"/>
              <a:t>Peak in an</a:t>
            </a:r>
            <a:r>
              <a:rPr lang="en-US" sz="2400" dirty="0"/>
              <a:t> hour and ½ life is 33.5 hours</a:t>
            </a:r>
          </a:p>
          <a:p>
            <a:pPr marL="0" indent="0">
              <a:buNone/>
            </a:pPr>
            <a:endParaRPr lang="en-US" sz="2400" dirty="0">
              <a:solidFill>
                <a:srgbClr val="221E1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1E1F"/>
                </a:solidFill>
              </a:rPr>
              <a:t>Metabolized in liver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B5A41-9A2C-03FF-889F-AAED488CB516}"/>
              </a:ext>
            </a:extLst>
          </p:cNvPr>
          <p:cNvSpPr txBox="1"/>
          <p:nvPr/>
        </p:nvSpPr>
        <p:spPr>
          <a:xfrm>
            <a:off x="761799" y="1299665"/>
            <a:ext cx="2820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Codeine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52129-CCBD-7A5A-6448-5AAFB2F938F0}"/>
              </a:ext>
            </a:extLst>
          </p:cNvPr>
          <p:cNvSpPr txBox="1"/>
          <p:nvPr/>
        </p:nvSpPr>
        <p:spPr>
          <a:xfrm>
            <a:off x="5021354" y="5877876"/>
            <a:ext cx="6734355" cy="4086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Potential for abuse : Physical and Psychological Dependence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 descr="Codeine Stock Illustrations – 147 Codeine Stock Illustrations, Vectors &amp;  Clipart - Dreamstime">
            <a:extLst>
              <a:ext uri="{FF2B5EF4-FFF2-40B4-BE49-F238E27FC236}">
                <a16:creationId xmlns:a16="http://schemas.microsoft.com/office/drawing/2014/main" id="{56A1C94E-E62F-8284-6E4A-23C23387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01" y="2934765"/>
            <a:ext cx="3819344" cy="4034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7FA5B5-12BB-CF13-7E21-159E7A500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424066"/>
            <a:ext cx="8987246" cy="1017862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/>
              <a:t>Potential Adverse Effects of Codeine 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ABF5102F-E383-5D24-E737-46712BD6FC64}"/>
              </a:ext>
            </a:extLst>
          </p:cNvPr>
          <p:cNvSpPr/>
          <p:nvPr/>
        </p:nvSpPr>
        <p:spPr>
          <a:xfrm>
            <a:off x="587375" y="2119349"/>
            <a:ext cx="5546653" cy="6886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62670-22AA-3832-FFA8-DDF32870D337}"/>
              </a:ext>
            </a:extLst>
          </p:cNvPr>
          <p:cNvSpPr txBox="1"/>
          <p:nvPr/>
        </p:nvSpPr>
        <p:spPr>
          <a:xfrm>
            <a:off x="742983" y="2294374"/>
            <a:ext cx="523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Constipation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 most common </a:t>
            </a: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on initiation or ↑dose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id="{7259F932-5618-F04F-3E80-7C8ACF7B75ED}"/>
              </a:ext>
            </a:extLst>
          </p:cNvPr>
          <p:cNvSpPr/>
          <p:nvPr/>
        </p:nvSpPr>
        <p:spPr>
          <a:xfrm>
            <a:off x="587375" y="2957023"/>
            <a:ext cx="5546653" cy="6886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679EE-3A48-0213-F5E0-F328661FC769}"/>
              </a:ext>
            </a:extLst>
          </p:cNvPr>
          <p:cNvSpPr txBox="1"/>
          <p:nvPr/>
        </p:nvSpPr>
        <p:spPr>
          <a:xfrm>
            <a:off x="857819" y="3186104"/>
            <a:ext cx="4945653" cy="33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Nausea/vomiting diminishes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within days</a:t>
            </a:r>
          </a:p>
        </p:txBody>
      </p:sp>
      <p:sp>
        <p:nvSpPr>
          <p:cNvPr id="14" name="Rectangle: Rounded Corners 21">
            <a:extLst>
              <a:ext uri="{FF2B5EF4-FFF2-40B4-BE49-F238E27FC236}">
                <a16:creationId xmlns:a16="http://schemas.microsoft.com/office/drawing/2014/main" id="{E9B43931-0C22-6077-F697-21D8747CDD8C}"/>
              </a:ext>
            </a:extLst>
          </p:cNvPr>
          <p:cNvSpPr/>
          <p:nvPr/>
        </p:nvSpPr>
        <p:spPr>
          <a:xfrm>
            <a:off x="549347" y="3774514"/>
            <a:ext cx="5546653" cy="6886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2E0D4-B3BD-0BD0-CC0B-607FD4DE57ED}"/>
              </a:ext>
            </a:extLst>
          </p:cNvPr>
          <p:cNvSpPr txBox="1"/>
          <p:nvPr/>
        </p:nvSpPr>
        <p:spPr>
          <a:xfrm>
            <a:off x="857819" y="3950083"/>
            <a:ext cx="4945653" cy="33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Sedation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 :  </a:t>
            </a:r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fade over time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B3B31A-921E-4810-2988-1DCB9ECF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3618" y="2394377"/>
            <a:ext cx="177604" cy="28608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6245C4-0454-EB9A-DC9B-4D4143B85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366" y="3227432"/>
            <a:ext cx="158189" cy="25480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2DB0BC6-AE83-4C84-5325-1B072F42D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3618" y="4020540"/>
            <a:ext cx="158189" cy="2548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E14D78-EFBC-AB57-DB64-B273611B5AAF}"/>
              </a:ext>
            </a:extLst>
          </p:cNvPr>
          <p:cNvSpPr txBox="1"/>
          <p:nvPr/>
        </p:nvSpPr>
        <p:spPr>
          <a:xfrm>
            <a:off x="6404472" y="2358189"/>
            <a:ext cx="4945653" cy="37457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Increased fluid intake :  </a:t>
            </a:r>
            <a:r>
              <a:rPr lang="en-US" sz="1600" dirty="0">
                <a:solidFill>
                  <a:schemeClr val="bg1"/>
                </a:solidFill>
              </a:rPr>
              <a:t>and stool softeners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634A9-9423-4227-624F-97DDEE2100BC}"/>
              </a:ext>
            </a:extLst>
          </p:cNvPr>
          <p:cNvSpPr txBox="1"/>
          <p:nvPr/>
        </p:nvSpPr>
        <p:spPr>
          <a:xfrm>
            <a:off x="6404472" y="3192880"/>
            <a:ext cx="4945653" cy="377196"/>
          </a:xfrm>
          <a:prstGeom prst="round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Anti-emetics : </a:t>
            </a:r>
            <a:r>
              <a:rPr lang="en-US" sz="1600" dirty="0">
                <a:solidFill>
                  <a:schemeClr val="bg1"/>
                </a:solidFill>
              </a:rPr>
              <a:t>oral and rectal for treatment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77D50-EE07-0064-AB6F-15580068410E}"/>
              </a:ext>
            </a:extLst>
          </p:cNvPr>
          <p:cNvSpPr txBox="1"/>
          <p:nvPr/>
        </p:nvSpPr>
        <p:spPr>
          <a:xfrm>
            <a:off x="6503364" y="3963902"/>
            <a:ext cx="4945653" cy="377196"/>
          </a:xfrm>
          <a:prstGeom prst="round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Naloxone</a:t>
            </a:r>
            <a:r>
              <a:rPr lang="en-US" sz="1600" dirty="0">
                <a:solidFill>
                  <a:schemeClr val="bg1"/>
                </a:solidFill>
              </a:rPr>
              <a:t> is specific antidote to reverse overdose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C9E03-2DC8-9905-40BE-8A6EC9999D73}"/>
              </a:ext>
            </a:extLst>
          </p:cNvPr>
          <p:cNvSpPr txBox="1"/>
          <p:nvPr/>
        </p:nvSpPr>
        <p:spPr>
          <a:xfrm>
            <a:off x="587375" y="5032731"/>
            <a:ext cx="10955625" cy="793896"/>
          </a:xfrm>
          <a:prstGeom prst="snip2Same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The concomitant use of codeine with other known sedatives, such as alcohol or benzodiazepines, can significantly increase the risk of adverse effects.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FD07E6-335B-B052-B714-EF161B0FC171}"/>
              </a:ext>
            </a:extLst>
          </p:cNvPr>
          <p:cNvSpPr txBox="1"/>
          <p:nvPr/>
        </p:nvSpPr>
        <p:spPr>
          <a:xfrm>
            <a:off x="945185" y="6307012"/>
            <a:ext cx="10476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ea typeface="Cambria" panose="02040503050406030204" pitchFamily="18" charset="0"/>
                <a:cs typeface="Calibri" panose="020F0502020204030204" pitchFamily="34" charset="0"/>
              </a:rPr>
              <a:t>Peechakara</a:t>
            </a:r>
            <a:r>
              <a:rPr lang="en-GB" sz="1200" dirty="0">
                <a:ea typeface="Cambria" panose="02040503050406030204" pitchFamily="18" charset="0"/>
                <a:cs typeface="Calibri" panose="020F0502020204030204" pitchFamily="34" charset="0"/>
              </a:rPr>
              <a:t>, B, Tharp, J., </a:t>
            </a:r>
            <a:r>
              <a:rPr lang="en-GB" sz="1200" dirty="0" err="1">
                <a:ea typeface="Cambria" panose="02040503050406030204" pitchFamily="18" charset="0"/>
                <a:cs typeface="Calibri" panose="020F0502020204030204" pitchFamily="34" charset="0"/>
              </a:rPr>
              <a:t>Eriator</a:t>
            </a:r>
            <a:r>
              <a:rPr lang="en-GB" sz="1200" dirty="0">
                <a:ea typeface="Cambria" panose="02040503050406030204" pitchFamily="18" charset="0"/>
                <a:cs typeface="Calibri" panose="020F0502020204030204" pitchFamily="34" charset="0"/>
              </a:rPr>
              <a:t>, I. et al. Codeine. In </a:t>
            </a:r>
            <a:r>
              <a:rPr lang="en-GB" sz="1200" dirty="0" err="1">
                <a:ea typeface="Cambria" panose="02040503050406030204" pitchFamily="18" charset="0"/>
                <a:cs typeface="Calibri" panose="020F0502020204030204" pitchFamily="34" charset="0"/>
              </a:rPr>
              <a:t>StatPearls</a:t>
            </a:r>
            <a:r>
              <a:rPr lang="en-GB" sz="1200" dirty="0"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GB" sz="1200" dirty="0" err="1">
                <a:ea typeface="Cambria" panose="02040503050406030204" pitchFamily="18" charset="0"/>
                <a:cs typeface="Calibri" panose="020F0502020204030204" pitchFamily="34" charset="0"/>
              </a:rPr>
              <a:t>StatPearls</a:t>
            </a:r>
            <a:r>
              <a:rPr lang="en-GB" sz="1200" dirty="0">
                <a:ea typeface="Cambria" panose="02040503050406030204" pitchFamily="18" charset="0"/>
                <a:cs typeface="Calibri" panose="020F0502020204030204" pitchFamily="34" charset="0"/>
              </a:rPr>
              <a:t> Publishing.2024. https://www.ncbi.nlm.nih.gov/books/NBK526029/</a:t>
            </a:r>
          </a:p>
        </p:txBody>
      </p:sp>
    </p:spTree>
    <p:extLst>
      <p:ext uri="{BB962C8B-B14F-4D97-AF65-F5344CB8AC3E}">
        <p14:creationId xmlns:p14="http://schemas.microsoft.com/office/powerpoint/2010/main" val="62699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85CB-CA00-0889-01A7-D695426E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911" y="221828"/>
            <a:ext cx="7946597" cy="1257300"/>
          </a:xfrm>
        </p:spPr>
        <p:txBody>
          <a:bodyPr anchor="ctr">
            <a:normAutofit/>
          </a:bodyPr>
          <a:lstStyle/>
          <a:p>
            <a:pPr algn="ctr"/>
            <a:r>
              <a:rPr lang="en-US" b="0"/>
              <a:t>Safety Considerations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AD62A-CD8E-C46B-476C-855000FC8F53}"/>
              </a:ext>
            </a:extLst>
          </p:cNvPr>
          <p:cNvSpPr txBox="1"/>
          <p:nvPr/>
        </p:nvSpPr>
        <p:spPr>
          <a:xfrm>
            <a:off x="689688" y="1700956"/>
            <a:ext cx="9943478" cy="414581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less than 12 years</a:t>
            </a:r>
            <a:endParaRPr lang="en-US" sz="20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Hypersensitivity Reaction 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 codeine </a:t>
            </a: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Respiratory Depression 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due to comorbid respiratory disorders</a:t>
            </a: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Paralytic ileus</a:t>
            </a:r>
            <a:endParaRPr lang="en-US" sz="20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Intestinal Obstruction</a:t>
            </a:r>
            <a:endParaRPr lang="en-US" sz="20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Box Warning : 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Pediatric patients with obesity or impaired respiration, and with a history of tonsillectomy or adenoidectomy.</a:t>
            </a: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Box Warning : Concomitant use of opioids with 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benzodiazepines or </a:t>
            </a: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other CNS depressants</a:t>
            </a:r>
            <a:r>
              <a:rPr lang="en-US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, including alcohol, </a:t>
            </a:r>
            <a:r>
              <a:rPr lang="en-US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may result in respiratory depression, profound sedation, coma, and death</a:t>
            </a:r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MAO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: CI</a:t>
            </a:r>
            <a:endParaRPr lang="en-US" sz="20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32;p32">
            <a:extLst>
              <a:ext uri="{FF2B5EF4-FFF2-40B4-BE49-F238E27FC236}">
                <a16:creationId xmlns:a16="http://schemas.microsoft.com/office/drawing/2014/main" id="{9198AE61-698C-3ECD-21CF-FC66744A9F49}"/>
              </a:ext>
            </a:extLst>
          </p:cNvPr>
          <p:cNvSpPr txBox="1"/>
          <p:nvPr/>
        </p:nvSpPr>
        <p:spPr>
          <a:xfrm>
            <a:off x="967306" y="6359213"/>
            <a:ext cx="102573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Peechakara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B, Tharp, J., </a:t>
            </a:r>
            <a:r>
              <a:rPr lang="en-US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Eriator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I. et al. Codeine. In </a:t>
            </a:r>
            <a:r>
              <a:rPr lang="en-US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StatPearls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StatPearls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Publishing.2024. https://www.ncbi.nlm.nih.gov/books/NBK526029/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039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C615-0729-334B-E368-ECDCD0274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43D182-E6E8-ECB4-05CB-01C9156F4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46" b="9954"/>
          <a:stretch/>
        </p:blipFill>
        <p:spPr>
          <a:xfrm>
            <a:off x="0" y="29945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A1B72-F94E-E4DC-2911-0F301D4C0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411" y="1981871"/>
            <a:ext cx="10955735" cy="22155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Modern Day Cough Conundrums : </a:t>
            </a:r>
            <a:r>
              <a:rPr lang="en-US" i="1" dirty="0"/>
              <a:t> Role of Codeine</a:t>
            </a:r>
            <a:endParaRPr lang="en-US" sz="4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AFE33-E4B9-4839-84C0-E1B6895FDE4E}"/>
              </a:ext>
            </a:extLst>
          </p:cNvPr>
          <p:cNvSpPr txBox="1"/>
          <p:nvPr/>
        </p:nvSpPr>
        <p:spPr>
          <a:xfrm>
            <a:off x="1748833" y="4626262"/>
            <a:ext cx="336431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Deepak Talwar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0D084-35D1-13E7-3153-FEEE87A65479}"/>
              </a:ext>
            </a:extLst>
          </p:cNvPr>
          <p:cNvSpPr/>
          <p:nvPr/>
        </p:nvSpPr>
        <p:spPr>
          <a:xfrm>
            <a:off x="345767" y="5549658"/>
            <a:ext cx="7754797" cy="127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2000"/>
              </a:spcBef>
              <a:defRPr/>
            </a:pPr>
            <a:r>
              <a:rPr lang="en-US" sz="1400" dirty="0">
                <a:ea typeface="ＭＳ Ｐゴシック" pitchFamily="-107" charset="-128"/>
                <a:cs typeface="ＭＳ Ｐゴシック" pitchFamily="-107" charset="-128"/>
              </a:rPr>
              <a:t>MD, DTCD, DNB,  DM ( Pulmonary &amp; Critical Medicine )  FISDA, FCCP ( USA ), FNCCP, FIAAI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000" b="1" i="1" dirty="0">
                <a:ea typeface="ＭＳ Ｐゴシック" pitchFamily="-107" charset="-128"/>
                <a:cs typeface="ＭＳ Ｐゴシック" pitchFamily="-107" charset="-128"/>
              </a:rPr>
              <a:t>Director &amp; Chair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000" i="1" dirty="0">
                <a:ea typeface="ＭＳ Ｐゴシック" pitchFamily="-107" charset="-128"/>
                <a:cs typeface="ＭＳ Ｐゴシック" pitchFamily="-107" charset="-128"/>
              </a:rPr>
              <a:t>Pulmonary, Sleep, Allergy &amp; Critical Care Medicine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>
                <a:schemeClr val="bg2"/>
              </a:buClr>
              <a:buSzPct val="65000"/>
              <a:buFont typeface="Wingdings 2" pitchFamily="-108" charset="2"/>
              <a:buNone/>
              <a:defRPr/>
            </a:pP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Metro Group of Hospitals, INDIA</a:t>
            </a: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93803-06C3-D2D3-2EF7-0EC9EF7AE671}"/>
              </a:ext>
            </a:extLst>
          </p:cNvPr>
          <p:cNvSpPr txBox="1"/>
          <p:nvPr/>
        </p:nvSpPr>
        <p:spPr>
          <a:xfrm>
            <a:off x="2425330" y="637402"/>
            <a:ext cx="412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API Delhi Chapter 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8D0C0-321D-FDD1-BF35-C560744E4D38}"/>
              </a:ext>
            </a:extLst>
          </p:cNvPr>
          <p:cNvGrpSpPr/>
          <p:nvPr/>
        </p:nvGrpSpPr>
        <p:grpSpPr>
          <a:xfrm>
            <a:off x="9910362" y="255328"/>
            <a:ext cx="2070708" cy="1988472"/>
            <a:chOff x="0" y="0"/>
            <a:chExt cx="812800" cy="812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7F6C61A-002C-6048-4D8B-397212169B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809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6146" name="Picture 2" descr="Home | API">
            <a:extLst>
              <a:ext uri="{FF2B5EF4-FFF2-40B4-BE49-F238E27FC236}">
                <a16:creationId xmlns:a16="http://schemas.microsoft.com/office/drawing/2014/main" id="{7DDFB432-D7B7-3ACB-E0E3-AA3517ED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" y="200552"/>
            <a:ext cx="2057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95A52D-C45A-14A3-B75D-F77A24546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02949"/>
              </p:ext>
            </p:extLst>
          </p:nvPr>
        </p:nvGraphicFramePr>
        <p:xfrm>
          <a:off x="638901" y="1807866"/>
          <a:ext cx="8883650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266E0A-8D03-4F8A-13F8-440FA6F731DC}"/>
              </a:ext>
            </a:extLst>
          </p:cNvPr>
          <p:cNvSpPr txBox="1"/>
          <p:nvPr/>
        </p:nvSpPr>
        <p:spPr>
          <a:xfrm>
            <a:off x="8406837" y="2258020"/>
            <a:ext cx="3722005" cy="1170980"/>
          </a:xfrm>
          <a:prstGeom prst="snip2Same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9CDE"/>
              </a:buClr>
            </a:pPr>
            <a:r>
              <a:rPr lang="en-US" sz="1600" dirty="0">
                <a:solidFill>
                  <a:schemeClr val="bg1"/>
                </a:solidFill>
              </a:rPr>
              <a:t>Codeine can be of great benefit in patients with persistent cough despite treatment or if the treatments have failed 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78970-DC03-DD87-B971-7D12115281D1}"/>
              </a:ext>
            </a:extLst>
          </p:cNvPr>
          <p:cNvSpPr txBox="1"/>
          <p:nvPr/>
        </p:nvSpPr>
        <p:spPr>
          <a:xfrm>
            <a:off x="455315" y="5335668"/>
            <a:ext cx="3855428" cy="1170980"/>
          </a:xfrm>
          <a:prstGeom prst="snip2Same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9CDE"/>
              </a:buClr>
            </a:pPr>
            <a:r>
              <a:rPr lang="en-US" sz="1600" dirty="0">
                <a:solidFill>
                  <a:schemeClr val="bg1"/>
                </a:solidFill>
              </a:rPr>
              <a:t>Patients with CRD’s , Elderly , malnourished due to disease, or with rapid metabolizer of drugs are at greater risk .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21A6E4-347A-905C-3735-6C150CB7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58" y="274678"/>
            <a:ext cx="9644743" cy="95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/>
              <a:t>Potential Benefits vs Risks Needs Review</a:t>
            </a:r>
          </a:p>
        </p:txBody>
      </p:sp>
    </p:spTree>
    <p:extLst>
      <p:ext uri="{BB962C8B-B14F-4D97-AF65-F5344CB8AC3E}">
        <p14:creationId xmlns:p14="http://schemas.microsoft.com/office/powerpoint/2010/main" val="137390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FB37A-D38E-FD26-6AF2-A2EC97F67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C894B5-A8FA-BB19-7323-699131EF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60714-72C0-2059-9380-52F7B930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52" y="245201"/>
            <a:ext cx="10649851" cy="1257299"/>
          </a:xfrm>
        </p:spPr>
        <p:txBody>
          <a:bodyPr anchor="ctr">
            <a:noAutofit/>
          </a:bodyPr>
          <a:lstStyle/>
          <a:p>
            <a:r>
              <a:rPr lang="en-US" sz="4000" b="0" dirty="0"/>
              <a:t>Cough Syndrome Profiles for Codeine Use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08F53C-3C39-80AB-4CF0-667266BB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5827306" y="3434599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5FCAD-FC00-2A69-E544-B0E1126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23322"/>
              </p:ext>
            </p:extLst>
          </p:nvPr>
        </p:nvGraphicFramePr>
        <p:xfrm>
          <a:off x="748885" y="1502500"/>
          <a:ext cx="10785618" cy="47665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72188">
                  <a:extLst>
                    <a:ext uri="{9D8B030D-6E8A-4147-A177-3AD203B41FA5}">
                      <a16:colId xmlns:a16="http://schemas.microsoft.com/office/drawing/2014/main" val="673306400"/>
                    </a:ext>
                  </a:extLst>
                </a:gridCol>
                <a:gridCol w="7713430">
                  <a:extLst>
                    <a:ext uri="{9D8B030D-6E8A-4147-A177-3AD203B41FA5}">
                      <a16:colId xmlns:a16="http://schemas.microsoft.com/office/drawing/2014/main" val="2975413138"/>
                    </a:ext>
                  </a:extLst>
                </a:gridCol>
              </a:tblGrid>
              <a:tr h="4458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Cough </a:t>
                      </a:r>
                      <a:endParaRPr lang="en-IN" sz="18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</a:rPr>
                        <a:t>Indication</a:t>
                      </a:r>
                      <a:endParaRPr lang="en-IN" sz="18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01619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Acute cough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lasting for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&lt;3-week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duration and associated with viral URTI</a:t>
                      </a:r>
                      <a:endParaRPr lang="en-IN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9185"/>
                  </a:ext>
                </a:extLst>
              </a:tr>
              <a:tr h="567009">
                <a:tc>
                  <a:txBody>
                    <a:bodyPr/>
                    <a:lstStyle/>
                    <a:p>
                      <a:pPr algn="l"/>
                      <a:r>
                        <a:rPr lang="en-IN" sz="2000" b="1" u="none" strike="noStrike" kern="1200" baseline="0" dirty="0">
                          <a:solidFill>
                            <a:schemeClr val="dk1"/>
                          </a:solidFill>
                        </a:rPr>
                        <a:t>Subacute cough</a:t>
                      </a:r>
                      <a:endParaRPr lang="en-IN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Cough lasting for </a:t>
                      </a:r>
                      <a:r>
                        <a:rPr lang="en-US" sz="1600" b="1" u="none" strike="noStrike" kern="1200" baseline="0" dirty="0">
                          <a:solidFill>
                            <a:schemeClr val="dk1"/>
                          </a:solidFill>
                        </a:rPr>
                        <a:t>&gt;3weeks but &lt;8 weeks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duration.</a:t>
                      </a:r>
                      <a:r>
                        <a:rPr lang="en-US" sz="1600" b="0" u="none" strike="noStrike" kern="1200" baseline="300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IN" sz="1600" baseline="30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38960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Chronic cough (unexplained)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Defined in adults as cough lasting for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&gt;8 weeks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21816"/>
                  </a:ext>
                </a:extLst>
              </a:tr>
              <a:tr h="696232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</a:t>
                      </a:r>
                      <a:r>
                        <a:rPr lang="en-IN" sz="1800" b="1" u="none" strike="noStrike" kern="1200" baseline="0" dirty="0">
                          <a:solidFill>
                            <a:srgbClr val="221E1F"/>
                          </a:solidFill>
                          <a:latin typeface="+mn-lt"/>
                        </a:rPr>
                        <a:t>hypersensitivity</a:t>
                      </a:r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 syndrome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induced by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innocuous stimuli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(ambient temperature, laughing, talking, and exposure to aerosols)</a:t>
                      </a:r>
                      <a:endParaRPr lang="en-IN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5761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Postinfectious 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Coughs that persist after a common cold or other upper respiratory infection are called post-infectious or post-viral coughs.</a:t>
                      </a:r>
                      <a:r>
                        <a:rPr lang="en-US" sz="1600" baseline="30000" dirty="0"/>
                        <a:t>3</a:t>
                      </a:r>
                      <a:endParaRPr lang="en-IN" sz="1600" baseline="30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27213"/>
                  </a:ext>
                </a:extLst>
              </a:tr>
              <a:tr h="696232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Idiopathic chronic cough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that remained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unexplained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 despite extensive investigation. </a:t>
                      </a:r>
                    </a:p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Now replaced with the preferred term “unexplained chronic cough”</a:t>
                      </a:r>
                      <a:endParaRPr lang="en-IN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55414"/>
                  </a:ext>
                </a:extLst>
              </a:tr>
              <a:tr h="696232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Refractory chronic cough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that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persists despite optimal treatment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according to published best practice guidelines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757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74256A-5746-6B65-C640-CABC1C7DBEBE}"/>
              </a:ext>
            </a:extLst>
          </p:cNvPr>
          <p:cNvSpPr txBox="1"/>
          <p:nvPr/>
        </p:nvSpPr>
        <p:spPr>
          <a:xfrm>
            <a:off x="884652" y="6425823"/>
            <a:ext cx="10649851" cy="275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ea typeface="Cambria" panose="02040503050406030204" pitchFamily="18" charset="0"/>
                <a:cs typeface="Calibri" panose="020F0502020204030204" pitchFamily="34" charset="0"/>
              </a:rPr>
              <a:t>McGarvey L, Gibson PG. What is chronic cough? Terminology. The Journal of Allergy and Clinical Immunology: In Practice. 2019 Jul 1;7(6):1711-4.</a:t>
            </a:r>
            <a:endParaRPr lang="en-GB" sz="12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2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F9C007-0D35-3681-697A-24E1673A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09070-BA51-C20B-068B-06AAB0B5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09" y="403955"/>
            <a:ext cx="10216954" cy="931745"/>
          </a:xfrm>
        </p:spPr>
        <p:txBody>
          <a:bodyPr anchor="t">
            <a:normAutofit/>
          </a:bodyPr>
          <a:lstStyle/>
          <a:p>
            <a:pPr algn="r"/>
            <a:r>
              <a:rPr lang="en-US" sz="4000" b="0" dirty="0"/>
              <a:t>Patient Symptom Profiles for Codeine 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C673D4-E37A-7907-3569-477DBAE8A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00959"/>
              </p:ext>
            </p:extLst>
          </p:nvPr>
        </p:nvGraphicFramePr>
        <p:xfrm>
          <a:off x="731520" y="1391145"/>
          <a:ext cx="11002333" cy="52664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93051">
                  <a:extLst>
                    <a:ext uri="{9D8B030D-6E8A-4147-A177-3AD203B41FA5}">
                      <a16:colId xmlns:a16="http://schemas.microsoft.com/office/drawing/2014/main" val="1194199662"/>
                    </a:ext>
                  </a:extLst>
                </a:gridCol>
                <a:gridCol w="8009282">
                  <a:extLst>
                    <a:ext uri="{9D8B030D-6E8A-4147-A177-3AD203B41FA5}">
                      <a16:colId xmlns:a16="http://schemas.microsoft.com/office/drawing/2014/main" val="3139379382"/>
                    </a:ext>
                  </a:extLst>
                </a:gridCol>
              </a:tblGrid>
              <a:tr h="529627">
                <a:tc>
                  <a:txBody>
                    <a:bodyPr/>
                    <a:lstStyle/>
                    <a:p>
                      <a:r>
                        <a:rPr lang="en-IN" sz="2000" dirty="0"/>
                        <a:t>Cough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Indication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27565"/>
                  </a:ext>
                </a:extLst>
              </a:tr>
              <a:tr h="529627">
                <a:tc>
                  <a:txBody>
                    <a:bodyPr/>
                    <a:lstStyle/>
                    <a:p>
                      <a:pPr algn="l"/>
                      <a:r>
                        <a:rPr lang="en-IN" sz="2000" b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</a:rPr>
                        <a:t>Allotussia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Cough triggered at stimulus levels that is insufficient to induce cough in healthy subjects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5938"/>
                  </a:ext>
                </a:extLst>
              </a:tr>
              <a:tr h="827089">
                <a:tc>
                  <a:txBody>
                    <a:bodyPr/>
                    <a:lstStyle/>
                    <a:p>
                      <a:pPr algn="l"/>
                      <a:r>
                        <a:rPr lang="en-IN" sz="2000" b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</a:rPr>
                        <a:t>Hypertussia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Excessive cough </a:t>
                      </a:r>
                      <a:r>
                        <a:rPr lang="en-US" sz="20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to stimuli that are normally cough inducing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54408"/>
                  </a:ext>
                </a:extLst>
              </a:tr>
              <a:tr h="827089">
                <a:tc>
                  <a:txBody>
                    <a:bodyPr/>
                    <a:lstStyle/>
                    <a:p>
                      <a:pPr algn="l"/>
                      <a:r>
                        <a:rPr lang="en-IN" sz="1800" b="1" u="none" strike="noStrike" kern="1200" baseline="0" dirty="0">
                          <a:solidFill>
                            <a:schemeClr val="dk1"/>
                          </a:solidFill>
                        </a:rPr>
                        <a:t>Urge to cough</a:t>
                      </a:r>
                      <a:endParaRPr lang="en-IN" sz="18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Sensation of </a:t>
                      </a:r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airway irritation or “itch” that is not satiated by coughing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 (sometimes termed “laryngeal paresthesia”).</a:t>
                      </a:r>
                      <a:r>
                        <a:rPr lang="en-US" sz="1800" b="0" u="none" strike="noStrike" kern="1200" baseline="30000" dirty="0">
                          <a:solidFill>
                            <a:schemeClr val="dk1"/>
                          </a:solidFill>
                        </a:rPr>
                        <a:t> 1</a:t>
                      </a:r>
                      <a:endParaRPr lang="en-IN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11266"/>
                  </a:ext>
                </a:extLst>
              </a:tr>
              <a:tr h="82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Nocturnal Cough</a:t>
                      </a:r>
                    </a:p>
                    <a:p>
                      <a:pPr algn="l"/>
                      <a:endParaRPr lang="en-IN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Nocturnal cough from reversible airflow limitation and bronchial hyper-responsiveness is a common cough in children with asthma.</a:t>
                      </a:r>
                      <a:r>
                        <a:rPr lang="en-US" sz="1800" baseline="30000" dirty="0"/>
                        <a:t>2</a:t>
                      </a:r>
                      <a:endParaRPr lang="en-IN" sz="1800" baseline="30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58631"/>
                  </a:ext>
                </a:extLst>
              </a:tr>
              <a:tr h="82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Postinfectious Chronic Cough</a:t>
                      </a:r>
                    </a:p>
                    <a:p>
                      <a:pPr algn="l"/>
                      <a:endParaRPr lang="en-IN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Coughs that persist after a common cold or other upper respiratory infection are called post-infectious or post-viral coughs.</a:t>
                      </a:r>
                      <a:r>
                        <a:rPr lang="en-US" sz="1800" baseline="30000" dirty="0"/>
                        <a:t>3</a:t>
                      </a:r>
                      <a:endParaRPr lang="en-IN" sz="1800" baseline="30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96954"/>
                  </a:ext>
                </a:extLst>
              </a:tr>
              <a:tr h="529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Hemoptysis</a:t>
                      </a:r>
                      <a:endParaRPr lang="en-US" sz="18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Hemoptysis is the expectoration of blood due to bleed from lung parenchyma or airways</a:t>
                      </a:r>
                      <a:r>
                        <a:rPr lang="en-US" sz="1800" b="1" dirty="0"/>
                        <a:t>.</a:t>
                      </a:r>
                      <a:r>
                        <a:rPr lang="en-US" sz="1800" b="1" baseline="30000" dirty="0"/>
                        <a:t>4</a:t>
                      </a:r>
                      <a:endParaRPr lang="en-US" sz="1800" b="1" baseline="30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6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2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B2BC11-3AA0-8791-5B1B-4172FCB36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30C116-2D32-8789-37A8-CA3563161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629155" y="815904"/>
            <a:ext cx="11603250" cy="6142191"/>
          </a:xfrm>
          <a:custGeom>
            <a:avLst/>
            <a:gdLst>
              <a:gd name="connsiteX0" fmla="*/ 2277921 w 11603250"/>
              <a:gd name="connsiteY0" fmla="*/ 2336 h 6142191"/>
              <a:gd name="connsiteX1" fmla="*/ 137232 w 11603250"/>
              <a:gd name="connsiteY1" fmla="*/ 706954 h 6142191"/>
              <a:gd name="connsiteX2" fmla="*/ 0 w 11603250"/>
              <a:gd name="connsiteY2" fmla="*/ 806570 h 6142191"/>
              <a:gd name="connsiteX3" fmla="*/ 93133 w 11603250"/>
              <a:gd name="connsiteY3" fmla="*/ 6142191 h 6142191"/>
              <a:gd name="connsiteX4" fmla="*/ 11603250 w 11603250"/>
              <a:gd name="connsiteY4" fmla="*/ 5941281 h 6142191"/>
              <a:gd name="connsiteX5" fmla="*/ 4748204 w 11603250"/>
              <a:gd name="connsiteY5" fmla="*/ 753031 h 6142191"/>
              <a:gd name="connsiteX6" fmla="*/ 4663927 w 11603250"/>
              <a:gd name="connsiteY6" fmla="*/ 692507 h 6142191"/>
              <a:gd name="connsiteX7" fmla="*/ 2511178 w 11603250"/>
              <a:gd name="connsiteY7" fmla="*/ 1150 h 6142191"/>
              <a:gd name="connsiteX8" fmla="*/ 2277921 w 11603250"/>
              <a:gd name="connsiteY8" fmla="*/ 2336 h 61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3250" h="6142191">
                <a:moveTo>
                  <a:pt x="2277921" y="2336"/>
                </a:moveTo>
                <a:cubicBezTo>
                  <a:pt x="1520665" y="28140"/>
                  <a:pt x="774844" y="267470"/>
                  <a:pt x="137232" y="706954"/>
                </a:cubicBezTo>
                <a:lnTo>
                  <a:pt x="0" y="806570"/>
                </a:lnTo>
                <a:lnTo>
                  <a:pt x="93133" y="6142191"/>
                </a:lnTo>
                <a:lnTo>
                  <a:pt x="11603250" y="5941281"/>
                </a:lnTo>
                <a:lnTo>
                  <a:pt x="4748204" y="753031"/>
                </a:lnTo>
                <a:lnTo>
                  <a:pt x="4663927" y="692507"/>
                </a:lnTo>
                <a:cubicBezTo>
                  <a:pt x="4006465" y="245206"/>
                  <a:pt x="3258090" y="19009"/>
                  <a:pt x="2511178" y="1150"/>
                </a:cubicBezTo>
                <a:cubicBezTo>
                  <a:pt x="2433375" y="-711"/>
                  <a:pt x="2355587" y="-310"/>
                  <a:pt x="2277921" y="2336"/>
                </a:cubicBezTo>
                <a:close/>
              </a:path>
            </a:pathLst>
          </a:custGeom>
          <a:gradFill>
            <a:gsLst>
              <a:gs pos="37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001C92-A9B8-81EE-DB77-FED6E2C84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20469"/>
              </p:ext>
            </p:extLst>
          </p:nvPr>
        </p:nvGraphicFramePr>
        <p:xfrm>
          <a:off x="65314" y="1668788"/>
          <a:ext cx="12061371" cy="489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38F29F8-7844-7D4E-31FE-863A152D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51" y="220001"/>
            <a:ext cx="8886884" cy="953669"/>
          </a:xfrm>
        </p:spPr>
        <p:txBody>
          <a:bodyPr>
            <a:normAutofit/>
          </a:bodyPr>
          <a:lstStyle/>
          <a:p>
            <a:r>
              <a:rPr lang="en-US" sz="4000" b="0" dirty="0"/>
              <a:t>Conclusions :</a:t>
            </a:r>
          </a:p>
        </p:txBody>
      </p:sp>
    </p:spTree>
    <p:extLst>
      <p:ext uri="{BB962C8B-B14F-4D97-AF65-F5344CB8AC3E}">
        <p14:creationId xmlns:p14="http://schemas.microsoft.com/office/powerpoint/2010/main" val="252987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950EE-3826-6A48-89FF-18AE0BCA41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3273" y="0"/>
            <a:ext cx="6788727" cy="6794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96C8F-86F2-F0F8-3DDF-E61A8C5B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2617640"/>
            <a:ext cx="6982691" cy="1354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5BFB08-6351-2DE2-78C7-7850BB0CA1F8}"/>
              </a:ext>
            </a:extLst>
          </p:cNvPr>
          <p:cNvSpPr txBox="1">
            <a:spLocks/>
          </p:cNvSpPr>
          <p:nvPr/>
        </p:nvSpPr>
        <p:spPr>
          <a:xfrm>
            <a:off x="-96982" y="821489"/>
            <a:ext cx="5500255" cy="2168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dirty="0">
                <a:cs typeface="Tw Cen MT"/>
              </a:rPr>
              <a:t>                     </a:t>
            </a:r>
            <a:br>
              <a:rPr lang="en-IN" sz="4800" dirty="0">
                <a:cs typeface="Tw Cen MT"/>
              </a:rPr>
            </a:br>
            <a:r>
              <a:rPr lang="en-IN" sz="4800" dirty="0">
                <a:cs typeface="Tw Cen MT"/>
              </a:rPr>
              <a:t>            Thank You</a:t>
            </a:r>
            <a:br>
              <a:rPr lang="en-IN" sz="4800" dirty="0">
                <a:cs typeface="Tw Cen MT"/>
              </a:rPr>
            </a:br>
            <a:endParaRPr lang="en-IN" sz="4800" dirty="0">
              <a:cs typeface="Tw Cen MT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02358B48-F750-C3D2-5C8B-37BB8E60234E}"/>
              </a:ext>
            </a:extLst>
          </p:cNvPr>
          <p:cNvSpPr txBox="1"/>
          <p:nvPr/>
        </p:nvSpPr>
        <p:spPr>
          <a:xfrm>
            <a:off x="193964" y="4361191"/>
            <a:ext cx="5166100" cy="1845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Download This Presentation</a:t>
            </a:r>
          </a:p>
          <a:p>
            <a:pPr algn="ctr">
              <a:lnSpc>
                <a:spcPts val="4853"/>
              </a:lnSpc>
            </a:pPr>
            <a:r>
              <a:rPr lang="en-US" sz="3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933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https://pacsfoundation.com/</a:t>
            </a:r>
          </a:p>
        </p:txBody>
      </p:sp>
      <p:pic>
        <p:nvPicPr>
          <p:cNvPr id="10" name="Picture 2" descr="Click Symbol Touch Vector Images (over 18,000)">
            <a:extLst>
              <a:ext uri="{FF2B5EF4-FFF2-40B4-BE49-F238E27FC236}">
                <a16:creationId xmlns:a16="http://schemas.microsoft.com/office/drawing/2014/main" id="{44788100-6B92-66AF-B396-D6F38FAD6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22400" r="23601" b="22717"/>
          <a:stretch/>
        </p:blipFill>
        <p:spPr bwMode="auto">
          <a:xfrm>
            <a:off x="2294457" y="6081759"/>
            <a:ext cx="676505" cy="735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14A19B35-E066-94C8-83DF-429DFB98EB22}"/>
              </a:ext>
            </a:extLst>
          </p:cNvPr>
          <p:cNvGrpSpPr/>
          <p:nvPr/>
        </p:nvGrpSpPr>
        <p:grpSpPr>
          <a:xfrm>
            <a:off x="193964" y="164540"/>
            <a:ext cx="1534894" cy="1546840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443EFF2-95FA-8F8B-D58E-63B207767F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809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6171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84B89C-BB5C-7BD7-E0CB-97CE48938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8FD2D9-A6F5-F7AD-0532-D1532719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69767" y="902234"/>
            <a:ext cx="10868519" cy="6049352"/>
          </a:xfrm>
          <a:custGeom>
            <a:avLst/>
            <a:gdLst>
              <a:gd name="connsiteX0" fmla="*/ 1648792 w 10868519"/>
              <a:gd name="connsiteY0" fmla="*/ 2336 h 6049352"/>
              <a:gd name="connsiteX1" fmla="*/ 124583 w 10868519"/>
              <a:gd name="connsiteY1" fmla="*/ 358514 h 6049352"/>
              <a:gd name="connsiteX2" fmla="*/ 0 w 10868519"/>
              <a:gd name="connsiteY2" fmla="*/ 420038 h 6049352"/>
              <a:gd name="connsiteX3" fmla="*/ 98260 w 10868519"/>
              <a:gd name="connsiteY3" fmla="*/ 6049352 h 6049352"/>
              <a:gd name="connsiteX4" fmla="*/ 10868519 w 10868519"/>
              <a:gd name="connsiteY4" fmla="*/ 5861357 h 6049352"/>
              <a:gd name="connsiteX5" fmla="*/ 4119075 w 10868519"/>
              <a:gd name="connsiteY5" fmla="*/ 753030 h 6049352"/>
              <a:gd name="connsiteX6" fmla="*/ 4034798 w 10868519"/>
              <a:gd name="connsiteY6" fmla="*/ 692507 h 6049352"/>
              <a:gd name="connsiteX7" fmla="*/ 1882049 w 10868519"/>
              <a:gd name="connsiteY7" fmla="*/ 1150 h 6049352"/>
              <a:gd name="connsiteX8" fmla="*/ 1648792 w 10868519"/>
              <a:gd name="connsiteY8" fmla="*/ 2336 h 604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8519" h="6049352">
                <a:moveTo>
                  <a:pt x="1648792" y="2336"/>
                </a:moveTo>
                <a:cubicBezTo>
                  <a:pt x="1124538" y="20200"/>
                  <a:pt x="605764" y="140406"/>
                  <a:pt x="124583" y="358514"/>
                </a:cubicBezTo>
                <a:lnTo>
                  <a:pt x="0" y="420038"/>
                </a:lnTo>
                <a:lnTo>
                  <a:pt x="98260" y="6049352"/>
                </a:lnTo>
                <a:lnTo>
                  <a:pt x="10868519" y="5861357"/>
                </a:lnTo>
                <a:lnTo>
                  <a:pt x="4119075" y="753030"/>
                </a:lnTo>
                <a:lnTo>
                  <a:pt x="4034798" y="692507"/>
                </a:lnTo>
                <a:cubicBezTo>
                  <a:pt x="3377336" y="245206"/>
                  <a:pt x="2628961" y="19009"/>
                  <a:pt x="1882049" y="1150"/>
                </a:cubicBezTo>
                <a:cubicBezTo>
                  <a:pt x="1804246" y="-711"/>
                  <a:pt x="1726458" y="-310"/>
                  <a:pt x="1648792" y="2336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8E1CB-D4AE-DD14-556E-B53BCF250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42" r="24165"/>
          <a:stretch/>
        </p:blipFill>
        <p:spPr>
          <a:xfrm>
            <a:off x="3468584" y="5929418"/>
            <a:ext cx="4774871" cy="56357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4B3A5D2-FCED-AB47-8AC5-88D316EB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07853"/>
            <a:ext cx="1079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3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AA3712-C5CA-A663-E80E-253CE093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person's cough&#10;&#10;Description automatically generated">
            <a:extLst>
              <a:ext uri="{FF2B5EF4-FFF2-40B4-BE49-F238E27FC236}">
                <a16:creationId xmlns:a16="http://schemas.microsoft.com/office/drawing/2014/main" id="{20E6422F-6B67-093B-22B9-3F65E83FD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2040"/>
          <a:stretch/>
        </p:blipFill>
        <p:spPr>
          <a:xfrm>
            <a:off x="6265946" y="1025236"/>
            <a:ext cx="5723591" cy="5624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85B5-F831-2ADD-F241-82410CDA7C60}"/>
              </a:ext>
            </a:extLst>
          </p:cNvPr>
          <p:cNvSpPr txBox="1"/>
          <p:nvPr/>
        </p:nvSpPr>
        <p:spPr>
          <a:xfrm>
            <a:off x="3826400" y="6153306"/>
            <a:ext cx="34518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400" i="1" dirty="0"/>
              <a:t>It can be voluntary too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A5E53E-5E05-3A18-4BF4-4F54D433576E}"/>
              </a:ext>
            </a:extLst>
          </p:cNvPr>
          <p:cNvSpPr/>
          <p:nvPr/>
        </p:nvSpPr>
        <p:spPr>
          <a:xfrm>
            <a:off x="1552352" y="516755"/>
            <a:ext cx="3730336" cy="274241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en-US" sz="2400" dirty="0"/>
              <a:t>Protective reflex: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Receptor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Afferent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Cough Centre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Efferent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Effector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7151FECD-6A1E-E05F-0216-57595EE0433A}"/>
              </a:ext>
            </a:extLst>
          </p:cNvPr>
          <p:cNvSpPr/>
          <p:nvPr/>
        </p:nvSpPr>
        <p:spPr>
          <a:xfrm>
            <a:off x="1121698" y="3565874"/>
            <a:ext cx="2993102" cy="3011176"/>
          </a:xfrm>
          <a:prstGeom prst="smileyFac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D6666-28DA-B8E7-17F5-7CC800FFCC93}"/>
              </a:ext>
            </a:extLst>
          </p:cNvPr>
          <p:cNvSpPr txBox="1"/>
          <p:nvPr/>
        </p:nvSpPr>
        <p:spPr>
          <a:xfrm>
            <a:off x="937069" y="4760563"/>
            <a:ext cx="33623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When at loss to continue speaking, Cough’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A170A8-BB4F-7714-B671-A4FD611F9F72}"/>
              </a:ext>
            </a:extLst>
          </p:cNvPr>
          <p:cNvSpPr txBox="1"/>
          <p:nvPr/>
        </p:nvSpPr>
        <p:spPr>
          <a:xfrm>
            <a:off x="5824165" y="652632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*Greek proverb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D0AD334-1808-2720-E5E0-4C25D135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239" y="516755"/>
            <a:ext cx="4885852" cy="1355713"/>
          </a:xfrm>
        </p:spPr>
        <p:txBody>
          <a:bodyPr anchor="t">
            <a:noAutofit/>
          </a:bodyPr>
          <a:lstStyle/>
          <a:p>
            <a:pPr algn="ctr"/>
            <a:r>
              <a:rPr lang="en-US" sz="4400" b="0" dirty="0"/>
              <a:t>Cough Reflex   </a:t>
            </a:r>
            <a:br>
              <a:rPr lang="en-US" b="0" dirty="0"/>
            </a:br>
            <a:br>
              <a:rPr lang="en-US" b="0" dirty="0"/>
            </a:b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9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10BA01-8798-D640-C7DD-78DBE72D9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E7122-502B-8E05-B063-F083AA07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17" y="370856"/>
            <a:ext cx="9389918" cy="1257300"/>
          </a:xfrm>
        </p:spPr>
        <p:txBody>
          <a:bodyPr anchor="ctr">
            <a:normAutofit/>
          </a:bodyPr>
          <a:lstStyle/>
          <a:p>
            <a:pPr algn="r"/>
            <a:r>
              <a:rPr lang="en-US" sz="4100" dirty="0"/>
              <a:t>Why Cough is Important to Patient 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98B132-658A-928F-C688-90609E4EA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AD37D4-765C-FCFF-FC09-2E36C2A2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D150BD-3BEC-F245-E8AA-2FF7DD25A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21907"/>
              </p:ext>
            </p:extLst>
          </p:nvPr>
        </p:nvGraphicFramePr>
        <p:xfrm>
          <a:off x="3586357" y="2839532"/>
          <a:ext cx="5407926" cy="30868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2195">
                  <a:extLst>
                    <a:ext uri="{9D8B030D-6E8A-4147-A177-3AD203B41FA5}">
                      <a16:colId xmlns:a16="http://schemas.microsoft.com/office/drawing/2014/main" val="1683596164"/>
                    </a:ext>
                  </a:extLst>
                </a:gridCol>
                <a:gridCol w="1885731">
                  <a:extLst>
                    <a:ext uri="{9D8B030D-6E8A-4147-A177-3AD203B41FA5}">
                      <a16:colId xmlns:a16="http://schemas.microsoft.com/office/drawing/2014/main" val="3983170074"/>
                    </a:ext>
                  </a:extLst>
                </a:gridCol>
              </a:tblGrid>
              <a:tr h="561599">
                <a:tc>
                  <a:txBody>
                    <a:bodyPr/>
                    <a:lstStyle/>
                    <a:p>
                      <a:r>
                        <a:rPr lang="en-US" sz="2000" dirty="0"/>
                        <a:t>Concerns in Chronic 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83359"/>
                  </a:ext>
                </a:extLst>
              </a:tr>
              <a:tr h="561599">
                <a:tc>
                  <a:txBody>
                    <a:bodyPr/>
                    <a:lstStyle/>
                    <a:p>
                      <a:r>
                        <a:rPr lang="en-US" sz="2000" dirty="0"/>
                        <a:t>Embarrassment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16309"/>
                  </a:ext>
                </a:extLst>
              </a:tr>
              <a:tr h="56159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Concerned something is wrong</a:t>
                      </a:r>
                      <a:endPara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72%</a:t>
                      </a:r>
                      <a:endPara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16843"/>
                  </a:ext>
                </a:extLst>
              </a:tr>
              <a:tr h="561599">
                <a:tc>
                  <a:txBody>
                    <a:bodyPr/>
                    <a:lstStyle/>
                    <a:p>
                      <a:r>
                        <a:rPr lang="en-US" sz="2000" dirty="0"/>
                        <a:t>Frequent retching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61867"/>
                  </a:ext>
                </a:extLst>
              </a:tr>
              <a:tr h="561599">
                <a:tc>
                  <a:txBody>
                    <a:bodyPr/>
                    <a:lstStyle/>
                    <a:p>
                      <a:r>
                        <a:rPr lang="en-US" sz="2000" dirty="0"/>
                        <a:t>Spouse can't tolerate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13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DBF1DB-A552-9CE7-27A1-20DD73307A7B}"/>
              </a:ext>
            </a:extLst>
          </p:cNvPr>
          <p:cNvSpPr txBox="1"/>
          <p:nvPr/>
        </p:nvSpPr>
        <p:spPr>
          <a:xfrm>
            <a:off x="377210" y="6527999"/>
            <a:ext cx="3062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Arch Intern Med 1998;158(10);1657 </a:t>
            </a:r>
          </a:p>
        </p:txBody>
      </p:sp>
      <p:pic>
        <p:nvPicPr>
          <p:cNvPr id="7170" name="Picture 2" descr="Lady Windermere's Fan | Flickr">
            <a:extLst>
              <a:ext uri="{FF2B5EF4-FFF2-40B4-BE49-F238E27FC236}">
                <a16:creationId xmlns:a16="http://schemas.microsoft.com/office/drawing/2014/main" id="{00AC5D9F-7FBB-60FE-6E8C-AFD4E0F9D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"/>
          <a:stretch/>
        </p:blipFill>
        <p:spPr bwMode="auto">
          <a:xfrm>
            <a:off x="450943" y="2455403"/>
            <a:ext cx="2788646" cy="361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dy Windermere syndrome">
            <a:extLst>
              <a:ext uri="{FF2B5EF4-FFF2-40B4-BE49-F238E27FC236}">
                <a16:creationId xmlns:a16="http://schemas.microsoft.com/office/drawing/2014/main" id="{C196093A-474A-3B5D-C950-D9F671262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2486" r="5023" b="17273"/>
          <a:stretch/>
        </p:blipFill>
        <p:spPr bwMode="auto">
          <a:xfrm>
            <a:off x="9110323" y="3199896"/>
            <a:ext cx="2770132" cy="21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indermere and Ambleside: Things to do ...">
            <a:extLst>
              <a:ext uri="{FF2B5EF4-FFF2-40B4-BE49-F238E27FC236}">
                <a16:creationId xmlns:a16="http://schemas.microsoft.com/office/drawing/2014/main" id="{17EBBD61-9F5D-FEDB-3BA6-1D750997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5" y="1327885"/>
            <a:ext cx="8446093" cy="54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63577F-2949-C31E-B4B0-5E250230F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E4A51B-BAF6-3729-A2C0-89331F2FB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365" y="-318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40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A2E5D-70B2-3ED4-ED99-6E0B5AB9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90" y="1030311"/>
            <a:ext cx="9222059" cy="1359356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Classification of Cough : ‘</a:t>
            </a:r>
            <a:r>
              <a:rPr lang="en-US" i="1" dirty="0"/>
              <a:t>Duration’</a:t>
            </a:r>
            <a:endParaRPr lang="en-US" sz="44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5FE22F24-4273-5194-B24A-27E78584B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20037"/>
              </p:ext>
            </p:extLst>
          </p:nvPr>
        </p:nvGraphicFramePr>
        <p:xfrm>
          <a:off x="2131742" y="2502943"/>
          <a:ext cx="9222060" cy="28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7F5C4F-F396-5684-A6C1-E2D8B9CDB016}"/>
              </a:ext>
            </a:extLst>
          </p:cNvPr>
          <p:cNvSpPr txBox="1"/>
          <p:nvPr/>
        </p:nvSpPr>
        <p:spPr>
          <a:xfrm>
            <a:off x="4934756" y="648866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Cough.2011;7(1):7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31E2C3BA-BB21-5E53-B3A0-7182E163B0EC}"/>
              </a:ext>
            </a:extLst>
          </p:cNvPr>
          <p:cNvSpPr/>
          <p:nvPr/>
        </p:nvSpPr>
        <p:spPr>
          <a:xfrm rot="15823003">
            <a:off x="9456938" y="4603237"/>
            <a:ext cx="2036618" cy="2353926"/>
          </a:xfrm>
          <a:prstGeom prst="teardrop">
            <a:avLst>
              <a:gd name="adj" fmla="val 14199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EC515-7624-7314-C190-FB671E174031}"/>
              </a:ext>
            </a:extLst>
          </p:cNvPr>
          <p:cNvSpPr txBox="1"/>
          <p:nvPr/>
        </p:nvSpPr>
        <p:spPr>
          <a:xfrm>
            <a:off x="9247601" y="5042118"/>
            <a:ext cx="22423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i="1" dirty="0">
                <a:solidFill>
                  <a:schemeClr val="bg1"/>
                </a:solidFill>
                <a:effectLst/>
              </a:rPr>
              <a:t>69% with cough are treated for the symptoms without a diagnosis </a:t>
            </a:r>
            <a:endParaRPr lang="en-IN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F9C007-0D35-3681-697A-24E1673A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CDD24-E1B5-4EDF-DA08-544E5138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16" y="1369626"/>
            <a:ext cx="4581052" cy="30377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Chronic Cough : 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Why Need Physician 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CB47-97C4-E09A-CE03-2A80A8E10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106" y="1037544"/>
            <a:ext cx="5896155" cy="1519246"/>
          </a:xfrm>
        </p:spPr>
        <p:txBody>
          <a:bodyPr>
            <a:normAutofit/>
          </a:bodyPr>
          <a:lstStyle/>
          <a:p>
            <a:r>
              <a:rPr lang="en-US" dirty="0"/>
              <a:t>Affects 10% of population</a:t>
            </a:r>
          </a:p>
          <a:p>
            <a:r>
              <a:rPr lang="en-US" dirty="0"/>
              <a:t>Less in Asians and nonsmokers</a:t>
            </a:r>
          </a:p>
          <a:p>
            <a:r>
              <a:rPr lang="en-US" dirty="0"/>
              <a:t>Common in females, around 60 years of age</a:t>
            </a:r>
          </a:p>
        </p:txBody>
      </p:sp>
      <p:pic>
        <p:nvPicPr>
          <p:cNvPr id="1026" name="Picture 2" descr="Cough hypersensitivity and chronic cough | Nature Reviews Disease Primers">
            <a:extLst>
              <a:ext uri="{FF2B5EF4-FFF2-40B4-BE49-F238E27FC236}">
                <a16:creationId xmlns:a16="http://schemas.microsoft.com/office/drawing/2014/main" id="{99EA1BF4-8C28-FD85-8D41-EEC77428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70" y="2448252"/>
            <a:ext cx="7476530" cy="40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1BA24B-4616-AB84-121A-DE2E257FCCFC}"/>
              </a:ext>
            </a:extLst>
          </p:cNvPr>
          <p:cNvSpPr/>
          <p:nvPr/>
        </p:nvSpPr>
        <p:spPr>
          <a:xfrm>
            <a:off x="5210293" y="328611"/>
            <a:ext cx="6623968" cy="60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Cough of &gt; 8 weeks in adults and &gt; 4 weeks in children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3DB1A-0ED2-4B52-E8AD-22C1CF0E92EE}"/>
              </a:ext>
            </a:extLst>
          </p:cNvPr>
          <p:cNvSpPr txBox="1"/>
          <p:nvPr/>
        </p:nvSpPr>
        <p:spPr>
          <a:xfrm>
            <a:off x="7564970" y="6506567"/>
            <a:ext cx="389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https://</a:t>
            </a:r>
            <a:r>
              <a:rPr lang="en-IN" sz="1400" dirty="0" err="1"/>
              <a:t>doi.org</a:t>
            </a:r>
            <a:r>
              <a:rPr lang="en-IN" sz="1400" dirty="0"/>
              <a:t>/10.1038/s41572-022-00370-w</a:t>
            </a:r>
            <a:endParaRPr lang="en-US" sz="1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C8BBF00-C66D-A5C5-40A4-EC4763185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952996"/>
              </p:ext>
            </p:extLst>
          </p:nvPr>
        </p:nvGraphicFramePr>
        <p:xfrm>
          <a:off x="141610" y="3969523"/>
          <a:ext cx="4573859" cy="25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ough hypersensitivity and chronic cough | Nature Reviews Disease Primers">
            <a:extLst>
              <a:ext uri="{FF2B5EF4-FFF2-40B4-BE49-F238E27FC236}">
                <a16:creationId xmlns:a16="http://schemas.microsoft.com/office/drawing/2014/main" id="{4A988DC6-9FE0-D8DB-879F-05CCD57CF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8" r="79498"/>
          <a:stretch/>
        </p:blipFill>
        <p:spPr bwMode="auto">
          <a:xfrm>
            <a:off x="4726621" y="5211496"/>
            <a:ext cx="1616251" cy="1342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30C961-0799-6F2C-F4A0-764ED342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B0CBB1-5421-8AB0-8BD6-C8F8859F9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291463" cy="1828798"/>
          </a:xfrm>
          <a:custGeom>
            <a:avLst/>
            <a:gdLst>
              <a:gd name="connsiteX0" fmla="*/ 4291463 w 4291463"/>
              <a:gd name="connsiteY0" fmla="*/ 1828798 h 1828798"/>
              <a:gd name="connsiteX1" fmla="*/ 0 w 4291463"/>
              <a:gd name="connsiteY1" fmla="*/ 1828798 h 1828798"/>
              <a:gd name="connsiteX2" fmla="*/ 1813870 w 4291463"/>
              <a:gd name="connsiteY2" fmla="*/ 405504 h 1828798"/>
              <a:gd name="connsiteX3" fmla="*/ 1856352 w 4291463"/>
              <a:gd name="connsiteY3" fmla="*/ 373857 h 1828798"/>
              <a:gd name="connsiteX4" fmla="*/ 2949111 w 4291463"/>
              <a:gd name="connsiteY4" fmla="*/ 1756 h 1828798"/>
              <a:gd name="connsiteX5" fmla="*/ 3068193 w 4291463"/>
              <a:gd name="connsiteY5" fmla="*/ 284 h 1828798"/>
              <a:gd name="connsiteX6" fmla="*/ 4291186 w 4291463"/>
              <a:gd name="connsiteY6" fmla="*/ 430072 h 1828798"/>
              <a:gd name="connsiteX7" fmla="*/ 4291463 w 4291463"/>
              <a:gd name="connsiteY7" fmla="*/ 430316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1463" h="1828798">
                <a:moveTo>
                  <a:pt x="4291463" y="1828798"/>
                </a:moveTo>
                <a:lnTo>
                  <a:pt x="0" y="1828798"/>
                </a:lnTo>
                <a:lnTo>
                  <a:pt x="1813870" y="405504"/>
                </a:lnTo>
                <a:lnTo>
                  <a:pt x="1856352" y="373857"/>
                </a:lnTo>
                <a:cubicBezTo>
                  <a:pt x="2187982" y="139664"/>
                  <a:pt x="2567993" y="17528"/>
                  <a:pt x="2949111" y="1756"/>
                </a:cubicBezTo>
                <a:cubicBezTo>
                  <a:pt x="2988812" y="114"/>
                  <a:pt x="3028523" y="-375"/>
                  <a:pt x="3068193" y="284"/>
                </a:cubicBezTo>
                <a:cubicBezTo>
                  <a:pt x="3504570" y="7531"/>
                  <a:pt x="3935938" y="153650"/>
                  <a:pt x="4291186" y="430072"/>
                </a:cubicBezTo>
                <a:lnTo>
                  <a:pt x="4291463" y="430316"/>
                </a:lnTo>
                <a:close/>
              </a:path>
            </a:pathLst>
          </a:custGeom>
          <a:gradFill>
            <a:gsLst>
              <a:gs pos="28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CBFC43-B5A1-1ADD-90E0-C5427EC75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4620200" y="2812310"/>
            <a:ext cx="7602366" cy="4111195"/>
          </a:xfrm>
          <a:custGeom>
            <a:avLst/>
            <a:gdLst>
              <a:gd name="connsiteX0" fmla="*/ 1266091 w 7602366"/>
              <a:gd name="connsiteY0" fmla="*/ 1707 h 4111195"/>
              <a:gd name="connsiteX1" fmla="*/ 36097 w 7602366"/>
              <a:gd name="connsiteY1" fmla="*/ 317762 h 4111195"/>
              <a:gd name="connsiteX2" fmla="*/ 0 w 7602366"/>
              <a:gd name="connsiteY2" fmla="*/ 337363 h 4111195"/>
              <a:gd name="connsiteX3" fmla="*/ 65872 w 7602366"/>
              <a:gd name="connsiteY3" fmla="*/ 4111195 h 4111195"/>
              <a:gd name="connsiteX4" fmla="*/ 7602366 w 7602366"/>
              <a:gd name="connsiteY4" fmla="*/ 3979645 h 4111195"/>
              <a:gd name="connsiteX5" fmla="*/ 3071280 w 7602366"/>
              <a:gd name="connsiteY5" fmla="*/ 550286 h 4111195"/>
              <a:gd name="connsiteX6" fmla="*/ 3009694 w 7602366"/>
              <a:gd name="connsiteY6" fmla="*/ 506058 h 4111195"/>
              <a:gd name="connsiteX7" fmla="*/ 1436547 w 7602366"/>
              <a:gd name="connsiteY7" fmla="*/ 840 h 4111195"/>
              <a:gd name="connsiteX8" fmla="*/ 1266091 w 7602366"/>
              <a:gd name="connsiteY8" fmla="*/ 1707 h 41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2366" h="4111195">
                <a:moveTo>
                  <a:pt x="1266091" y="1707"/>
                </a:moveTo>
                <a:cubicBezTo>
                  <a:pt x="840419" y="16212"/>
                  <a:pt x="419691" y="123046"/>
                  <a:pt x="36097" y="317762"/>
                </a:cubicBezTo>
                <a:lnTo>
                  <a:pt x="0" y="337363"/>
                </a:lnTo>
                <a:lnTo>
                  <a:pt x="65872" y="4111195"/>
                </a:lnTo>
                <a:lnTo>
                  <a:pt x="7602366" y="3979645"/>
                </a:lnTo>
                <a:lnTo>
                  <a:pt x="3071280" y="550286"/>
                </a:lnTo>
                <a:lnTo>
                  <a:pt x="3009694" y="506058"/>
                </a:lnTo>
                <a:cubicBezTo>
                  <a:pt x="2529246" y="179187"/>
                  <a:pt x="1982362" y="13891"/>
                  <a:pt x="1436547" y="840"/>
                </a:cubicBezTo>
                <a:cubicBezTo>
                  <a:pt x="1379692" y="-519"/>
                  <a:pt x="1322847" y="-227"/>
                  <a:pt x="1266091" y="1707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E17B8-986E-533D-64E6-E6DE8405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436" y="174151"/>
            <a:ext cx="8577329" cy="11807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Dry </a:t>
            </a:r>
            <a:r>
              <a:rPr lang="en-US" sz="4000" i="1" dirty="0"/>
              <a:t>vs</a:t>
            </a:r>
            <a:r>
              <a:rPr lang="en-US" sz="4000" dirty="0"/>
              <a:t> Productive Chronic Cough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09667-4C63-4694-E6CA-AF77C55E8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4589"/>
          <a:stretch/>
        </p:blipFill>
        <p:spPr>
          <a:xfrm>
            <a:off x="1192805" y="1998113"/>
            <a:ext cx="5857386" cy="33876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85B63-328C-CACD-B344-69D8A66C82D4}"/>
              </a:ext>
            </a:extLst>
          </p:cNvPr>
          <p:cNvSpPr txBox="1"/>
          <p:nvPr/>
        </p:nvSpPr>
        <p:spPr>
          <a:xfrm>
            <a:off x="1602832" y="2942200"/>
            <a:ext cx="185048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Dry</a:t>
            </a:r>
            <a:r>
              <a:rPr lang="en-US" sz="2000" b="0" i="0" u="none" strike="noStrike" baseline="0" dirty="0">
                <a:solidFill>
                  <a:srgbClr val="221E1F"/>
                </a:solidFill>
              </a:rPr>
              <a:t> </a:t>
            </a:r>
            <a:r>
              <a:rPr lang="en-US" b="1" dirty="0"/>
              <a:t>cough incidence in </a:t>
            </a:r>
            <a:r>
              <a:rPr lang="en-US" dirty="0"/>
              <a:t>the adult age group is between </a:t>
            </a:r>
            <a:r>
              <a:rPr lang="en-US" b="1" dirty="0"/>
              <a:t>3-12%.</a:t>
            </a:r>
            <a:r>
              <a:rPr lang="en-US" b="1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452C8-E1E6-F32D-FBE1-801A09196AF9}"/>
              </a:ext>
            </a:extLst>
          </p:cNvPr>
          <p:cNvSpPr txBox="1"/>
          <p:nvPr/>
        </p:nvSpPr>
        <p:spPr>
          <a:xfrm>
            <a:off x="4856468" y="2870958"/>
            <a:ext cx="19034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Productive but not dry chronic</a:t>
            </a:r>
            <a:r>
              <a:rPr lang="en-US" sz="2000" b="1" i="0" dirty="0">
                <a:solidFill>
                  <a:srgbClr val="1F1F1F"/>
                </a:solidFill>
                <a:effectLst/>
              </a:rPr>
              <a:t> </a:t>
            </a:r>
            <a:r>
              <a:rPr lang="en-US" dirty="0"/>
              <a:t>cough is associated with a higher risk of mortality.</a:t>
            </a:r>
            <a:r>
              <a:rPr lang="en-US" baseline="30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7A910-F2B8-DCA8-F52B-1AA514FF342D}"/>
              </a:ext>
            </a:extLst>
          </p:cNvPr>
          <p:cNvSpPr txBox="1"/>
          <p:nvPr/>
        </p:nvSpPr>
        <p:spPr>
          <a:xfrm>
            <a:off x="3658093" y="6303206"/>
            <a:ext cx="6661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>
                <a:latin typeface="Georgia" panose="020405020504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Bilgin</a:t>
            </a:r>
            <a:r>
              <a:rPr lang="en-US" sz="1000" dirty="0">
                <a:latin typeface="Georgia" panose="020405020504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G. General approach to dry cough. Journal of Pulmonology and Intensive Care. 2023 Aug 29;1(3):65-9.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Georgia" panose="020405020504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Satia I, Mayhew AJ, </a:t>
            </a:r>
            <a:r>
              <a:rPr lang="en-US" sz="1000" dirty="0" err="1">
                <a:latin typeface="Georgia" panose="020405020504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Sohel</a:t>
            </a:r>
            <a:r>
              <a:rPr lang="en-US" sz="1000" dirty="0">
                <a:latin typeface="Georgia" panose="020405020504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N, et al). Respiratory Medicine. 2023 Nov 1;219:107431.</a:t>
            </a:r>
            <a:endParaRPr lang="en-GB" sz="1000" dirty="0">
              <a:latin typeface="Georgia" panose="020405020504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hlegm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96FAC15F-1EC3-05A5-CD59-ECAA8485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2" y="5029203"/>
            <a:ext cx="1946004" cy="1946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ghing With Phlegm Concept Icon #209763 - TemplateMonster">
            <a:extLst>
              <a:ext uri="{FF2B5EF4-FFF2-40B4-BE49-F238E27FC236}">
                <a16:creationId xmlns:a16="http://schemas.microsoft.com/office/drawing/2014/main" id="{FDF4E10A-3942-F3E5-8D7B-2CDEF1E01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9783" r="31058" b="33270"/>
          <a:stretch/>
        </p:blipFill>
        <p:spPr bwMode="auto">
          <a:xfrm>
            <a:off x="7160488" y="1768886"/>
            <a:ext cx="1942252" cy="1828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10BA01-8798-D640-C7DD-78DBE72D9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254EF-E314-7F03-B834-87C8E7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68" y="459708"/>
            <a:ext cx="7703663" cy="1257300"/>
          </a:xfrm>
        </p:spPr>
        <p:txBody>
          <a:bodyPr anchor="ctr">
            <a:normAutofit/>
          </a:bodyPr>
          <a:lstStyle/>
          <a:p>
            <a:pPr algn="r"/>
            <a:r>
              <a:rPr lang="en-US" sz="4100" dirty="0"/>
              <a:t>Chronic Cough : Phenotypes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98B132-658A-928F-C688-90609E4EA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99D8-B27D-4A0D-11BA-D32EEBC3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50" y="2701635"/>
            <a:ext cx="5444836" cy="3479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Eosinophils Related Cough –  OAD</a:t>
            </a:r>
          </a:p>
          <a:p>
            <a:r>
              <a:rPr lang="en-US" dirty="0"/>
              <a:t>Smokers Cough – Nicotine / Tobacco Related</a:t>
            </a:r>
          </a:p>
          <a:p>
            <a:r>
              <a:rPr lang="en-US" dirty="0"/>
              <a:t>Reflux Cough – Esophageal disorders</a:t>
            </a:r>
          </a:p>
          <a:p>
            <a:r>
              <a:rPr lang="en-US" dirty="0"/>
              <a:t>PNDS : Upper Airway Disorders</a:t>
            </a:r>
          </a:p>
          <a:p>
            <a:r>
              <a:rPr lang="en-US" dirty="0"/>
              <a:t>Iatrogenic : Drugs</a:t>
            </a:r>
          </a:p>
          <a:p>
            <a:r>
              <a:rPr lang="en-US" dirty="0"/>
              <a:t>Idiopathic : Refractory</a:t>
            </a:r>
          </a:p>
          <a:p>
            <a:r>
              <a:rPr lang="en-US" dirty="0"/>
              <a:t>Chronic Hypersensitivity Syndrome </a:t>
            </a:r>
          </a:p>
          <a:p>
            <a:pPr lvl="1"/>
            <a:r>
              <a:rPr lang="en-US" sz="2200" dirty="0"/>
              <a:t>( </a:t>
            </a:r>
            <a:r>
              <a:rPr lang="en-IN" sz="2200" b="1" i="1" dirty="0"/>
              <a:t>A</a:t>
            </a:r>
            <a:r>
              <a:rPr lang="en-IN" sz="2200" b="1" i="1" dirty="0">
                <a:effectLst/>
              </a:rPr>
              <a:t>llotussa or Hypertussia</a:t>
            </a:r>
            <a:r>
              <a:rPr lang="en-IN" sz="2200" dirty="0"/>
              <a:t>)</a:t>
            </a:r>
            <a:r>
              <a:rPr lang="en-IN" sz="2200" dirty="0">
                <a:effectLst/>
              </a:rPr>
              <a:t> </a:t>
            </a:r>
            <a:endParaRPr lang="en-IN" sz="2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AD37D4-765C-FCFF-FC09-2E36C2A2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B9EAE43C-D67B-4268-D41F-C2D86568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36" y="3742537"/>
            <a:ext cx="6594764" cy="3018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8AE11-2364-9CD0-F449-85121AEADF0F}"/>
              </a:ext>
            </a:extLst>
          </p:cNvPr>
          <p:cNvSpPr txBox="1"/>
          <p:nvPr/>
        </p:nvSpPr>
        <p:spPr>
          <a:xfrm>
            <a:off x="1704109" y="64599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 err="1">
                <a:solidFill>
                  <a:srgbClr val="211E1E"/>
                </a:solidFill>
                <a:effectLst/>
                <a:highlight>
                  <a:srgbClr val="DBDBDD"/>
                </a:highlight>
              </a:rPr>
              <a:t>Eur</a:t>
            </a:r>
            <a:r>
              <a:rPr lang="en-IN" sz="1800" dirty="0">
                <a:solidFill>
                  <a:srgbClr val="211E1E"/>
                </a:solidFill>
                <a:effectLst/>
                <a:highlight>
                  <a:srgbClr val="DBDBDD"/>
                </a:highlight>
              </a:rPr>
              <a:t> Respir J 2020; 55: 1901136 </a:t>
            </a:r>
            <a:endParaRPr lang="en-IN" dirty="0">
              <a:effectLst/>
              <a:highlight>
                <a:srgbClr val="DBDBDD"/>
              </a:highlight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AF8A17-47EE-8C80-A4B2-D230B5ACA2B5}"/>
              </a:ext>
            </a:extLst>
          </p:cNvPr>
          <p:cNvSpPr/>
          <p:nvPr/>
        </p:nvSpPr>
        <p:spPr>
          <a:xfrm>
            <a:off x="7121238" y="2667000"/>
            <a:ext cx="3020290" cy="152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dirty="0"/>
              <a:t>V</a:t>
            </a:r>
            <a:r>
              <a:rPr lang="en-IN" sz="2000" i="1" dirty="0">
                <a:effectLst/>
              </a:rPr>
              <a:t>agal sensory fibres represent potential sites for generation of chronic cough </a:t>
            </a:r>
            <a:endParaRPr lang="en-IN" sz="2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6A0A0-92E2-D842-2C31-25593010E2CE}"/>
              </a:ext>
            </a:extLst>
          </p:cNvPr>
          <p:cNvSpPr txBox="1"/>
          <p:nvPr/>
        </p:nvSpPr>
        <p:spPr>
          <a:xfrm>
            <a:off x="587829" y="1734620"/>
            <a:ext cx="1132549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Chance of</a:t>
            </a:r>
            <a:r>
              <a:rPr lang="en-US" sz="180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treatment</a:t>
            </a:r>
            <a:r>
              <a:rPr lang="en-US" sz="180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cough is better when the cause of the cough is determined,</a:t>
            </a:r>
            <a:r>
              <a:rPr lang="en-US" sz="180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and specific treatment is given</a:t>
            </a:r>
          </a:p>
        </p:txBody>
      </p:sp>
    </p:spTree>
    <p:extLst>
      <p:ext uri="{BB962C8B-B14F-4D97-AF65-F5344CB8AC3E}">
        <p14:creationId xmlns:p14="http://schemas.microsoft.com/office/powerpoint/2010/main" val="3254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well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76129"/>
      </a:accent1>
      <a:accent2>
        <a:srgbClr val="CF9917"/>
      </a:accent2>
      <a:accent3>
        <a:srgbClr val="9AAC1E"/>
      </a:accent3>
      <a:accent4>
        <a:srgbClr val="5FB714"/>
      </a:accent4>
      <a:accent5>
        <a:srgbClr val="28BB21"/>
      </a:accent5>
      <a:accent6>
        <a:srgbClr val="14BC53"/>
      </a:accent6>
      <a:hlink>
        <a:srgbClr val="398BA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1692</Words>
  <Application>Microsoft Macintosh PowerPoint</Application>
  <PresentationFormat>Widescreen</PresentationFormat>
  <Paragraphs>208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AdvOT1ef757c0</vt:lpstr>
      <vt:lpstr>AdvOT1ef757c0+20</vt:lpstr>
      <vt:lpstr>Aptos</vt:lpstr>
      <vt:lpstr>Arial</vt:lpstr>
      <vt:lpstr>Calibri</vt:lpstr>
      <vt:lpstr>Cambria</vt:lpstr>
      <vt:lpstr>Canva Sans Bold</vt:lpstr>
      <vt:lpstr>Georgia</vt:lpstr>
      <vt:lpstr>MinionPro</vt:lpstr>
      <vt:lpstr>Neue Haas Grotesk Text Pro</vt:lpstr>
      <vt:lpstr>Tw Cen MT</vt:lpstr>
      <vt:lpstr>Wingdings</vt:lpstr>
      <vt:lpstr>Wingdings 2</vt:lpstr>
      <vt:lpstr>SwellVTI</vt:lpstr>
      <vt:lpstr>Modern Day Cough Conundrums :  Role of Codeine</vt:lpstr>
      <vt:lpstr>Modern Day Cough Conundrums :  Role of Codeine</vt:lpstr>
      <vt:lpstr>PowerPoint Presentation</vt:lpstr>
      <vt:lpstr>Cough Reflex     </vt:lpstr>
      <vt:lpstr>Why Cough is Important to Patient ?</vt:lpstr>
      <vt:lpstr>Classification of Cough : ‘Duration’</vt:lpstr>
      <vt:lpstr>Chronic Cough :   Why Need Physician ?</vt:lpstr>
      <vt:lpstr>Dry vs Productive Chronic Cough</vt:lpstr>
      <vt:lpstr>Chronic Cough : Phenotypes</vt:lpstr>
      <vt:lpstr>Evaluate Chronic Cough : 5 Steps</vt:lpstr>
      <vt:lpstr>Cough Assessments</vt:lpstr>
      <vt:lpstr>Imaging</vt:lpstr>
      <vt:lpstr>Refractory Cough : </vt:lpstr>
      <vt:lpstr>Chronic Cough Management</vt:lpstr>
      <vt:lpstr>Management of Chronic Cough : Drugs &amp; Non Drugs Therapy</vt:lpstr>
      <vt:lpstr>Guideline Recommendations for Management :</vt:lpstr>
      <vt:lpstr>PowerPoint Presentation</vt:lpstr>
      <vt:lpstr>Potential Adverse Effects of Codeine </vt:lpstr>
      <vt:lpstr>Safety Considerations</vt:lpstr>
      <vt:lpstr>Potential Benefits vs Risks Needs Review</vt:lpstr>
      <vt:lpstr>Cough Syndrome Profiles for Codeine Use  </vt:lpstr>
      <vt:lpstr>Patient Symptom Profiles for Codeine Use</vt:lpstr>
      <vt:lpstr>Conclusions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Cough</dc:title>
  <dc:creator>Deepak Talwar</dc:creator>
  <cp:lastModifiedBy>Deepak Talwar</cp:lastModifiedBy>
  <cp:revision>50</cp:revision>
  <dcterms:created xsi:type="dcterms:W3CDTF">2024-04-10T02:37:15Z</dcterms:created>
  <dcterms:modified xsi:type="dcterms:W3CDTF">2025-04-05T07:19:38Z</dcterms:modified>
</cp:coreProperties>
</file>