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146847889" r:id="rId2"/>
    <p:sldId id="2146847872" r:id="rId3"/>
    <p:sldId id="2146847866" r:id="rId4"/>
    <p:sldId id="2146847882" r:id="rId5"/>
    <p:sldId id="2146847863" r:id="rId6"/>
    <p:sldId id="2146847871" r:id="rId7"/>
    <p:sldId id="2146847867" r:id="rId8"/>
    <p:sldId id="2145707285" r:id="rId9"/>
    <p:sldId id="2146847874" r:id="rId10"/>
    <p:sldId id="2145707309" r:id="rId11"/>
    <p:sldId id="2146847875" r:id="rId12"/>
    <p:sldId id="2146847880" r:id="rId13"/>
    <p:sldId id="2146847881" r:id="rId14"/>
    <p:sldId id="2146847878" r:id="rId15"/>
    <p:sldId id="2145707311" r:id="rId16"/>
    <p:sldId id="283" r:id="rId17"/>
    <p:sldId id="257" r:id="rId18"/>
    <p:sldId id="2146847704" r:id="rId19"/>
    <p:sldId id="2146847699" r:id="rId20"/>
    <p:sldId id="2146847697" r:id="rId21"/>
    <p:sldId id="2146847892" r:id="rId22"/>
    <p:sldId id="2146847891" r:id="rId23"/>
    <p:sldId id="2146847887" r:id="rId24"/>
    <p:sldId id="2146847886" r:id="rId25"/>
    <p:sldId id="2146847885" r:id="rId26"/>
    <p:sldId id="2146847883" r:id="rId27"/>
    <p:sldId id="2146847879" r:id="rId28"/>
    <p:sldId id="276" r:id="rId29"/>
    <p:sldId id="214684788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0043"/>
    <a:srgbClr val="8B1B63"/>
    <a:srgbClr val="FFEA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18"/>
    <p:restoredTop sz="94253"/>
  </p:normalViewPr>
  <p:slideViewPr>
    <p:cSldViewPr snapToGrid="0">
      <p:cViewPr varScale="1">
        <p:scale>
          <a:sx n="73" d="100"/>
          <a:sy n="73" d="100"/>
        </p:scale>
        <p:origin x="21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A087F0-DA40-8840-BB74-3A26C3B286FB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5B0A328A-9098-474B-B3A2-284518E31F45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Murine</a:t>
          </a:r>
        </a:p>
      </dgm:t>
    </dgm:pt>
    <dgm:pt modelId="{F3793219-99EE-4446-A7A0-61F86F995392}" type="parTrans" cxnId="{46021529-BD75-424E-AA95-7B7FCB583A8F}">
      <dgm:prSet/>
      <dgm:spPr/>
      <dgm:t>
        <a:bodyPr/>
        <a:lstStyle/>
        <a:p>
          <a:endParaRPr lang="en-US"/>
        </a:p>
      </dgm:t>
    </dgm:pt>
    <dgm:pt modelId="{2F9F559E-91D8-3248-B636-EDCF9FD49664}" type="sibTrans" cxnId="{46021529-BD75-424E-AA95-7B7FCB583A8F}">
      <dgm:prSet/>
      <dgm:spPr/>
      <dgm:t>
        <a:bodyPr/>
        <a:lstStyle/>
        <a:p>
          <a:endParaRPr lang="en-US"/>
        </a:p>
      </dgm:t>
    </dgm:pt>
    <dgm:pt modelId="{37C1F755-C00A-7141-B81E-8DDBA99E1CD3}">
      <dgm:prSet phldrT="[Text]"/>
      <dgm:spPr>
        <a:gradFill rotWithShape="0">
          <a:gsLst>
            <a:gs pos="34000">
              <a:srgbClr val="182B4C"/>
            </a:gs>
            <a:gs pos="0">
              <a:schemeClr val="tx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Chimeric</a:t>
          </a:r>
        </a:p>
      </dgm:t>
    </dgm:pt>
    <dgm:pt modelId="{506AEB66-D5DE-8A47-BCEA-6EDF833892E4}" type="parTrans" cxnId="{02BBAFAC-385F-7044-B08A-795C3B6C9540}">
      <dgm:prSet/>
      <dgm:spPr/>
      <dgm:t>
        <a:bodyPr/>
        <a:lstStyle/>
        <a:p>
          <a:endParaRPr lang="en-US"/>
        </a:p>
      </dgm:t>
    </dgm:pt>
    <dgm:pt modelId="{819F4C5B-A54F-E240-B25D-51C280E03389}" type="sibTrans" cxnId="{02BBAFAC-385F-7044-B08A-795C3B6C9540}">
      <dgm:prSet/>
      <dgm:spPr/>
      <dgm:t>
        <a:bodyPr/>
        <a:lstStyle/>
        <a:p>
          <a:endParaRPr lang="en-US"/>
        </a:p>
      </dgm:t>
    </dgm:pt>
    <dgm:pt modelId="{2AFB18CC-1CD7-A047-9B4B-29A15DB57CE9}">
      <dgm:prSet phldrT="[Text]"/>
      <dgm:spPr>
        <a:gradFill rotWithShape="0">
          <a:gsLst>
            <a:gs pos="0">
              <a:schemeClr val="tx1"/>
            </a:gs>
            <a:gs pos="17000">
              <a:schemeClr val="tx1"/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Humanized</a:t>
          </a:r>
        </a:p>
      </dgm:t>
    </dgm:pt>
    <dgm:pt modelId="{4FEF6E8E-BCA9-AF4D-AF6A-512A06173FFC}" type="parTrans" cxnId="{97E1B278-A1F7-E74F-9AB7-7F83BF9ECE1B}">
      <dgm:prSet/>
      <dgm:spPr/>
      <dgm:t>
        <a:bodyPr/>
        <a:lstStyle/>
        <a:p>
          <a:endParaRPr lang="en-US"/>
        </a:p>
      </dgm:t>
    </dgm:pt>
    <dgm:pt modelId="{D5092D00-F969-8343-9B71-A236D755CE56}" type="sibTrans" cxnId="{97E1B278-A1F7-E74F-9AB7-7F83BF9ECE1B}">
      <dgm:prSet/>
      <dgm:spPr/>
      <dgm:t>
        <a:bodyPr/>
        <a:lstStyle/>
        <a:p>
          <a:endParaRPr lang="en-US"/>
        </a:p>
      </dgm:t>
    </dgm:pt>
    <dgm:pt modelId="{3F773BA2-EAAC-4F4D-A95C-93063D44CED7}">
      <dgm:prSet phldrT="[Text]"/>
      <dgm:spPr>
        <a:gradFill rotWithShape="0">
          <a:gsLst>
            <a:gs pos="90000">
              <a:srgbClr val="215F9A"/>
            </a:gs>
            <a:gs pos="0">
              <a:schemeClr val="tx2">
                <a:lumMod val="75000"/>
                <a:lumOff val="25000"/>
              </a:schemeClr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Fully Human</a:t>
          </a:r>
        </a:p>
      </dgm:t>
    </dgm:pt>
    <dgm:pt modelId="{086725AA-0C6C-F048-92C8-607ADF0F3730}" type="parTrans" cxnId="{48975AAB-D9BB-EF48-81D7-C530F32CDD3F}">
      <dgm:prSet/>
      <dgm:spPr/>
      <dgm:t>
        <a:bodyPr/>
        <a:lstStyle/>
        <a:p>
          <a:endParaRPr lang="en-US"/>
        </a:p>
      </dgm:t>
    </dgm:pt>
    <dgm:pt modelId="{7A097E35-A599-464D-86BB-492F77445F49}" type="sibTrans" cxnId="{48975AAB-D9BB-EF48-81D7-C530F32CDD3F}">
      <dgm:prSet/>
      <dgm:spPr/>
      <dgm:t>
        <a:bodyPr/>
        <a:lstStyle/>
        <a:p>
          <a:endParaRPr lang="en-US"/>
        </a:p>
      </dgm:t>
    </dgm:pt>
    <dgm:pt modelId="{B5D84375-16C7-5845-B1E9-C7CF1ACFB20D}">
      <dgm:prSet phldrT="[Text]"/>
      <dgm:spPr>
        <a:solidFill>
          <a:schemeClr val="tx1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(-</a:t>
          </a:r>
          <a:r>
            <a:rPr lang="en-US" dirty="0" err="1">
              <a:solidFill>
                <a:schemeClr val="bg1"/>
              </a:solidFill>
            </a:rPr>
            <a:t>omab</a:t>
          </a:r>
          <a:r>
            <a:rPr lang="en-US" dirty="0">
              <a:solidFill>
                <a:schemeClr val="bg1"/>
              </a:solidFill>
            </a:rPr>
            <a:t>)</a:t>
          </a:r>
        </a:p>
      </dgm:t>
    </dgm:pt>
    <dgm:pt modelId="{FF6DA126-150B-6146-9C85-F14CAB9AF858}" type="parTrans" cxnId="{5BE974B3-6B66-BC44-96A4-0321DB530602}">
      <dgm:prSet/>
      <dgm:spPr/>
      <dgm:t>
        <a:bodyPr/>
        <a:lstStyle/>
        <a:p>
          <a:endParaRPr lang="en-US"/>
        </a:p>
      </dgm:t>
    </dgm:pt>
    <dgm:pt modelId="{89F995B3-1257-CD4A-96A5-C91CB96B073A}" type="sibTrans" cxnId="{5BE974B3-6B66-BC44-96A4-0321DB530602}">
      <dgm:prSet/>
      <dgm:spPr/>
      <dgm:t>
        <a:bodyPr/>
        <a:lstStyle/>
        <a:p>
          <a:endParaRPr lang="en-US"/>
        </a:p>
      </dgm:t>
    </dgm:pt>
    <dgm:pt modelId="{1B3CE7EF-4CA7-994E-98B8-608C32BC2586}">
      <dgm:prSet phldrT="[Text]"/>
      <dgm:spPr>
        <a:gradFill rotWithShape="0">
          <a:gsLst>
            <a:gs pos="34000">
              <a:srgbClr val="182B4C"/>
            </a:gs>
            <a:gs pos="0">
              <a:schemeClr val="tx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ximab</a:t>
          </a:r>
          <a:r>
            <a:rPr lang="en-US" dirty="0"/>
            <a:t>)</a:t>
          </a:r>
        </a:p>
      </dgm:t>
    </dgm:pt>
    <dgm:pt modelId="{286DB9C3-6A00-9A46-8B7B-8AEB9D4725B2}" type="parTrans" cxnId="{11A4498F-5A0A-0743-B7AA-25A669ACE629}">
      <dgm:prSet/>
      <dgm:spPr/>
      <dgm:t>
        <a:bodyPr/>
        <a:lstStyle/>
        <a:p>
          <a:endParaRPr lang="en-US"/>
        </a:p>
      </dgm:t>
    </dgm:pt>
    <dgm:pt modelId="{0D36D858-777C-8C42-895B-EDDD87F596B0}" type="sibTrans" cxnId="{11A4498F-5A0A-0743-B7AA-25A669ACE629}">
      <dgm:prSet/>
      <dgm:spPr/>
      <dgm:t>
        <a:bodyPr/>
        <a:lstStyle/>
        <a:p>
          <a:endParaRPr lang="en-US"/>
        </a:p>
      </dgm:t>
    </dgm:pt>
    <dgm:pt modelId="{3C49F19E-AD13-F140-AB85-1D626B3441EB}">
      <dgm:prSet phldrT="[Text]"/>
      <dgm:spPr>
        <a:gradFill rotWithShape="0">
          <a:gsLst>
            <a:gs pos="0">
              <a:schemeClr val="tx1"/>
            </a:gs>
            <a:gs pos="17000">
              <a:schemeClr val="tx1"/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zumab</a:t>
          </a:r>
          <a:r>
            <a:rPr lang="en-US" dirty="0"/>
            <a:t>)</a:t>
          </a:r>
        </a:p>
      </dgm:t>
    </dgm:pt>
    <dgm:pt modelId="{C513126A-45C3-6F44-86F5-98804FC04CE6}" type="parTrans" cxnId="{4C8B6E3C-B795-3B4F-893D-38E1CE870910}">
      <dgm:prSet/>
      <dgm:spPr/>
      <dgm:t>
        <a:bodyPr/>
        <a:lstStyle/>
        <a:p>
          <a:endParaRPr lang="en-US"/>
        </a:p>
      </dgm:t>
    </dgm:pt>
    <dgm:pt modelId="{B709722B-F0B7-CD4B-991F-94F6FA70B998}" type="sibTrans" cxnId="{4C8B6E3C-B795-3B4F-893D-38E1CE870910}">
      <dgm:prSet/>
      <dgm:spPr/>
      <dgm:t>
        <a:bodyPr/>
        <a:lstStyle/>
        <a:p>
          <a:endParaRPr lang="en-US"/>
        </a:p>
      </dgm:t>
    </dgm:pt>
    <dgm:pt modelId="{6EB56173-84F8-3349-B93A-BB009708C8C0}">
      <dgm:prSet phldrT="[Text]"/>
      <dgm:spPr>
        <a:gradFill rotWithShape="0">
          <a:gsLst>
            <a:gs pos="90000">
              <a:srgbClr val="215F9A"/>
            </a:gs>
            <a:gs pos="0">
              <a:schemeClr val="tx2">
                <a:lumMod val="75000"/>
                <a:lumOff val="25000"/>
              </a:schemeClr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</dgm:spPr>
      <dgm:t>
        <a:bodyPr/>
        <a:lstStyle/>
        <a:p>
          <a:r>
            <a:rPr lang="en-US" dirty="0"/>
            <a:t>(-</a:t>
          </a:r>
          <a:r>
            <a:rPr lang="en-US" dirty="0" err="1"/>
            <a:t>umab</a:t>
          </a:r>
          <a:r>
            <a:rPr lang="en-US" dirty="0"/>
            <a:t>)</a:t>
          </a:r>
        </a:p>
      </dgm:t>
    </dgm:pt>
    <dgm:pt modelId="{2FC82DBA-2199-1245-AA44-97AB086CBCEB}" type="parTrans" cxnId="{50533BBD-8293-D04F-B52F-F324F01569B9}">
      <dgm:prSet/>
      <dgm:spPr/>
      <dgm:t>
        <a:bodyPr/>
        <a:lstStyle/>
        <a:p>
          <a:endParaRPr lang="en-US"/>
        </a:p>
      </dgm:t>
    </dgm:pt>
    <dgm:pt modelId="{415DEB8E-1B9B-4649-B280-187C0E1FE9D8}" type="sibTrans" cxnId="{50533BBD-8293-D04F-B52F-F324F01569B9}">
      <dgm:prSet/>
      <dgm:spPr/>
      <dgm:t>
        <a:bodyPr/>
        <a:lstStyle/>
        <a:p>
          <a:endParaRPr lang="en-US"/>
        </a:p>
      </dgm:t>
    </dgm:pt>
    <dgm:pt modelId="{A414CF5C-883C-354E-99D9-0A6D4F6F7A50}" type="pres">
      <dgm:prSet presAssocID="{F3A087F0-DA40-8840-BB74-3A26C3B286FB}" presName="Name0" presStyleCnt="0">
        <dgm:presLayoutVars>
          <dgm:dir/>
          <dgm:resizeHandles val="exact"/>
        </dgm:presLayoutVars>
      </dgm:prSet>
      <dgm:spPr/>
    </dgm:pt>
    <dgm:pt modelId="{E04F311F-06CA-764E-9219-75AF3292E92F}" type="pres">
      <dgm:prSet presAssocID="{5B0A328A-9098-474B-B3A2-284518E31F45}" presName="node" presStyleLbl="node1" presStyleIdx="0" presStyleCnt="4">
        <dgm:presLayoutVars>
          <dgm:bulletEnabled val="1"/>
        </dgm:presLayoutVars>
      </dgm:prSet>
      <dgm:spPr/>
    </dgm:pt>
    <dgm:pt modelId="{75E4549A-856B-264D-BE10-E9086D88A03A}" type="pres">
      <dgm:prSet presAssocID="{2F9F559E-91D8-3248-B636-EDCF9FD49664}" presName="sibTrans" presStyleLbl="sibTrans2D1" presStyleIdx="0" presStyleCnt="3"/>
      <dgm:spPr/>
    </dgm:pt>
    <dgm:pt modelId="{7703DE2D-378B-A04C-8E6B-895B5D69B7A9}" type="pres">
      <dgm:prSet presAssocID="{2F9F559E-91D8-3248-B636-EDCF9FD49664}" presName="connectorText" presStyleLbl="sibTrans2D1" presStyleIdx="0" presStyleCnt="3"/>
      <dgm:spPr/>
    </dgm:pt>
    <dgm:pt modelId="{CD013052-2CBC-4844-9B35-217A3A7AFE69}" type="pres">
      <dgm:prSet presAssocID="{37C1F755-C00A-7141-B81E-8DDBA99E1CD3}" presName="node" presStyleLbl="node1" presStyleIdx="1" presStyleCnt="4" custLinFactNeighborY="1337">
        <dgm:presLayoutVars>
          <dgm:bulletEnabled val="1"/>
        </dgm:presLayoutVars>
      </dgm:prSet>
      <dgm:spPr/>
    </dgm:pt>
    <dgm:pt modelId="{51231E26-6D38-E34F-9173-840ECC29F690}" type="pres">
      <dgm:prSet presAssocID="{819F4C5B-A54F-E240-B25D-51C280E03389}" presName="sibTrans" presStyleLbl="sibTrans2D1" presStyleIdx="1" presStyleCnt="3"/>
      <dgm:spPr/>
    </dgm:pt>
    <dgm:pt modelId="{59596C77-F400-EF4E-B250-D980101286CF}" type="pres">
      <dgm:prSet presAssocID="{819F4C5B-A54F-E240-B25D-51C280E03389}" presName="connectorText" presStyleLbl="sibTrans2D1" presStyleIdx="1" presStyleCnt="3"/>
      <dgm:spPr/>
    </dgm:pt>
    <dgm:pt modelId="{22B9BAA5-AC99-484B-829C-B51D47BD1C9E}" type="pres">
      <dgm:prSet presAssocID="{2AFB18CC-1CD7-A047-9B4B-29A15DB57CE9}" presName="node" presStyleLbl="node1" presStyleIdx="2" presStyleCnt="4">
        <dgm:presLayoutVars>
          <dgm:bulletEnabled val="1"/>
        </dgm:presLayoutVars>
      </dgm:prSet>
      <dgm:spPr/>
    </dgm:pt>
    <dgm:pt modelId="{A549F709-4BB1-BF45-8FF7-986902BFB307}" type="pres">
      <dgm:prSet presAssocID="{D5092D00-F969-8343-9B71-A236D755CE56}" presName="sibTrans" presStyleLbl="sibTrans2D1" presStyleIdx="2" presStyleCnt="3"/>
      <dgm:spPr/>
    </dgm:pt>
    <dgm:pt modelId="{C62BC205-0DC3-6144-9B4C-A0A6ADDFDF49}" type="pres">
      <dgm:prSet presAssocID="{D5092D00-F969-8343-9B71-A236D755CE56}" presName="connectorText" presStyleLbl="sibTrans2D1" presStyleIdx="2" presStyleCnt="3"/>
      <dgm:spPr/>
    </dgm:pt>
    <dgm:pt modelId="{D067466A-D67C-3E4E-A51F-8BCF2741C149}" type="pres">
      <dgm:prSet presAssocID="{3F773BA2-EAAC-4F4D-A95C-93063D44CED7}" presName="node" presStyleLbl="node1" presStyleIdx="3" presStyleCnt="4">
        <dgm:presLayoutVars>
          <dgm:bulletEnabled val="1"/>
        </dgm:presLayoutVars>
      </dgm:prSet>
      <dgm:spPr/>
    </dgm:pt>
  </dgm:ptLst>
  <dgm:cxnLst>
    <dgm:cxn modelId="{44538F0A-F879-4E4A-83B3-FC3E26A35D18}" type="presOf" srcId="{3C49F19E-AD13-F140-AB85-1D626B3441EB}" destId="{22B9BAA5-AC99-484B-829C-B51D47BD1C9E}" srcOrd="0" destOrd="1" presId="urn:microsoft.com/office/officeart/2005/8/layout/process1"/>
    <dgm:cxn modelId="{E7CE6A15-58AA-524C-A55A-6B0D99150757}" type="presOf" srcId="{37C1F755-C00A-7141-B81E-8DDBA99E1CD3}" destId="{CD013052-2CBC-4844-9B35-217A3A7AFE69}" srcOrd="0" destOrd="0" presId="urn:microsoft.com/office/officeart/2005/8/layout/process1"/>
    <dgm:cxn modelId="{6B123F1F-9BE8-9E4F-957B-5FD9C09CFDBE}" type="presOf" srcId="{2F9F559E-91D8-3248-B636-EDCF9FD49664}" destId="{7703DE2D-378B-A04C-8E6B-895B5D69B7A9}" srcOrd="1" destOrd="0" presId="urn:microsoft.com/office/officeart/2005/8/layout/process1"/>
    <dgm:cxn modelId="{46021529-BD75-424E-AA95-7B7FCB583A8F}" srcId="{F3A087F0-DA40-8840-BB74-3A26C3B286FB}" destId="{5B0A328A-9098-474B-B3A2-284518E31F45}" srcOrd="0" destOrd="0" parTransId="{F3793219-99EE-4446-A7A0-61F86F995392}" sibTransId="{2F9F559E-91D8-3248-B636-EDCF9FD49664}"/>
    <dgm:cxn modelId="{4C8B6E3C-B795-3B4F-893D-38E1CE870910}" srcId="{2AFB18CC-1CD7-A047-9B4B-29A15DB57CE9}" destId="{3C49F19E-AD13-F140-AB85-1D626B3441EB}" srcOrd="0" destOrd="0" parTransId="{C513126A-45C3-6F44-86F5-98804FC04CE6}" sibTransId="{B709722B-F0B7-CD4B-991F-94F6FA70B998}"/>
    <dgm:cxn modelId="{F6F37057-111A-4149-AE7A-8C5234263EF6}" type="presOf" srcId="{2F9F559E-91D8-3248-B636-EDCF9FD49664}" destId="{75E4549A-856B-264D-BE10-E9086D88A03A}" srcOrd="0" destOrd="0" presId="urn:microsoft.com/office/officeart/2005/8/layout/process1"/>
    <dgm:cxn modelId="{97E1B278-A1F7-E74F-9AB7-7F83BF9ECE1B}" srcId="{F3A087F0-DA40-8840-BB74-3A26C3B286FB}" destId="{2AFB18CC-1CD7-A047-9B4B-29A15DB57CE9}" srcOrd="2" destOrd="0" parTransId="{4FEF6E8E-BCA9-AF4D-AF6A-512A06173FFC}" sibTransId="{D5092D00-F969-8343-9B71-A236D755CE56}"/>
    <dgm:cxn modelId="{FC527E83-797A-B141-AAD8-5DE9577E5734}" type="presOf" srcId="{819F4C5B-A54F-E240-B25D-51C280E03389}" destId="{51231E26-6D38-E34F-9173-840ECC29F690}" srcOrd="0" destOrd="0" presId="urn:microsoft.com/office/officeart/2005/8/layout/process1"/>
    <dgm:cxn modelId="{E9C11488-57C8-8B4B-95ED-0364F021E2C8}" type="presOf" srcId="{6EB56173-84F8-3349-B93A-BB009708C8C0}" destId="{D067466A-D67C-3E4E-A51F-8BCF2741C149}" srcOrd="0" destOrd="1" presId="urn:microsoft.com/office/officeart/2005/8/layout/process1"/>
    <dgm:cxn modelId="{96A5D38D-C401-C24D-9009-CFD55BE0B437}" type="presOf" srcId="{819F4C5B-A54F-E240-B25D-51C280E03389}" destId="{59596C77-F400-EF4E-B250-D980101286CF}" srcOrd="1" destOrd="0" presId="urn:microsoft.com/office/officeart/2005/8/layout/process1"/>
    <dgm:cxn modelId="{11A4498F-5A0A-0743-B7AA-25A669ACE629}" srcId="{37C1F755-C00A-7141-B81E-8DDBA99E1CD3}" destId="{1B3CE7EF-4CA7-994E-98B8-608C32BC2586}" srcOrd="0" destOrd="0" parTransId="{286DB9C3-6A00-9A46-8B7B-8AEB9D4725B2}" sibTransId="{0D36D858-777C-8C42-895B-EDDD87F596B0}"/>
    <dgm:cxn modelId="{B8932895-A482-9E4D-AA50-FEF1CF64ABA4}" type="presOf" srcId="{F3A087F0-DA40-8840-BB74-3A26C3B286FB}" destId="{A414CF5C-883C-354E-99D9-0A6D4F6F7A50}" srcOrd="0" destOrd="0" presId="urn:microsoft.com/office/officeart/2005/8/layout/process1"/>
    <dgm:cxn modelId="{AAAA279B-9E2F-6B44-8E9C-609696528F27}" type="presOf" srcId="{3F773BA2-EAAC-4F4D-A95C-93063D44CED7}" destId="{D067466A-D67C-3E4E-A51F-8BCF2741C149}" srcOrd="0" destOrd="0" presId="urn:microsoft.com/office/officeart/2005/8/layout/process1"/>
    <dgm:cxn modelId="{48975AAB-D9BB-EF48-81D7-C530F32CDD3F}" srcId="{F3A087F0-DA40-8840-BB74-3A26C3B286FB}" destId="{3F773BA2-EAAC-4F4D-A95C-93063D44CED7}" srcOrd="3" destOrd="0" parTransId="{086725AA-0C6C-F048-92C8-607ADF0F3730}" sibTransId="{7A097E35-A599-464D-86BB-492F77445F49}"/>
    <dgm:cxn modelId="{A9A1ADAC-9CCD-8B4C-8BE1-9D31FD1E31E9}" type="presOf" srcId="{5B0A328A-9098-474B-B3A2-284518E31F45}" destId="{E04F311F-06CA-764E-9219-75AF3292E92F}" srcOrd="0" destOrd="0" presId="urn:microsoft.com/office/officeart/2005/8/layout/process1"/>
    <dgm:cxn modelId="{02BBAFAC-385F-7044-B08A-795C3B6C9540}" srcId="{F3A087F0-DA40-8840-BB74-3A26C3B286FB}" destId="{37C1F755-C00A-7141-B81E-8DDBA99E1CD3}" srcOrd="1" destOrd="0" parTransId="{506AEB66-D5DE-8A47-BCEA-6EDF833892E4}" sibTransId="{819F4C5B-A54F-E240-B25D-51C280E03389}"/>
    <dgm:cxn modelId="{02ABC7AD-BE19-5548-8645-A40C629492FB}" type="presOf" srcId="{2AFB18CC-1CD7-A047-9B4B-29A15DB57CE9}" destId="{22B9BAA5-AC99-484B-829C-B51D47BD1C9E}" srcOrd="0" destOrd="0" presId="urn:microsoft.com/office/officeart/2005/8/layout/process1"/>
    <dgm:cxn modelId="{5BE974B3-6B66-BC44-96A4-0321DB530602}" srcId="{5B0A328A-9098-474B-B3A2-284518E31F45}" destId="{B5D84375-16C7-5845-B1E9-C7CF1ACFB20D}" srcOrd="0" destOrd="0" parTransId="{FF6DA126-150B-6146-9C85-F14CAB9AF858}" sibTransId="{89F995B3-1257-CD4A-96A5-C91CB96B073A}"/>
    <dgm:cxn modelId="{50533BBD-8293-D04F-B52F-F324F01569B9}" srcId="{3F773BA2-EAAC-4F4D-A95C-93063D44CED7}" destId="{6EB56173-84F8-3349-B93A-BB009708C8C0}" srcOrd="0" destOrd="0" parTransId="{2FC82DBA-2199-1245-AA44-97AB086CBCEB}" sibTransId="{415DEB8E-1B9B-4649-B280-187C0E1FE9D8}"/>
    <dgm:cxn modelId="{7281DABE-8358-C142-88F3-C86F376A072D}" type="presOf" srcId="{D5092D00-F969-8343-9B71-A236D755CE56}" destId="{C62BC205-0DC3-6144-9B4C-A0A6ADDFDF49}" srcOrd="1" destOrd="0" presId="urn:microsoft.com/office/officeart/2005/8/layout/process1"/>
    <dgm:cxn modelId="{A96CE9C5-8657-BA49-8C4C-DC1335EB0C46}" type="presOf" srcId="{1B3CE7EF-4CA7-994E-98B8-608C32BC2586}" destId="{CD013052-2CBC-4844-9B35-217A3A7AFE69}" srcOrd="0" destOrd="1" presId="urn:microsoft.com/office/officeart/2005/8/layout/process1"/>
    <dgm:cxn modelId="{C8E896E0-B874-1C4B-9146-6B37BE429240}" type="presOf" srcId="{D5092D00-F969-8343-9B71-A236D755CE56}" destId="{A549F709-4BB1-BF45-8FF7-986902BFB307}" srcOrd="0" destOrd="0" presId="urn:microsoft.com/office/officeart/2005/8/layout/process1"/>
    <dgm:cxn modelId="{0B0A55F8-4D4D-6E4F-BE8A-A3A0741A79A2}" type="presOf" srcId="{B5D84375-16C7-5845-B1E9-C7CF1ACFB20D}" destId="{E04F311F-06CA-764E-9219-75AF3292E92F}" srcOrd="0" destOrd="1" presId="urn:microsoft.com/office/officeart/2005/8/layout/process1"/>
    <dgm:cxn modelId="{2DFABE0E-4780-4F45-B9E0-93C9E6C9F5FB}" type="presParOf" srcId="{A414CF5C-883C-354E-99D9-0A6D4F6F7A50}" destId="{E04F311F-06CA-764E-9219-75AF3292E92F}" srcOrd="0" destOrd="0" presId="urn:microsoft.com/office/officeart/2005/8/layout/process1"/>
    <dgm:cxn modelId="{8623389A-1D99-9248-AFAD-72C9D9A0B9C9}" type="presParOf" srcId="{A414CF5C-883C-354E-99D9-0A6D4F6F7A50}" destId="{75E4549A-856B-264D-BE10-E9086D88A03A}" srcOrd="1" destOrd="0" presId="urn:microsoft.com/office/officeart/2005/8/layout/process1"/>
    <dgm:cxn modelId="{E7D63E46-C7B1-C642-A8D9-0E4D4FF0E57B}" type="presParOf" srcId="{75E4549A-856B-264D-BE10-E9086D88A03A}" destId="{7703DE2D-378B-A04C-8E6B-895B5D69B7A9}" srcOrd="0" destOrd="0" presId="urn:microsoft.com/office/officeart/2005/8/layout/process1"/>
    <dgm:cxn modelId="{1AC3851E-06E8-554B-9871-E7E842999F56}" type="presParOf" srcId="{A414CF5C-883C-354E-99D9-0A6D4F6F7A50}" destId="{CD013052-2CBC-4844-9B35-217A3A7AFE69}" srcOrd="2" destOrd="0" presId="urn:microsoft.com/office/officeart/2005/8/layout/process1"/>
    <dgm:cxn modelId="{EF71818D-8345-B049-8721-8B4C38CB2BE1}" type="presParOf" srcId="{A414CF5C-883C-354E-99D9-0A6D4F6F7A50}" destId="{51231E26-6D38-E34F-9173-840ECC29F690}" srcOrd="3" destOrd="0" presId="urn:microsoft.com/office/officeart/2005/8/layout/process1"/>
    <dgm:cxn modelId="{2F9F9BEA-F39A-4E43-BA43-6E3EB71D66B3}" type="presParOf" srcId="{51231E26-6D38-E34F-9173-840ECC29F690}" destId="{59596C77-F400-EF4E-B250-D980101286CF}" srcOrd="0" destOrd="0" presId="urn:microsoft.com/office/officeart/2005/8/layout/process1"/>
    <dgm:cxn modelId="{B891804B-EF95-6C4C-8759-F0A9A3ED6B92}" type="presParOf" srcId="{A414CF5C-883C-354E-99D9-0A6D4F6F7A50}" destId="{22B9BAA5-AC99-484B-829C-B51D47BD1C9E}" srcOrd="4" destOrd="0" presId="urn:microsoft.com/office/officeart/2005/8/layout/process1"/>
    <dgm:cxn modelId="{50339F9A-86E5-C741-87DF-53F1F3519F73}" type="presParOf" srcId="{A414CF5C-883C-354E-99D9-0A6D4F6F7A50}" destId="{A549F709-4BB1-BF45-8FF7-986902BFB307}" srcOrd="5" destOrd="0" presId="urn:microsoft.com/office/officeart/2005/8/layout/process1"/>
    <dgm:cxn modelId="{37F0204D-0079-9F44-B60A-1E0F7459ACE0}" type="presParOf" srcId="{A549F709-4BB1-BF45-8FF7-986902BFB307}" destId="{C62BC205-0DC3-6144-9B4C-A0A6ADDFDF49}" srcOrd="0" destOrd="0" presId="urn:microsoft.com/office/officeart/2005/8/layout/process1"/>
    <dgm:cxn modelId="{4512AE85-CC1F-0140-96ED-4A0E4456B36B}" type="presParOf" srcId="{A414CF5C-883C-354E-99D9-0A6D4F6F7A50}" destId="{D067466A-D67C-3E4E-A51F-8BCF2741C149}" srcOrd="6" destOrd="0" presId="urn:microsoft.com/office/officeart/2005/8/layout/process1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B84A455-0C0E-4B1F-B9DB-43E5D9E3880D}" type="doc">
      <dgm:prSet loTypeId="urn:microsoft.com/office/officeart/2005/8/layout/bProcess2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F8C0680-7768-4213-B0F5-868AE46ABAC6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endParaRPr lang="en-US" dirty="0"/>
        </a:p>
      </dgm:t>
    </dgm:pt>
    <dgm:pt modelId="{4E2A5702-EF5A-42CE-A78A-70B1C378CE0D}" type="parTrans" cxnId="{B4D09907-19EF-493E-B7F8-458F3ECE9D0B}">
      <dgm:prSet/>
      <dgm:spPr/>
      <dgm:t>
        <a:bodyPr/>
        <a:lstStyle/>
        <a:p>
          <a:endParaRPr lang="en-US"/>
        </a:p>
      </dgm:t>
    </dgm:pt>
    <dgm:pt modelId="{9CA0081E-D74B-4E9B-8C17-C7889993D465}" type="sibTrans" cxnId="{B4D09907-19EF-493E-B7F8-458F3ECE9D0B}">
      <dgm:prSet/>
      <dgm:spPr>
        <a:solidFill>
          <a:schemeClr val="accent2">
            <a:lumMod val="75000"/>
          </a:schemeClr>
        </a:solidFill>
      </dgm:spPr>
      <dgm:t>
        <a:bodyPr/>
        <a:lstStyle/>
        <a:p>
          <a:endParaRPr lang="en-US"/>
        </a:p>
      </dgm:t>
    </dgm:pt>
    <dgm:pt modelId="{6A9285F2-BFEB-45DF-8B47-4834293B2782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Fractures – 8%</a:t>
          </a:r>
        </a:p>
      </dgm:t>
    </dgm:pt>
    <dgm:pt modelId="{F522A2E1-4B48-44EB-94AE-AF8251A3E16A}" type="parTrans" cxnId="{1E009B81-DF95-4C95-8B84-12DD57908846}">
      <dgm:prSet/>
      <dgm:spPr/>
      <dgm:t>
        <a:bodyPr/>
        <a:lstStyle/>
        <a:p>
          <a:endParaRPr lang="en-US"/>
        </a:p>
      </dgm:t>
    </dgm:pt>
    <dgm:pt modelId="{572FF390-C4E1-481D-B630-6DAF655AE4C4}" type="sibTrans" cxnId="{1E009B81-DF95-4C95-8B84-12DD57908846}">
      <dgm:prSet/>
      <dgm:spPr/>
      <dgm:t>
        <a:bodyPr/>
        <a:lstStyle/>
        <a:p>
          <a:endParaRPr lang="en-US"/>
        </a:p>
      </dgm:t>
    </dgm:pt>
    <dgm:pt modelId="{C0ACDB93-C613-455D-85C1-3F1887AAB099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Gastric Ulcers :7%</a:t>
          </a:r>
        </a:p>
      </dgm:t>
    </dgm:pt>
    <dgm:pt modelId="{02B23274-1018-4360-A3C9-C9AA8534C0E1}" type="parTrans" cxnId="{529BA1BB-B7A0-4210-860C-3F1ACE279BF9}">
      <dgm:prSet/>
      <dgm:spPr/>
      <dgm:t>
        <a:bodyPr/>
        <a:lstStyle/>
        <a:p>
          <a:endParaRPr lang="en-US"/>
        </a:p>
      </dgm:t>
    </dgm:pt>
    <dgm:pt modelId="{0BC77B6C-F7FD-476A-B484-D8FC397ACD02}" type="sibTrans" cxnId="{529BA1BB-B7A0-4210-860C-3F1ACE279BF9}">
      <dgm:prSet/>
      <dgm:spPr/>
      <dgm:t>
        <a:bodyPr/>
        <a:lstStyle/>
        <a:p>
          <a:endParaRPr lang="en-US"/>
        </a:p>
      </dgm:t>
    </dgm:pt>
    <dgm:pt modelId="{E05459CF-487B-44DB-9EE0-51D826EF1F34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Hypertension – 6%</a:t>
          </a:r>
        </a:p>
      </dgm:t>
    </dgm:pt>
    <dgm:pt modelId="{1E9DEA01-6F6F-4C1E-AF91-470DFDABAEC3}" type="parTrans" cxnId="{7108C982-B2A3-4F93-AFCA-B9753CCD8C40}">
      <dgm:prSet/>
      <dgm:spPr/>
      <dgm:t>
        <a:bodyPr/>
        <a:lstStyle/>
        <a:p>
          <a:endParaRPr lang="en-US"/>
        </a:p>
      </dgm:t>
    </dgm:pt>
    <dgm:pt modelId="{2FEF9D59-A39D-467D-A276-DF557A3C4D31}" type="sibTrans" cxnId="{7108C982-B2A3-4F93-AFCA-B9753CCD8C40}">
      <dgm:prSet/>
      <dgm:spPr/>
      <dgm:t>
        <a:bodyPr/>
        <a:lstStyle/>
        <a:p>
          <a:endParaRPr lang="en-US"/>
        </a:p>
      </dgm:t>
    </dgm:pt>
    <dgm:pt modelId="{038C94FF-C20E-48F6-A13B-D8CF6F593331}">
      <dgm:prSet/>
      <dgm:spPr>
        <a:solidFill>
          <a:schemeClr val="tx1"/>
        </a:solidFill>
      </dgm:spPr>
      <dgm:t>
        <a:bodyPr/>
        <a:lstStyle/>
        <a:p>
          <a:endParaRPr lang="en-US" dirty="0"/>
        </a:p>
      </dgm:t>
    </dgm:pt>
    <dgm:pt modelId="{83FA9538-BC28-4478-827E-C66B1F122514}" type="parTrans" cxnId="{F6384280-0D1D-4F41-A462-33FA9F264A6F}">
      <dgm:prSet/>
      <dgm:spPr/>
      <dgm:t>
        <a:bodyPr/>
        <a:lstStyle/>
        <a:p>
          <a:endParaRPr lang="en-US"/>
        </a:p>
      </dgm:t>
    </dgm:pt>
    <dgm:pt modelId="{D967922E-BB77-45EA-965F-10CEADC2AA8C}" type="sibTrans" cxnId="{F6384280-0D1D-4F41-A462-33FA9F264A6F}">
      <dgm:prSet/>
      <dgm:spPr/>
      <dgm:t>
        <a:bodyPr/>
        <a:lstStyle/>
        <a:p>
          <a:endParaRPr lang="en-US"/>
        </a:p>
      </dgm:t>
    </dgm:pt>
    <dgm:pt modelId="{4E201BE2-FA9A-4A3D-9E15-46097034E12A}">
      <dgm:prSet/>
      <dgm:spPr>
        <a:solidFill>
          <a:schemeClr val="tx1"/>
        </a:solidFill>
      </dgm:spPr>
      <dgm:t>
        <a:bodyPr/>
        <a:lstStyle/>
        <a:p>
          <a:r>
            <a:rPr lang="en-US" dirty="0"/>
            <a:t>Fractures – 21%</a:t>
          </a:r>
        </a:p>
      </dgm:t>
    </dgm:pt>
    <dgm:pt modelId="{5ED20251-0D82-4630-BDB1-49AA7DBC8CE6}" type="parTrans" cxnId="{D87DA7D2-1E64-41E5-B6B2-7FFE90B2AE5F}">
      <dgm:prSet/>
      <dgm:spPr/>
      <dgm:t>
        <a:bodyPr/>
        <a:lstStyle/>
        <a:p>
          <a:endParaRPr lang="en-US"/>
        </a:p>
      </dgm:t>
    </dgm:pt>
    <dgm:pt modelId="{8A5EFE2A-C7D6-4F79-AC35-FE7A62FB1FD8}" type="sibTrans" cxnId="{D87DA7D2-1E64-41E5-B6B2-7FFE90B2AE5F}">
      <dgm:prSet/>
      <dgm:spPr/>
      <dgm:t>
        <a:bodyPr/>
        <a:lstStyle/>
        <a:p>
          <a:endParaRPr lang="en-US"/>
        </a:p>
      </dgm:t>
    </dgm:pt>
    <dgm:pt modelId="{F9952F61-0750-4975-9C74-2B6F5B5A3D14}">
      <dgm:prSet/>
      <dgm:spPr>
        <a:solidFill>
          <a:schemeClr val="tx1"/>
        </a:solidFill>
      </dgm:spPr>
      <dgm:t>
        <a:bodyPr/>
        <a:lstStyle/>
        <a:p>
          <a:r>
            <a:rPr lang="en-US"/>
            <a:t>GI Bleeds – 33%</a:t>
          </a:r>
        </a:p>
      </dgm:t>
    </dgm:pt>
    <dgm:pt modelId="{5643F1B7-9DFB-42C8-AEE6-021D26342674}" type="parTrans" cxnId="{F9D61A6F-1D8A-4E5C-9690-24192851C8FA}">
      <dgm:prSet/>
      <dgm:spPr/>
      <dgm:t>
        <a:bodyPr/>
        <a:lstStyle/>
        <a:p>
          <a:endParaRPr lang="en-US"/>
        </a:p>
      </dgm:t>
    </dgm:pt>
    <dgm:pt modelId="{EC068BD5-5427-44A5-85DC-86B5F3FD4A6B}" type="sibTrans" cxnId="{F9D61A6F-1D8A-4E5C-9690-24192851C8FA}">
      <dgm:prSet/>
      <dgm:spPr/>
      <dgm:t>
        <a:bodyPr/>
        <a:lstStyle/>
        <a:p>
          <a:endParaRPr lang="en-US"/>
        </a:p>
      </dgm:t>
    </dgm:pt>
    <dgm:pt modelId="{5C4C72E2-148B-4753-9BA4-C9BC9639E8CE}">
      <dgm:prSet/>
      <dgm:spPr>
        <a:solidFill>
          <a:schemeClr val="tx1"/>
        </a:solidFill>
      </dgm:spPr>
      <dgm:t>
        <a:bodyPr/>
        <a:lstStyle/>
        <a:p>
          <a:r>
            <a:rPr lang="en-US"/>
            <a:t>Hypertension – 32%</a:t>
          </a:r>
        </a:p>
      </dgm:t>
    </dgm:pt>
    <dgm:pt modelId="{7E20BBF7-5118-4944-92C0-F0ACB61CE33F}" type="parTrans" cxnId="{4E88ED60-8370-4202-A99F-16070EE554B8}">
      <dgm:prSet/>
      <dgm:spPr/>
      <dgm:t>
        <a:bodyPr/>
        <a:lstStyle/>
        <a:p>
          <a:endParaRPr lang="en-US"/>
        </a:p>
      </dgm:t>
    </dgm:pt>
    <dgm:pt modelId="{BBE20456-BA05-491A-B153-5F099C33E955}" type="sibTrans" cxnId="{4E88ED60-8370-4202-A99F-16070EE554B8}">
      <dgm:prSet/>
      <dgm:spPr/>
      <dgm:t>
        <a:bodyPr/>
        <a:lstStyle/>
        <a:p>
          <a:endParaRPr lang="en-US"/>
        </a:p>
      </dgm:t>
    </dgm:pt>
    <dgm:pt modelId="{B855CF2A-C0E4-472F-95AE-CBAB04040834}">
      <dgm:prSet/>
      <dgm:spPr>
        <a:solidFill>
          <a:schemeClr val="tx1"/>
        </a:solidFill>
      </dgm:spPr>
      <dgm:t>
        <a:bodyPr/>
        <a:lstStyle/>
        <a:p>
          <a:r>
            <a:rPr lang="en-US"/>
            <a:t>DM – 30%</a:t>
          </a:r>
        </a:p>
      </dgm:t>
    </dgm:pt>
    <dgm:pt modelId="{05429844-E728-457B-9FAA-3CCBB9E3C02B}" type="parTrans" cxnId="{EFE8B910-D698-475C-9F79-C42823BB64FB}">
      <dgm:prSet/>
      <dgm:spPr/>
      <dgm:t>
        <a:bodyPr/>
        <a:lstStyle/>
        <a:p>
          <a:endParaRPr lang="en-US"/>
        </a:p>
      </dgm:t>
    </dgm:pt>
    <dgm:pt modelId="{8036BA55-00FD-4094-A635-88D9BFEDAF61}" type="sibTrans" cxnId="{EFE8B910-D698-475C-9F79-C42823BB64FB}">
      <dgm:prSet/>
      <dgm:spPr/>
      <dgm:t>
        <a:bodyPr/>
        <a:lstStyle/>
        <a:p>
          <a:endParaRPr lang="en-US"/>
        </a:p>
      </dgm:t>
    </dgm:pt>
    <dgm:pt modelId="{4273FCDF-BEBA-4E6B-B2D8-8DAC65C74EE4}">
      <dgm:prSet/>
      <dgm:spPr>
        <a:solidFill>
          <a:schemeClr val="tx1"/>
        </a:solidFill>
      </dgm:spPr>
      <dgm:t>
        <a:bodyPr/>
        <a:lstStyle/>
        <a:p>
          <a:r>
            <a:rPr lang="en-US"/>
            <a:t>Cataract -26%</a:t>
          </a:r>
        </a:p>
      </dgm:t>
    </dgm:pt>
    <dgm:pt modelId="{76C7CB1F-9F12-4BAB-A347-F5BF39A9F171}" type="parTrans" cxnId="{D28F7DE7-BCB1-48B4-8659-126A6E776972}">
      <dgm:prSet/>
      <dgm:spPr/>
      <dgm:t>
        <a:bodyPr/>
        <a:lstStyle/>
        <a:p>
          <a:endParaRPr lang="en-US"/>
        </a:p>
      </dgm:t>
    </dgm:pt>
    <dgm:pt modelId="{335AF7F1-B83A-461B-8B36-E286475866D8}" type="sibTrans" cxnId="{D28F7DE7-BCB1-48B4-8659-126A6E776972}">
      <dgm:prSet/>
      <dgm:spPr/>
      <dgm:t>
        <a:bodyPr/>
        <a:lstStyle/>
        <a:p>
          <a:endParaRPr lang="en-US"/>
        </a:p>
      </dgm:t>
    </dgm:pt>
    <dgm:pt modelId="{70F4C748-5480-4D00-AB26-24F97966E4C4}">
      <dgm:prSet/>
      <dgm:spPr>
        <a:solidFill>
          <a:schemeClr val="tx1"/>
        </a:solidFill>
      </dgm:spPr>
      <dgm:t>
        <a:bodyPr/>
        <a:lstStyle/>
        <a:p>
          <a:r>
            <a:rPr lang="en-US" dirty="0"/>
            <a:t>Obesity -28%</a:t>
          </a:r>
        </a:p>
      </dgm:t>
    </dgm:pt>
    <dgm:pt modelId="{0D72E162-9A37-4837-BFCF-944D9AD89A08}" type="parTrans" cxnId="{6382F136-B764-4458-8261-6627B8ADE13C}">
      <dgm:prSet/>
      <dgm:spPr/>
      <dgm:t>
        <a:bodyPr/>
        <a:lstStyle/>
        <a:p>
          <a:endParaRPr lang="en-US"/>
        </a:p>
      </dgm:t>
    </dgm:pt>
    <dgm:pt modelId="{14D5EBEB-6AAB-4A32-B95E-44EB00940621}" type="sibTrans" cxnId="{6382F136-B764-4458-8261-6627B8ADE13C}">
      <dgm:prSet/>
      <dgm:spPr/>
      <dgm:t>
        <a:bodyPr/>
        <a:lstStyle/>
        <a:p>
          <a:endParaRPr lang="en-US"/>
        </a:p>
      </dgm:t>
    </dgm:pt>
    <dgm:pt modelId="{9791DE66-3C3C-DA49-9CC7-DB7F45BDA3EB}">
      <dgm:prSet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en-US" dirty="0"/>
            <a:t>GI bleed – 7%</a:t>
          </a:r>
        </a:p>
      </dgm:t>
    </dgm:pt>
    <dgm:pt modelId="{EB8B9432-CA77-8B42-81BA-320C060589A4}" type="parTrans" cxnId="{848F08A1-F1B3-844E-A309-DBA59AACC73E}">
      <dgm:prSet/>
      <dgm:spPr/>
      <dgm:t>
        <a:bodyPr/>
        <a:lstStyle/>
        <a:p>
          <a:endParaRPr lang="en-GB"/>
        </a:p>
      </dgm:t>
    </dgm:pt>
    <dgm:pt modelId="{C6B2260E-1083-A246-B222-15DDD869AC61}" type="sibTrans" cxnId="{848F08A1-F1B3-844E-A309-DBA59AACC73E}">
      <dgm:prSet/>
      <dgm:spPr/>
      <dgm:t>
        <a:bodyPr/>
        <a:lstStyle/>
        <a:p>
          <a:endParaRPr lang="en-GB"/>
        </a:p>
      </dgm:t>
    </dgm:pt>
    <dgm:pt modelId="{F9DCD6FB-31A9-F54D-81A2-74DC7FABDA6F}" type="pres">
      <dgm:prSet presAssocID="{3B84A455-0C0E-4B1F-B9DB-43E5D9E3880D}" presName="diagram" presStyleCnt="0">
        <dgm:presLayoutVars>
          <dgm:dir/>
          <dgm:resizeHandles/>
        </dgm:presLayoutVars>
      </dgm:prSet>
      <dgm:spPr/>
    </dgm:pt>
    <dgm:pt modelId="{E9223907-8EE9-DA42-890C-EE3317969A48}" type="pres">
      <dgm:prSet presAssocID="{0F8C0680-7768-4213-B0F5-868AE46ABAC6}" presName="firstNode" presStyleLbl="node1" presStyleIdx="0" presStyleCnt="2">
        <dgm:presLayoutVars>
          <dgm:bulletEnabled val="1"/>
        </dgm:presLayoutVars>
      </dgm:prSet>
      <dgm:spPr/>
    </dgm:pt>
    <dgm:pt modelId="{31D7E872-EB98-A04D-80CA-41EA026E23EA}" type="pres">
      <dgm:prSet presAssocID="{9CA0081E-D74B-4E9B-8C17-C7889993D465}" presName="sibTrans" presStyleLbl="sibTrans2D1" presStyleIdx="0" presStyleCnt="1" custScaleX="150903" custScaleY="63187" custLinFactNeighborX="-2830" custLinFactNeighborY="13665"/>
      <dgm:spPr/>
    </dgm:pt>
    <dgm:pt modelId="{3CE777CF-A37F-1B45-8576-824281ECF0CD}" type="pres">
      <dgm:prSet presAssocID="{038C94FF-C20E-48F6-A13B-D8CF6F593331}" presName="lastNode" presStyleLbl="node1" presStyleIdx="1" presStyleCnt="2">
        <dgm:presLayoutVars>
          <dgm:bulletEnabled val="1"/>
        </dgm:presLayoutVars>
      </dgm:prSet>
      <dgm:spPr/>
    </dgm:pt>
  </dgm:ptLst>
  <dgm:cxnLst>
    <dgm:cxn modelId="{B4D09907-19EF-493E-B7F8-458F3ECE9D0B}" srcId="{3B84A455-0C0E-4B1F-B9DB-43E5D9E3880D}" destId="{0F8C0680-7768-4213-B0F5-868AE46ABAC6}" srcOrd="0" destOrd="0" parTransId="{4E2A5702-EF5A-42CE-A78A-70B1C378CE0D}" sibTransId="{9CA0081E-D74B-4E9B-8C17-C7889993D465}"/>
    <dgm:cxn modelId="{ADCD8D08-373C-BB4A-95D3-CE315BF04F7C}" type="presOf" srcId="{0F8C0680-7768-4213-B0F5-868AE46ABAC6}" destId="{E9223907-8EE9-DA42-890C-EE3317969A48}" srcOrd="0" destOrd="0" presId="urn:microsoft.com/office/officeart/2005/8/layout/bProcess2"/>
    <dgm:cxn modelId="{EFE8B910-D698-475C-9F79-C42823BB64FB}" srcId="{038C94FF-C20E-48F6-A13B-D8CF6F593331}" destId="{B855CF2A-C0E4-472F-95AE-CBAB04040834}" srcOrd="3" destOrd="0" parTransId="{05429844-E728-457B-9FAA-3CCBB9E3C02B}" sibTransId="{8036BA55-00FD-4094-A635-88D9BFEDAF61}"/>
    <dgm:cxn modelId="{6FF3E917-2336-214E-88C6-47ADE755B6CE}" type="presOf" srcId="{9CA0081E-D74B-4E9B-8C17-C7889993D465}" destId="{31D7E872-EB98-A04D-80CA-41EA026E23EA}" srcOrd="0" destOrd="0" presId="urn:microsoft.com/office/officeart/2005/8/layout/bProcess2"/>
    <dgm:cxn modelId="{CA88DA20-03EA-744E-B830-112C8A75DEBB}" type="presOf" srcId="{3B84A455-0C0E-4B1F-B9DB-43E5D9E3880D}" destId="{F9DCD6FB-31A9-F54D-81A2-74DC7FABDA6F}" srcOrd="0" destOrd="0" presId="urn:microsoft.com/office/officeart/2005/8/layout/bProcess2"/>
    <dgm:cxn modelId="{E8075E2A-B155-BF4C-ABFC-42F1B7208A68}" type="presOf" srcId="{F9952F61-0750-4975-9C74-2B6F5B5A3D14}" destId="{3CE777CF-A37F-1B45-8576-824281ECF0CD}" srcOrd="0" destOrd="2" presId="urn:microsoft.com/office/officeart/2005/8/layout/bProcess2"/>
    <dgm:cxn modelId="{9C2F4E35-3A6A-DF41-B838-2EA4F7A0AF85}" type="presOf" srcId="{E05459CF-487B-44DB-9EE0-51D826EF1F34}" destId="{E9223907-8EE9-DA42-890C-EE3317969A48}" srcOrd="0" destOrd="4" presId="urn:microsoft.com/office/officeart/2005/8/layout/bProcess2"/>
    <dgm:cxn modelId="{6382F136-B764-4458-8261-6627B8ADE13C}" srcId="{038C94FF-C20E-48F6-A13B-D8CF6F593331}" destId="{70F4C748-5480-4D00-AB26-24F97966E4C4}" srcOrd="5" destOrd="0" parTransId="{0D72E162-9A37-4837-BFCF-944D9AD89A08}" sibTransId="{14D5EBEB-6AAB-4A32-B95E-44EB00940621}"/>
    <dgm:cxn modelId="{19150A38-3426-1D47-8D03-C610CEC36F72}" type="presOf" srcId="{9791DE66-3C3C-DA49-9CC7-DB7F45BDA3EB}" destId="{E9223907-8EE9-DA42-890C-EE3317969A48}" srcOrd="0" destOrd="3" presId="urn:microsoft.com/office/officeart/2005/8/layout/bProcess2"/>
    <dgm:cxn modelId="{4E88ED60-8370-4202-A99F-16070EE554B8}" srcId="{038C94FF-C20E-48F6-A13B-D8CF6F593331}" destId="{5C4C72E2-148B-4753-9BA4-C9BC9639E8CE}" srcOrd="2" destOrd="0" parTransId="{7E20BBF7-5118-4944-92C0-F0ACB61CE33F}" sibTransId="{BBE20456-BA05-491A-B153-5F099C33E955}"/>
    <dgm:cxn modelId="{F9D61A6F-1D8A-4E5C-9690-24192851C8FA}" srcId="{038C94FF-C20E-48F6-A13B-D8CF6F593331}" destId="{F9952F61-0750-4975-9C74-2B6F5B5A3D14}" srcOrd="1" destOrd="0" parTransId="{5643F1B7-9DFB-42C8-AEE6-021D26342674}" sibTransId="{EC068BD5-5427-44A5-85DC-86B5F3FD4A6B}"/>
    <dgm:cxn modelId="{4C494B7E-E3FF-DC4D-B756-0E514D77B57F}" type="presOf" srcId="{5C4C72E2-148B-4753-9BA4-C9BC9639E8CE}" destId="{3CE777CF-A37F-1B45-8576-824281ECF0CD}" srcOrd="0" destOrd="3" presId="urn:microsoft.com/office/officeart/2005/8/layout/bProcess2"/>
    <dgm:cxn modelId="{A748507F-4F80-CD46-8B92-8055EF645CAD}" type="presOf" srcId="{70F4C748-5480-4D00-AB26-24F97966E4C4}" destId="{3CE777CF-A37F-1B45-8576-824281ECF0CD}" srcOrd="0" destOrd="6" presId="urn:microsoft.com/office/officeart/2005/8/layout/bProcess2"/>
    <dgm:cxn modelId="{F6384280-0D1D-4F41-A462-33FA9F264A6F}" srcId="{3B84A455-0C0E-4B1F-B9DB-43E5D9E3880D}" destId="{038C94FF-C20E-48F6-A13B-D8CF6F593331}" srcOrd="1" destOrd="0" parTransId="{83FA9538-BC28-4478-827E-C66B1F122514}" sibTransId="{D967922E-BB77-45EA-965F-10CEADC2AA8C}"/>
    <dgm:cxn modelId="{1E009B81-DF95-4C95-8B84-12DD57908846}" srcId="{0F8C0680-7768-4213-B0F5-868AE46ABAC6}" destId="{6A9285F2-BFEB-45DF-8B47-4834293B2782}" srcOrd="0" destOrd="0" parTransId="{F522A2E1-4B48-44EB-94AE-AF8251A3E16A}" sibTransId="{572FF390-C4E1-481D-B630-6DAF655AE4C4}"/>
    <dgm:cxn modelId="{7108C982-B2A3-4F93-AFCA-B9753CCD8C40}" srcId="{0F8C0680-7768-4213-B0F5-868AE46ABAC6}" destId="{E05459CF-487B-44DB-9EE0-51D826EF1F34}" srcOrd="3" destOrd="0" parTransId="{1E9DEA01-6F6F-4C1E-AF91-470DFDABAEC3}" sibTransId="{2FEF9D59-A39D-467D-A276-DF557A3C4D31}"/>
    <dgm:cxn modelId="{39CF8799-412F-8E47-B084-3C8603B9EF3F}" type="presOf" srcId="{C0ACDB93-C613-455D-85C1-3F1887AAB099}" destId="{E9223907-8EE9-DA42-890C-EE3317969A48}" srcOrd="0" destOrd="2" presId="urn:microsoft.com/office/officeart/2005/8/layout/bProcess2"/>
    <dgm:cxn modelId="{848F08A1-F1B3-844E-A309-DBA59AACC73E}" srcId="{0F8C0680-7768-4213-B0F5-868AE46ABAC6}" destId="{9791DE66-3C3C-DA49-9CC7-DB7F45BDA3EB}" srcOrd="2" destOrd="0" parTransId="{EB8B9432-CA77-8B42-81BA-320C060589A4}" sibTransId="{C6B2260E-1083-A246-B222-15DDD869AC61}"/>
    <dgm:cxn modelId="{529BA1BB-B7A0-4210-860C-3F1ACE279BF9}" srcId="{0F8C0680-7768-4213-B0F5-868AE46ABAC6}" destId="{C0ACDB93-C613-455D-85C1-3F1887AAB099}" srcOrd="1" destOrd="0" parTransId="{02B23274-1018-4360-A3C9-C9AA8534C0E1}" sibTransId="{0BC77B6C-F7FD-476A-B484-D8FC397ACD02}"/>
    <dgm:cxn modelId="{D87DA7D2-1E64-41E5-B6B2-7FFE90B2AE5F}" srcId="{038C94FF-C20E-48F6-A13B-D8CF6F593331}" destId="{4E201BE2-FA9A-4A3D-9E15-46097034E12A}" srcOrd="0" destOrd="0" parTransId="{5ED20251-0D82-4630-BDB1-49AA7DBC8CE6}" sibTransId="{8A5EFE2A-C7D6-4F79-AC35-FE7A62FB1FD8}"/>
    <dgm:cxn modelId="{584140D4-7282-FE47-95DD-0CA3682EA341}" type="presOf" srcId="{4273FCDF-BEBA-4E6B-B2D8-8DAC65C74EE4}" destId="{3CE777CF-A37F-1B45-8576-824281ECF0CD}" srcOrd="0" destOrd="5" presId="urn:microsoft.com/office/officeart/2005/8/layout/bProcess2"/>
    <dgm:cxn modelId="{4385DBD5-C63B-B449-BA5D-3B4AD7E1EE80}" type="presOf" srcId="{B855CF2A-C0E4-472F-95AE-CBAB04040834}" destId="{3CE777CF-A37F-1B45-8576-824281ECF0CD}" srcOrd="0" destOrd="4" presId="urn:microsoft.com/office/officeart/2005/8/layout/bProcess2"/>
    <dgm:cxn modelId="{60D31BDA-80E3-EA43-8A0C-D63FF2891C6E}" type="presOf" srcId="{038C94FF-C20E-48F6-A13B-D8CF6F593331}" destId="{3CE777CF-A37F-1B45-8576-824281ECF0CD}" srcOrd="0" destOrd="0" presId="urn:microsoft.com/office/officeart/2005/8/layout/bProcess2"/>
    <dgm:cxn modelId="{498C9AE2-9C88-1647-BF08-560359F6A9A0}" type="presOf" srcId="{6A9285F2-BFEB-45DF-8B47-4834293B2782}" destId="{E9223907-8EE9-DA42-890C-EE3317969A48}" srcOrd="0" destOrd="1" presId="urn:microsoft.com/office/officeart/2005/8/layout/bProcess2"/>
    <dgm:cxn modelId="{D28F7DE7-BCB1-48B4-8659-126A6E776972}" srcId="{038C94FF-C20E-48F6-A13B-D8CF6F593331}" destId="{4273FCDF-BEBA-4E6B-B2D8-8DAC65C74EE4}" srcOrd="4" destOrd="0" parTransId="{76C7CB1F-9F12-4BAB-A347-F5BF39A9F171}" sibTransId="{335AF7F1-B83A-461B-8B36-E286475866D8}"/>
    <dgm:cxn modelId="{9B136FED-9B20-8F4F-8C82-F1725D07BABD}" type="presOf" srcId="{4E201BE2-FA9A-4A3D-9E15-46097034E12A}" destId="{3CE777CF-A37F-1B45-8576-824281ECF0CD}" srcOrd="0" destOrd="1" presId="urn:microsoft.com/office/officeart/2005/8/layout/bProcess2"/>
    <dgm:cxn modelId="{914C4CF4-BB75-E84E-A231-B4809A3E79EE}" type="presParOf" srcId="{F9DCD6FB-31A9-F54D-81A2-74DC7FABDA6F}" destId="{E9223907-8EE9-DA42-890C-EE3317969A48}" srcOrd="0" destOrd="0" presId="urn:microsoft.com/office/officeart/2005/8/layout/bProcess2"/>
    <dgm:cxn modelId="{D895F6F8-C92A-6549-8BE4-8E6233A0A7BE}" type="presParOf" srcId="{F9DCD6FB-31A9-F54D-81A2-74DC7FABDA6F}" destId="{31D7E872-EB98-A04D-80CA-41EA026E23EA}" srcOrd="1" destOrd="0" presId="urn:microsoft.com/office/officeart/2005/8/layout/bProcess2"/>
    <dgm:cxn modelId="{C25B29E4-3543-FF4E-882F-41067179FABE}" type="presParOf" srcId="{F9DCD6FB-31A9-F54D-81A2-74DC7FABDA6F}" destId="{3CE777CF-A37F-1B45-8576-824281ECF0CD}" srcOrd="2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8D0C19E-942E-334B-B2D7-500102F47E41}" type="doc">
      <dgm:prSet loTypeId="urn:microsoft.com/office/officeart/2005/8/layout/radial4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4D19A6B8-DE0B-D346-8122-0BB76083C6E4}">
      <dgm:prSet phldrT="[Text]" custT="1"/>
      <dgm:spPr>
        <a:solidFill>
          <a:srgbClr val="C00000"/>
        </a:solidFill>
      </dgm:spPr>
      <dgm:t>
        <a:bodyPr/>
        <a:lstStyle/>
        <a:p>
          <a:r>
            <a:rPr lang="en-GB" sz="2400" dirty="0"/>
            <a:t>Step 5 </a:t>
          </a:r>
        </a:p>
      </dgm:t>
    </dgm:pt>
    <dgm:pt modelId="{CBEF12CA-DB8E-394D-9BE4-0ED4927E65E1}" type="parTrans" cxnId="{B1DE0A13-AD1F-1F47-96B7-EB196ED92DEF}">
      <dgm:prSet/>
      <dgm:spPr/>
      <dgm:t>
        <a:bodyPr/>
        <a:lstStyle/>
        <a:p>
          <a:endParaRPr lang="en-GB"/>
        </a:p>
      </dgm:t>
    </dgm:pt>
    <dgm:pt modelId="{FB4A90F6-FF64-D340-9DB8-062ACDD33F7B}" type="sibTrans" cxnId="{B1DE0A13-AD1F-1F47-96B7-EB196ED92DEF}">
      <dgm:prSet/>
      <dgm:spPr/>
      <dgm:t>
        <a:bodyPr/>
        <a:lstStyle/>
        <a:p>
          <a:endParaRPr lang="en-GB"/>
        </a:p>
      </dgm:t>
    </dgm:pt>
    <dgm:pt modelId="{FE2D2082-68BB-E84A-8961-AAF01EBE3578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Low Dose OCS</a:t>
          </a:r>
        </a:p>
      </dgm:t>
    </dgm:pt>
    <dgm:pt modelId="{5A4D7BB3-2ABD-FE41-8047-01FDD408AB1D}" type="parTrans" cxnId="{B988210A-A0C9-434D-8735-CB6DA9BC2679}">
      <dgm:prSet/>
      <dgm:spPr/>
      <dgm:t>
        <a:bodyPr/>
        <a:lstStyle/>
        <a:p>
          <a:endParaRPr lang="en-GB"/>
        </a:p>
      </dgm:t>
    </dgm:pt>
    <dgm:pt modelId="{81FF668A-5E13-DE4D-A2E2-4B9E0A38F1A2}" type="sibTrans" cxnId="{B988210A-A0C9-434D-8735-CB6DA9BC2679}">
      <dgm:prSet/>
      <dgm:spPr/>
      <dgm:t>
        <a:bodyPr/>
        <a:lstStyle/>
        <a:p>
          <a:endParaRPr lang="en-GB"/>
        </a:p>
      </dgm:t>
    </dgm:pt>
    <dgm:pt modelId="{609EA8B0-7C2E-B041-B032-5F27371C41B3}">
      <dgm:prSet phldrT="[Text]"/>
      <dgm:spPr>
        <a:solidFill>
          <a:schemeClr val="tx2"/>
        </a:solidFill>
      </dgm:spPr>
      <dgm:t>
        <a:bodyPr/>
        <a:lstStyle/>
        <a:p>
          <a:r>
            <a:rPr lang="en-GB" dirty="0"/>
            <a:t>LAMA</a:t>
          </a:r>
        </a:p>
      </dgm:t>
    </dgm:pt>
    <dgm:pt modelId="{62A4C7AD-BE9C-DE45-B136-07E90E117144}" type="parTrans" cxnId="{76E39D67-F2DB-524D-B861-EA2D9667C2B2}">
      <dgm:prSet/>
      <dgm:spPr/>
      <dgm:t>
        <a:bodyPr/>
        <a:lstStyle/>
        <a:p>
          <a:endParaRPr lang="en-GB"/>
        </a:p>
      </dgm:t>
    </dgm:pt>
    <dgm:pt modelId="{6447DEC3-19B4-DB4C-8A2F-6DF964B24101}" type="sibTrans" cxnId="{76E39D67-F2DB-524D-B861-EA2D9667C2B2}">
      <dgm:prSet/>
      <dgm:spPr/>
      <dgm:t>
        <a:bodyPr/>
        <a:lstStyle/>
        <a:p>
          <a:endParaRPr lang="en-GB"/>
        </a:p>
      </dgm:t>
    </dgm:pt>
    <dgm:pt modelId="{33BA571D-3020-474D-BAD5-1F56AB2CD131}">
      <dgm:prSet phldrT="[Text]"/>
      <dgm:spPr>
        <a:solidFill>
          <a:schemeClr val="accent2"/>
        </a:solidFill>
      </dgm:spPr>
      <dgm:t>
        <a:bodyPr/>
        <a:lstStyle/>
        <a:p>
          <a:r>
            <a:rPr lang="en-GB" dirty="0"/>
            <a:t>High Dose ICS</a:t>
          </a:r>
        </a:p>
      </dgm:t>
    </dgm:pt>
    <dgm:pt modelId="{E20C6DE0-B220-AE4A-9290-4A4290234568}" type="parTrans" cxnId="{A96AE976-FFD9-DD44-B0D0-F1901DF42A39}">
      <dgm:prSet/>
      <dgm:spPr/>
      <dgm:t>
        <a:bodyPr/>
        <a:lstStyle/>
        <a:p>
          <a:endParaRPr lang="en-GB"/>
        </a:p>
      </dgm:t>
    </dgm:pt>
    <dgm:pt modelId="{017C98E0-B741-8A4F-A98B-4D729AC21FA3}" type="sibTrans" cxnId="{A96AE976-FFD9-DD44-B0D0-F1901DF42A39}">
      <dgm:prSet/>
      <dgm:spPr/>
      <dgm:t>
        <a:bodyPr/>
        <a:lstStyle/>
        <a:p>
          <a:endParaRPr lang="en-GB"/>
        </a:p>
      </dgm:t>
    </dgm:pt>
    <dgm:pt modelId="{877D12DE-CE4A-674E-AF87-7E7C32CD99E8}">
      <dgm:prSet phldrT="[Text]"/>
      <dgm:spPr>
        <a:solidFill>
          <a:schemeClr val="bg2">
            <a:lumMod val="10000"/>
          </a:schemeClr>
        </a:solidFill>
      </dgm:spPr>
      <dgm:t>
        <a:bodyPr/>
        <a:lstStyle/>
        <a:p>
          <a:r>
            <a:rPr lang="en-GB" dirty="0"/>
            <a:t>LABA</a:t>
          </a:r>
        </a:p>
      </dgm:t>
    </dgm:pt>
    <dgm:pt modelId="{FABB47EF-7AA9-CB40-82F6-1DDB63ED2D50}" type="parTrans" cxnId="{55631531-9C22-D749-9FA2-B689F099BD66}">
      <dgm:prSet/>
      <dgm:spPr/>
      <dgm:t>
        <a:bodyPr/>
        <a:lstStyle/>
        <a:p>
          <a:endParaRPr lang="en-GB"/>
        </a:p>
      </dgm:t>
    </dgm:pt>
    <dgm:pt modelId="{A32A5348-113C-4E4C-AFA3-CA5BC86A6316}" type="sibTrans" cxnId="{55631531-9C22-D749-9FA2-B689F099BD66}">
      <dgm:prSet/>
      <dgm:spPr/>
      <dgm:t>
        <a:bodyPr/>
        <a:lstStyle/>
        <a:p>
          <a:endParaRPr lang="en-GB"/>
        </a:p>
      </dgm:t>
    </dgm:pt>
    <dgm:pt modelId="{B04267D6-F7D5-AA43-BDB6-23456D0E76EE}" type="pres">
      <dgm:prSet presAssocID="{E8D0C19E-942E-334B-B2D7-500102F47E41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0DABAA1-50A3-4F4F-80F6-1152DC5ACE7E}" type="pres">
      <dgm:prSet presAssocID="{4D19A6B8-DE0B-D346-8122-0BB76083C6E4}" presName="centerShape" presStyleLbl="node0" presStyleIdx="0" presStyleCnt="1"/>
      <dgm:spPr/>
    </dgm:pt>
    <dgm:pt modelId="{9506DE04-2EE4-C94A-AAE6-C839043AF612}" type="pres">
      <dgm:prSet presAssocID="{62A4C7AD-BE9C-DE45-B136-07E90E117144}" presName="parTrans" presStyleLbl="bgSibTrans2D1" presStyleIdx="0" presStyleCnt="4"/>
      <dgm:spPr/>
    </dgm:pt>
    <dgm:pt modelId="{8876342D-B6CD-5444-AC04-EF03CDFBFAD2}" type="pres">
      <dgm:prSet presAssocID="{609EA8B0-7C2E-B041-B032-5F27371C41B3}" presName="node" presStyleLbl="node1" presStyleIdx="0" presStyleCnt="4">
        <dgm:presLayoutVars>
          <dgm:bulletEnabled val="1"/>
        </dgm:presLayoutVars>
      </dgm:prSet>
      <dgm:spPr/>
    </dgm:pt>
    <dgm:pt modelId="{EB661547-A34D-9841-AE5B-8F99FA3538B5}" type="pres">
      <dgm:prSet presAssocID="{E20C6DE0-B220-AE4A-9290-4A4290234568}" presName="parTrans" presStyleLbl="bgSibTrans2D1" presStyleIdx="1" presStyleCnt="4"/>
      <dgm:spPr/>
    </dgm:pt>
    <dgm:pt modelId="{33900CB7-87D1-3744-875F-A6A6091C80DF}" type="pres">
      <dgm:prSet presAssocID="{33BA571D-3020-474D-BAD5-1F56AB2CD131}" presName="node" presStyleLbl="node1" presStyleIdx="1" presStyleCnt="4">
        <dgm:presLayoutVars>
          <dgm:bulletEnabled val="1"/>
        </dgm:presLayoutVars>
      </dgm:prSet>
      <dgm:spPr/>
    </dgm:pt>
    <dgm:pt modelId="{78223C0D-9829-7C4D-A48D-15B38D23B72F}" type="pres">
      <dgm:prSet presAssocID="{FABB47EF-7AA9-CB40-82F6-1DDB63ED2D50}" presName="parTrans" presStyleLbl="bgSibTrans2D1" presStyleIdx="2" presStyleCnt="4"/>
      <dgm:spPr/>
    </dgm:pt>
    <dgm:pt modelId="{2825B22A-5B0E-194B-AB08-17578E81FE49}" type="pres">
      <dgm:prSet presAssocID="{877D12DE-CE4A-674E-AF87-7E7C32CD99E8}" presName="node" presStyleLbl="node1" presStyleIdx="2" presStyleCnt="4">
        <dgm:presLayoutVars>
          <dgm:bulletEnabled val="1"/>
        </dgm:presLayoutVars>
      </dgm:prSet>
      <dgm:spPr/>
    </dgm:pt>
    <dgm:pt modelId="{04373C17-6818-2A46-847A-AA0BB9C6C352}" type="pres">
      <dgm:prSet presAssocID="{5A4D7BB3-2ABD-FE41-8047-01FDD408AB1D}" presName="parTrans" presStyleLbl="bgSibTrans2D1" presStyleIdx="3" presStyleCnt="4"/>
      <dgm:spPr/>
    </dgm:pt>
    <dgm:pt modelId="{04FEBB42-1EEC-BA4D-87F4-F13DD0E160B2}" type="pres">
      <dgm:prSet presAssocID="{FE2D2082-68BB-E84A-8961-AAF01EBE3578}" presName="node" presStyleLbl="node1" presStyleIdx="3" presStyleCnt="4">
        <dgm:presLayoutVars>
          <dgm:bulletEnabled val="1"/>
        </dgm:presLayoutVars>
      </dgm:prSet>
      <dgm:spPr/>
    </dgm:pt>
  </dgm:ptLst>
  <dgm:cxnLst>
    <dgm:cxn modelId="{B988210A-A0C9-434D-8735-CB6DA9BC2679}" srcId="{4D19A6B8-DE0B-D346-8122-0BB76083C6E4}" destId="{FE2D2082-68BB-E84A-8961-AAF01EBE3578}" srcOrd="3" destOrd="0" parTransId="{5A4D7BB3-2ABD-FE41-8047-01FDD408AB1D}" sibTransId="{81FF668A-5E13-DE4D-A2E2-4B9E0A38F1A2}"/>
    <dgm:cxn modelId="{B1DE0A13-AD1F-1F47-96B7-EB196ED92DEF}" srcId="{E8D0C19E-942E-334B-B2D7-500102F47E41}" destId="{4D19A6B8-DE0B-D346-8122-0BB76083C6E4}" srcOrd="0" destOrd="0" parTransId="{CBEF12CA-DB8E-394D-9BE4-0ED4927E65E1}" sibTransId="{FB4A90F6-FF64-D340-9DB8-062ACDD33F7B}"/>
    <dgm:cxn modelId="{55631531-9C22-D749-9FA2-B689F099BD66}" srcId="{4D19A6B8-DE0B-D346-8122-0BB76083C6E4}" destId="{877D12DE-CE4A-674E-AF87-7E7C32CD99E8}" srcOrd="2" destOrd="0" parTransId="{FABB47EF-7AA9-CB40-82F6-1DDB63ED2D50}" sibTransId="{A32A5348-113C-4E4C-AFA3-CA5BC86A6316}"/>
    <dgm:cxn modelId="{AE6DED41-4D2B-C144-9510-10E5821C4AD9}" type="presOf" srcId="{877D12DE-CE4A-674E-AF87-7E7C32CD99E8}" destId="{2825B22A-5B0E-194B-AB08-17578E81FE49}" srcOrd="0" destOrd="0" presId="urn:microsoft.com/office/officeart/2005/8/layout/radial4"/>
    <dgm:cxn modelId="{888C144E-1354-184B-A477-2522BE9577C3}" type="presOf" srcId="{E8D0C19E-942E-334B-B2D7-500102F47E41}" destId="{B04267D6-F7D5-AA43-BDB6-23456D0E76EE}" srcOrd="0" destOrd="0" presId="urn:microsoft.com/office/officeart/2005/8/layout/radial4"/>
    <dgm:cxn modelId="{B387BD5F-1FAF-634B-884F-7A33BEB8B289}" type="presOf" srcId="{FE2D2082-68BB-E84A-8961-AAF01EBE3578}" destId="{04FEBB42-1EEC-BA4D-87F4-F13DD0E160B2}" srcOrd="0" destOrd="0" presId="urn:microsoft.com/office/officeart/2005/8/layout/radial4"/>
    <dgm:cxn modelId="{76E39D67-F2DB-524D-B861-EA2D9667C2B2}" srcId="{4D19A6B8-DE0B-D346-8122-0BB76083C6E4}" destId="{609EA8B0-7C2E-B041-B032-5F27371C41B3}" srcOrd="0" destOrd="0" parTransId="{62A4C7AD-BE9C-DE45-B136-07E90E117144}" sibTransId="{6447DEC3-19B4-DB4C-8A2F-6DF964B24101}"/>
    <dgm:cxn modelId="{9DA93B72-923D-3D47-BA8B-9058FAC8B668}" type="presOf" srcId="{609EA8B0-7C2E-B041-B032-5F27371C41B3}" destId="{8876342D-B6CD-5444-AC04-EF03CDFBFAD2}" srcOrd="0" destOrd="0" presId="urn:microsoft.com/office/officeart/2005/8/layout/radial4"/>
    <dgm:cxn modelId="{A96AE976-FFD9-DD44-B0D0-F1901DF42A39}" srcId="{4D19A6B8-DE0B-D346-8122-0BB76083C6E4}" destId="{33BA571D-3020-474D-BAD5-1F56AB2CD131}" srcOrd="1" destOrd="0" parTransId="{E20C6DE0-B220-AE4A-9290-4A4290234568}" sibTransId="{017C98E0-B741-8A4F-A98B-4D729AC21FA3}"/>
    <dgm:cxn modelId="{05A8B67D-C4AB-094B-840B-F9697A6AB2CD}" type="presOf" srcId="{5A4D7BB3-2ABD-FE41-8047-01FDD408AB1D}" destId="{04373C17-6818-2A46-847A-AA0BB9C6C352}" srcOrd="0" destOrd="0" presId="urn:microsoft.com/office/officeart/2005/8/layout/radial4"/>
    <dgm:cxn modelId="{B5DF287E-5C71-4042-8229-08BBA4D42C32}" type="presOf" srcId="{E20C6DE0-B220-AE4A-9290-4A4290234568}" destId="{EB661547-A34D-9841-AE5B-8F99FA3538B5}" srcOrd="0" destOrd="0" presId="urn:microsoft.com/office/officeart/2005/8/layout/radial4"/>
    <dgm:cxn modelId="{0B5A2B8A-31AD-F549-9DE4-9AD8B0DC1AFD}" type="presOf" srcId="{33BA571D-3020-474D-BAD5-1F56AB2CD131}" destId="{33900CB7-87D1-3744-875F-A6A6091C80DF}" srcOrd="0" destOrd="0" presId="urn:microsoft.com/office/officeart/2005/8/layout/radial4"/>
    <dgm:cxn modelId="{1781C3C7-C74B-6B4F-AE7A-231847D82C7A}" type="presOf" srcId="{62A4C7AD-BE9C-DE45-B136-07E90E117144}" destId="{9506DE04-2EE4-C94A-AAE6-C839043AF612}" srcOrd="0" destOrd="0" presId="urn:microsoft.com/office/officeart/2005/8/layout/radial4"/>
    <dgm:cxn modelId="{B9DABAD5-34B2-AE47-A442-E41948702404}" type="presOf" srcId="{FABB47EF-7AA9-CB40-82F6-1DDB63ED2D50}" destId="{78223C0D-9829-7C4D-A48D-15B38D23B72F}" srcOrd="0" destOrd="0" presId="urn:microsoft.com/office/officeart/2005/8/layout/radial4"/>
    <dgm:cxn modelId="{DB96BBE5-92C6-C044-AD9F-D3DE1CD950A4}" type="presOf" srcId="{4D19A6B8-DE0B-D346-8122-0BB76083C6E4}" destId="{A0DABAA1-50A3-4F4F-80F6-1152DC5ACE7E}" srcOrd="0" destOrd="0" presId="urn:microsoft.com/office/officeart/2005/8/layout/radial4"/>
    <dgm:cxn modelId="{69444419-600B-CE4C-9BA7-430BE28BE9FD}" type="presParOf" srcId="{B04267D6-F7D5-AA43-BDB6-23456D0E76EE}" destId="{A0DABAA1-50A3-4F4F-80F6-1152DC5ACE7E}" srcOrd="0" destOrd="0" presId="urn:microsoft.com/office/officeart/2005/8/layout/radial4"/>
    <dgm:cxn modelId="{C8309826-16E4-0041-9FB2-8173EE31983F}" type="presParOf" srcId="{B04267D6-F7D5-AA43-BDB6-23456D0E76EE}" destId="{9506DE04-2EE4-C94A-AAE6-C839043AF612}" srcOrd="1" destOrd="0" presId="urn:microsoft.com/office/officeart/2005/8/layout/radial4"/>
    <dgm:cxn modelId="{2C2C2E38-60E6-4444-A75E-91B829FAF0EF}" type="presParOf" srcId="{B04267D6-F7D5-AA43-BDB6-23456D0E76EE}" destId="{8876342D-B6CD-5444-AC04-EF03CDFBFAD2}" srcOrd="2" destOrd="0" presId="urn:microsoft.com/office/officeart/2005/8/layout/radial4"/>
    <dgm:cxn modelId="{102C5B0D-7A51-2548-B2EC-D9B4F6CB64FE}" type="presParOf" srcId="{B04267D6-F7D5-AA43-BDB6-23456D0E76EE}" destId="{EB661547-A34D-9841-AE5B-8F99FA3538B5}" srcOrd="3" destOrd="0" presId="urn:microsoft.com/office/officeart/2005/8/layout/radial4"/>
    <dgm:cxn modelId="{04862101-8E8E-7B40-B144-7BEAFE858D86}" type="presParOf" srcId="{B04267D6-F7D5-AA43-BDB6-23456D0E76EE}" destId="{33900CB7-87D1-3744-875F-A6A6091C80DF}" srcOrd="4" destOrd="0" presId="urn:microsoft.com/office/officeart/2005/8/layout/radial4"/>
    <dgm:cxn modelId="{AD5861A6-96B9-2149-BCD0-2E57472B152C}" type="presParOf" srcId="{B04267D6-F7D5-AA43-BDB6-23456D0E76EE}" destId="{78223C0D-9829-7C4D-A48D-15B38D23B72F}" srcOrd="5" destOrd="0" presId="urn:microsoft.com/office/officeart/2005/8/layout/radial4"/>
    <dgm:cxn modelId="{7C7C7F43-42CD-6D41-9B4E-0CD17D53D015}" type="presParOf" srcId="{B04267D6-F7D5-AA43-BDB6-23456D0E76EE}" destId="{2825B22A-5B0E-194B-AB08-17578E81FE49}" srcOrd="6" destOrd="0" presId="urn:microsoft.com/office/officeart/2005/8/layout/radial4"/>
    <dgm:cxn modelId="{2474126A-389B-B943-91D1-6A7BD0850866}" type="presParOf" srcId="{B04267D6-F7D5-AA43-BDB6-23456D0E76EE}" destId="{04373C17-6818-2A46-847A-AA0BB9C6C352}" srcOrd="7" destOrd="0" presId="urn:microsoft.com/office/officeart/2005/8/layout/radial4"/>
    <dgm:cxn modelId="{2C1CAB7F-BE24-8047-88B9-C0F5E2BBF0A8}" type="presParOf" srcId="{B04267D6-F7D5-AA43-BDB6-23456D0E76EE}" destId="{04FEBB42-1EEC-BA4D-87F4-F13DD0E160B2}" srcOrd="8" destOrd="0" presId="urn:microsoft.com/office/officeart/2005/8/layout/radial4"/>
  </dgm:cxnLst>
  <dgm:bg>
    <a:solidFill>
      <a:srgbClr val="FFEADF">
        <a:alpha val="46000"/>
      </a:srgb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dirty="0"/>
            <a:t>Childhood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/>
            <a:t>Allergic rhinitis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Chronic idiopathic urticaria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72DB70D9-3556-4538-AEEB-3F55BFA1BC43}">
      <dgm:prSet/>
      <dgm:spPr/>
      <dgm:t>
        <a:bodyPr/>
        <a:lstStyle/>
        <a:p>
          <a:r>
            <a:rPr lang="en-US" dirty="0"/>
            <a:t>Food Allergy </a:t>
          </a:r>
        </a:p>
      </dgm:t>
    </dgm:pt>
    <dgm:pt modelId="{294A84E2-0E7E-40A2-A5F1-E5693BDDE8EB}" type="parTrans" cxnId="{3789361F-2B6D-4D71-831F-DF4AA26F757F}">
      <dgm:prSet/>
      <dgm:spPr/>
      <dgm:t>
        <a:bodyPr/>
        <a:lstStyle/>
        <a:p>
          <a:endParaRPr lang="en-US"/>
        </a:p>
      </dgm:t>
    </dgm:pt>
    <dgm:pt modelId="{7F510B66-9782-474B-95FF-5DEC6E27F105}" type="sibTrans" cxnId="{3789361F-2B6D-4D71-831F-DF4AA26F757F}">
      <dgm:prSet/>
      <dgm:spPr/>
      <dgm:t>
        <a:bodyPr/>
        <a:lstStyle/>
        <a:p>
          <a:endParaRPr lang="en-US"/>
        </a:p>
      </dgm:t>
    </dgm:pt>
    <dgm:pt modelId="{15D33F03-CC79-1641-80E9-612BD321111C}">
      <dgm:prSet/>
      <dgm:spPr/>
      <dgm:t>
        <a:bodyPr/>
        <a:lstStyle/>
        <a:p>
          <a:r>
            <a:rPr lang="en-US" dirty="0" err="1"/>
            <a:t>CRSwNP</a:t>
          </a:r>
          <a:endParaRPr lang="en-US" dirty="0"/>
        </a:p>
      </dgm:t>
    </dgm:pt>
    <dgm:pt modelId="{D1ADC65D-6587-C840-A0E9-B0C36C0B9A6F}" type="parTrans" cxnId="{2CDF925C-28AB-294B-953E-8D533262840B}">
      <dgm:prSet/>
      <dgm:spPr/>
      <dgm:t>
        <a:bodyPr/>
        <a:lstStyle/>
        <a:p>
          <a:endParaRPr lang="en-GB"/>
        </a:p>
      </dgm:t>
    </dgm:pt>
    <dgm:pt modelId="{45BE7D52-12A4-5247-9B56-F88D20DC51FE}" type="sibTrans" cxnId="{2CDF925C-28AB-294B-953E-8D533262840B}">
      <dgm:prSet/>
      <dgm:spPr/>
      <dgm:t>
        <a:bodyPr/>
        <a:lstStyle/>
        <a:p>
          <a:endParaRPr lang="en-GB"/>
        </a:p>
      </dgm:t>
    </dgm:pt>
    <dgm:pt modelId="{353493BB-D42E-2845-AA32-85CB9210EAEB}">
      <dgm:prSet/>
      <dgm:spPr/>
      <dgm:t>
        <a:bodyPr/>
        <a:lstStyle/>
        <a:p>
          <a:r>
            <a:rPr lang="en-US" dirty="0"/>
            <a:t>Biomarkers</a:t>
          </a:r>
        </a:p>
      </dgm:t>
    </dgm:pt>
    <dgm:pt modelId="{D5F278F7-1FE4-0B41-9C1F-FDB3CBBD4404}" type="parTrans" cxnId="{7B8E6177-FD35-EA46-B2BB-96CC38781D21}">
      <dgm:prSet/>
      <dgm:spPr/>
      <dgm:t>
        <a:bodyPr/>
        <a:lstStyle/>
        <a:p>
          <a:endParaRPr lang="en-GB"/>
        </a:p>
      </dgm:t>
    </dgm:pt>
    <dgm:pt modelId="{8F68A0FB-D282-8247-BFFF-FE643ABCD321}" type="sibTrans" cxnId="{7B8E6177-FD35-EA46-B2BB-96CC38781D21}">
      <dgm:prSet/>
      <dgm:spPr/>
      <dgm:t>
        <a:bodyPr/>
        <a:lstStyle/>
        <a:p>
          <a:endParaRPr lang="en-GB"/>
        </a:p>
      </dgm:t>
    </dgm:pt>
    <dgm:pt modelId="{59393E8E-8F65-DC42-B4E5-176E8370C69B}">
      <dgm:prSet/>
      <dgm:spPr/>
      <dgm:t>
        <a:bodyPr/>
        <a:lstStyle/>
        <a:p>
          <a:r>
            <a:rPr lang="en-US" dirty="0"/>
            <a:t>Serum IgE, BMI, SPT/Specific IgE, FeNO</a:t>
          </a:r>
        </a:p>
      </dgm:t>
    </dgm:pt>
    <dgm:pt modelId="{35E0C0FE-E86A-0A4A-B351-E8ECE6DFC5CF}" type="parTrans" cxnId="{8A8AA114-D788-5B47-8335-107E8A5F5F6F}">
      <dgm:prSet/>
      <dgm:spPr/>
      <dgm:t>
        <a:bodyPr/>
        <a:lstStyle/>
        <a:p>
          <a:endParaRPr lang="en-GB"/>
        </a:p>
      </dgm:t>
    </dgm:pt>
    <dgm:pt modelId="{B9B00ADF-54F0-DD43-ADFF-7569648A6783}" type="sibTrans" cxnId="{8A8AA114-D788-5B47-8335-107E8A5F5F6F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6EC97776-AA74-534E-A42B-7F6FA3DF8997}" type="pres">
      <dgm:prSet presAssocID="{353493BB-D42E-2845-AA32-85CB9210EAEB}" presName="parentLin" presStyleCnt="0"/>
      <dgm:spPr/>
    </dgm:pt>
    <dgm:pt modelId="{2043513F-E453-E043-9612-C4FF58610A2B}" type="pres">
      <dgm:prSet presAssocID="{353493BB-D42E-2845-AA32-85CB9210EAEB}" presName="parentLeftMargin" presStyleLbl="node1" presStyleIdx="0" presStyleCnt="3"/>
      <dgm:spPr/>
    </dgm:pt>
    <dgm:pt modelId="{6C366FC1-E721-2149-934F-E5DD4C5E9C21}" type="pres">
      <dgm:prSet presAssocID="{353493BB-D42E-2845-AA32-85CB9210EAE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E532C83-5A2E-474C-90FC-6C0EA87EFF23}" type="pres">
      <dgm:prSet presAssocID="{353493BB-D42E-2845-AA32-85CB9210EAEB}" presName="negativeSpace" presStyleCnt="0"/>
      <dgm:spPr/>
    </dgm:pt>
    <dgm:pt modelId="{F987C108-1457-9B4C-9FE0-C0D65AF95A0E}" type="pres">
      <dgm:prSet presAssocID="{353493BB-D42E-2845-AA32-85CB9210EAEB}" presName="childText" presStyleLbl="conFgAcc1" presStyleIdx="1" presStyleCnt="3">
        <dgm:presLayoutVars>
          <dgm:bulletEnabled val="1"/>
        </dgm:presLayoutVars>
      </dgm:prSet>
      <dgm:spPr/>
    </dgm:pt>
    <dgm:pt modelId="{77FF185A-5C27-314E-8C1D-86918B404A85}" type="pres">
      <dgm:prSet presAssocID="{8F68A0FB-D282-8247-BFFF-FE643ABCD321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A8AA114-D788-5B47-8335-107E8A5F5F6F}" srcId="{353493BB-D42E-2845-AA32-85CB9210EAEB}" destId="{59393E8E-8F65-DC42-B4E5-176E8370C69B}" srcOrd="0" destOrd="0" parTransId="{35E0C0FE-E86A-0A4A-B351-E8ECE6DFC5CF}" sibTransId="{B9B00ADF-54F0-DD43-ADFF-7569648A6783}"/>
    <dgm:cxn modelId="{09579116-269D-4041-9F1E-2D7ED544EE9A}" type="presOf" srcId="{353493BB-D42E-2845-AA32-85CB9210EAEB}" destId="{2043513F-E453-E043-9612-C4FF58610A2B}" srcOrd="0" destOrd="0" presId="urn:microsoft.com/office/officeart/2005/8/layout/list1"/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3789361F-2B6D-4D71-831F-DF4AA26F757F}" srcId="{2E1E5B56-AEAA-4901-A008-CE5337C8034D}" destId="{72DB70D9-3556-4538-AEEB-3F55BFA1BC43}" srcOrd="2" destOrd="0" parTransId="{294A84E2-0E7E-40A2-A5F1-E5693BDDE8EB}" sibTransId="{7F510B66-9782-474B-95FF-5DEC6E27F105}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24ECAC29-81BA-E246-B261-DFC834AF9578}" type="presOf" srcId="{72DB70D9-3556-4538-AEEB-3F55BFA1BC43}" destId="{D67F1B56-837E-4A41-B9DF-9D55339D59CD}" srcOrd="0" destOrd="2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02ABE339-1547-AF4A-94FA-9DB373DD3974}" type="presOf" srcId="{59393E8E-8F65-DC42-B4E5-176E8370C69B}" destId="{F987C108-1457-9B4C-9FE0-C0D65AF95A0E}" srcOrd="0" destOrd="0" presId="urn:microsoft.com/office/officeart/2005/8/layout/list1"/>
    <dgm:cxn modelId="{FAC85E3D-645A-FB46-A4C1-0365B8430171}" type="presOf" srcId="{15D33F03-CC79-1641-80E9-612BD321111C}" destId="{D67F1B56-837E-4A41-B9DF-9D55339D59CD}" srcOrd="0" destOrd="3" presId="urn:microsoft.com/office/officeart/2005/8/layout/list1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2CDF925C-28AB-294B-953E-8D533262840B}" srcId="{2E1E5B56-AEAA-4901-A008-CE5337C8034D}" destId="{15D33F03-CC79-1641-80E9-612BD321111C}" srcOrd="3" destOrd="0" parTransId="{D1ADC65D-6587-C840-A0E9-B0C36C0B9A6F}" sibTransId="{45BE7D52-12A4-5247-9B56-F88D20DC51FE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7B8E6177-FD35-EA46-B2BB-96CC38781D21}" srcId="{AB995C2C-37A9-4551-BAF7-8D79F22162B8}" destId="{353493BB-D42E-2845-AA32-85CB9210EAEB}" srcOrd="1" destOrd="0" parTransId="{D5F278F7-1FE4-0B41-9C1F-FDB3CBBD4404}" sibTransId="{8F68A0FB-D282-8247-BFFF-FE643ABCD321}"/>
    <dgm:cxn modelId="{47849B7B-0D8C-E44B-A43F-FC7B23AB5EEA}" type="presOf" srcId="{353493BB-D42E-2845-AA32-85CB9210EAEB}" destId="{6C366FC1-E721-2149-934F-E5DD4C5E9C21}" srcOrd="1" destOrd="0" presId="urn:microsoft.com/office/officeart/2005/8/layout/list1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D75848C1-8DD2-5546-9891-4CDF441B5046}" type="presParOf" srcId="{4B35B3FE-A8ED-8E4F-9338-59EEE62E4B6A}" destId="{6EC97776-AA74-534E-A42B-7F6FA3DF8997}" srcOrd="4" destOrd="0" presId="urn:microsoft.com/office/officeart/2005/8/layout/list1"/>
    <dgm:cxn modelId="{3D3E8FB5-82B4-E649-B46B-D6A6FDFD6D95}" type="presParOf" srcId="{6EC97776-AA74-534E-A42B-7F6FA3DF8997}" destId="{2043513F-E453-E043-9612-C4FF58610A2B}" srcOrd="0" destOrd="0" presId="urn:microsoft.com/office/officeart/2005/8/layout/list1"/>
    <dgm:cxn modelId="{A52343B9-87A8-6042-AB91-93D6654B7737}" type="presParOf" srcId="{6EC97776-AA74-534E-A42B-7F6FA3DF8997}" destId="{6C366FC1-E721-2149-934F-E5DD4C5E9C21}" srcOrd="1" destOrd="0" presId="urn:microsoft.com/office/officeart/2005/8/layout/list1"/>
    <dgm:cxn modelId="{7BDB83EC-2D51-634F-9871-90AAA478E1A5}" type="presParOf" srcId="{4B35B3FE-A8ED-8E4F-9338-59EEE62E4B6A}" destId="{2E532C83-5A2E-474C-90FC-6C0EA87EFF23}" srcOrd="5" destOrd="0" presId="urn:microsoft.com/office/officeart/2005/8/layout/list1"/>
    <dgm:cxn modelId="{5F5CA33B-4FD6-D743-A27D-5D4C87909126}" type="presParOf" srcId="{4B35B3FE-A8ED-8E4F-9338-59EEE62E4B6A}" destId="{F987C108-1457-9B4C-9FE0-C0D65AF95A0E}" srcOrd="6" destOrd="0" presId="urn:microsoft.com/office/officeart/2005/8/layout/list1"/>
    <dgm:cxn modelId="{741C419B-109A-5842-9075-46B27FDFE952}" type="presParOf" srcId="{4B35B3FE-A8ED-8E4F-9338-59EEE62E4B6A}" destId="{77FF185A-5C27-314E-8C1D-86918B404A85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dirty="0"/>
            <a:t>Late Onset 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/>
      <dgm:spPr/>
      <dgm:t>
        <a:bodyPr/>
        <a:lstStyle/>
        <a:p>
          <a:r>
            <a:rPr lang="en-US" dirty="0"/>
            <a:t>Chronic Sinusitis with NP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/>
      <dgm:spPr/>
      <dgm:t>
        <a:bodyPr/>
        <a:lstStyle/>
        <a:p>
          <a:r>
            <a:rPr lang="en-US" dirty="0"/>
            <a:t>EGPA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E124D1E4-754E-394C-8EAF-C6E2B752F18F}">
      <dgm:prSet/>
      <dgm:spPr/>
      <dgm:t>
        <a:bodyPr/>
        <a:lstStyle/>
        <a:p>
          <a:r>
            <a:rPr lang="en-US" dirty="0"/>
            <a:t>HES</a:t>
          </a:r>
        </a:p>
      </dgm:t>
    </dgm:pt>
    <dgm:pt modelId="{CAAA2E69-56E0-9346-AE51-6DFF8A2243F6}" type="parTrans" cxnId="{7E8BB148-4114-B64D-A9FC-D125F55C78AD}">
      <dgm:prSet/>
      <dgm:spPr/>
      <dgm:t>
        <a:bodyPr/>
        <a:lstStyle/>
        <a:p>
          <a:endParaRPr lang="en-GB"/>
        </a:p>
      </dgm:t>
    </dgm:pt>
    <dgm:pt modelId="{BEA60624-6363-E94B-A310-D8130DA8436B}" type="sibTrans" cxnId="{7E8BB148-4114-B64D-A9FC-D125F55C78AD}">
      <dgm:prSet/>
      <dgm:spPr/>
      <dgm:t>
        <a:bodyPr/>
        <a:lstStyle/>
        <a:p>
          <a:endParaRPr lang="en-GB"/>
        </a:p>
      </dgm:t>
    </dgm:pt>
    <dgm:pt modelId="{77EAA6E9-8952-274A-A324-236EBE3F1F37}">
      <dgm:prSet/>
      <dgm:spPr/>
      <dgm:t>
        <a:bodyPr/>
        <a:lstStyle/>
        <a:p>
          <a:r>
            <a:rPr lang="en-US" dirty="0"/>
            <a:t>Biomarkers :</a:t>
          </a:r>
        </a:p>
      </dgm:t>
    </dgm:pt>
    <dgm:pt modelId="{38CAE408-57AE-464B-8516-C49C8FA6EB66}" type="parTrans" cxnId="{382225A7-3AC4-A345-ACA7-1E9F5416EDC7}">
      <dgm:prSet/>
      <dgm:spPr/>
      <dgm:t>
        <a:bodyPr/>
        <a:lstStyle/>
        <a:p>
          <a:endParaRPr lang="en-GB"/>
        </a:p>
      </dgm:t>
    </dgm:pt>
    <dgm:pt modelId="{32C02F0C-3F67-C24E-AEBC-CE65C6CD16DD}" type="sibTrans" cxnId="{382225A7-3AC4-A345-ACA7-1E9F5416EDC7}">
      <dgm:prSet/>
      <dgm:spPr/>
      <dgm:t>
        <a:bodyPr/>
        <a:lstStyle/>
        <a:p>
          <a:endParaRPr lang="en-GB"/>
        </a:p>
      </dgm:t>
    </dgm:pt>
    <dgm:pt modelId="{FAC1BC78-5809-B848-A9CE-EDC4DCF14B8C}">
      <dgm:prSet/>
      <dgm:spPr/>
      <dgm:t>
        <a:bodyPr/>
        <a:lstStyle/>
        <a:p>
          <a:r>
            <a:rPr lang="en-US" dirty="0"/>
            <a:t>AEC, FeNO, Sputum Eosinophils</a:t>
          </a:r>
        </a:p>
      </dgm:t>
    </dgm:pt>
    <dgm:pt modelId="{9FF785CE-03EB-4848-A748-D10523D8B6F7}" type="parTrans" cxnId="{0C963BC0-851B-8B4D-9827-A170278C795D}">
      <dgm:prSet/>
      <dgm:spPr/>
      <dgm:t>
        <a:bodyPr/>
        <a:lstStyle/>
        <a:p>
          <a:endParaRPr lang="en-GB"/>
        </a:p>
      </dgm:t>
    </dgm:pt>
    <dgm:pt modelId="{3DDE7837-D41A-2A45-AF7C-CEA3EB726BA3}" type="sibTrans" cxnId="{0C963BC0-851B-8B4D-9827-A170278C795D}">
      <dgm:prSet/>
      <dgm:spPr/>
      <dgm:t>
        <a:bodyPr/>
        <a:lstStyle/>
        <a:p>
          <a:endParaRPr lang="en-GB"/>
        </a:p>
      </dgm:t>
    </dgm:pt>
    <dgm:pt modelId="{6611A469-7F3C-CD4F-AB01-4D6D2617031B}">
      <dgm:prSet/>
      <dgm:spPr/>
      <dgm:t>
        <a:bodyPr/>
        <a:lstStyle/>
        <a:p>
          <a:r>
            <a:rPr lang="en-US" dirty="0"/>
            <a:t>Eosinophilic Gastritis</a:t>
          </a:r>
        </a:p>
      </dgm:t>
    </dgm:pt>
    <dgm:pt modelId="{696DBD45-D62C-B84C-8CF1-607CC63B780A}" type="parTrans" cxnId="{6113258D-BF19-8743-91B4-F86608391574}">
      <dgm:prSet/>
      <dgm:spPr/>
      <dgm:t>
        <a:bodyPr/>
        <a:lstStyle/>
        <a:p>
          <a:endParaRPr lang="en-GB"/>
        </a:p>
      </dgm:t>
    </dgm:pt>
    <dgm:pt modelId="{50332EC9-ACAB-7E42-9FA0-06802152BDA5}" type="sibTrans" cxnId="{6113258D-BF19-8743-91B4-F86608391574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18FE8381-1064-6B48-82B5-F4CDF7119085}" type="pres">
      <dgm:prSet presAssocID="{77EAA6E9-8952-274A-A324-236EBE3F1F37}" presName="parentLin" presStyleCnt="0"/>
      <dgm:spPr/>
    </dgm:pt>
    <dgm:pt modelId="{793471EA-26F1-1949-A93D-CEE0D8E0CE24}" type="pres">
      <dgm:prSet presAssocID="{77EAA6E9-8952-274A-A324-236EBE3F1F37}" presName="parentLeftMargin" presStyleLbl="node1" presStyleIdx="0" presStyleCnt="3"/>
      <dgm:spPr/>
    </dgm:pt>
    <dgm:pt modelId="{90EA9899-2BCA-904D-A1F3-4FF30E5A14E4}" type="pres">
      <dgm:prSet presAssocID="{77EAA6E9-8952-274A-A324-236EBE3F1F3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62F20A6-E9A8-5B4B-936A-4569EA8B4B39}" type="pres">
      <dgm:prSet presAssocID="{77EAA6E9-8952-274A-A324-236EBE3F1F37}" presName="negativeSpace" presStyleCnt="0"/>
      <dgm:spPr/>
    </dgm:pt>
    <dgm:pt modelId="{3DABFE2E-2E4E-8A48-87A8-EBB714B03875}" type="pres">
      <dgm:prSet presAssocID="{77EAA6E9-8952-274A-A324-236EBE3F1F37}" presName="childText" presStyleLbl="conFgAcc1" presStyleIdx="1" presStyleCnt="3">
        <dgm:presLayoutVars>
          <dgm:bulletEnabled val="1"/>
        </dgm:presLayoutVars>
      </dgm:prSet>
      <dgm:spPr/>
    </dgm:pt>
    <dgm:pt modelId="{055A2A65-0E42-8C49-800A-49D817F12D3D}" type="pres">
      <dgm:prSet presAssocID="{32C02F0C-3F67-C24E-AEBC-CE65C6CD16DD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3B470E1A-7819-E042-B0E3-6057AA17D368}" type="presOf" srcId="{77EAA6E9-8952-274A-A324-236EBE3F1F37}" destId="{90EA9899-2BCA-904D-A1F3-4FF30E5A14E4}" srcOrd="1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7E8BB148-4114-B64D-A9FC-D125F55C78AD}" srcId="{2E1E5B56-AEAA-4901-A008-CE5337C8034D}" destId="{E124D1E4-754E-394C-8EAF-C6E2B752F18F}" srcOrd="2" destOrd="0" parTransId="{CAAA2E69-56E0-9346-AE51-6DFF8A2243F6}" sibTransId="{BEA60624-6363-E94B-A310-D8130DA8436B}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1767E966-B4D0-264E-B578-CE8467149270}" type="presOf" srcId="{77EAA6E9-8952-274A-A324-236EBE3F1F37}" destId="{793471EA-26F1-1949-A93D-CEE0D8E0CE24}" srcOrd="0" destOrd="0" presId="urn:microsoft.com/office/officeart/2005/8/layout/list1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15BC217D-1516-2743-9B4C-A2E18ABCEFBA}" type="presOf" srcId="{6611A469-7F3C-CD4F-AB01-4D6D2617031B}" destId="{D67F1B56-837E-4A41-B9DF-9D55339D59CD}" srcOrd="0" destOrd="3" presId="urn:microsoft.com/office/officeart/2005/8/layout/list1"/>
    <dgm:cxn modelId="{6113258D-BF19-8743-91B4-F86608391574}" srcId="{2E1E5B56-AEAA-4901-A008-CE5337C8034D}" destId="{6611A469-7F3C-CD4F-AB01-4D6D2617031B}" srcOrd="3" destOrd="0" parTransId="{696DBD45-D62C-B84C-8CF1-607CC63B780A}" sibTransId="{50332EC9-ACAB-7E42-9FA0-06802152BDA5}"/>
    <dgm:cxn modelId="{382225A7-3AC4-A345-ACA7-1E9F5416EDC7}" srcId="{AB995C2C-37A9-4551-BAF7-8D79F22162B8}" destId="{77EAA6E9-8952-274A-A324-236EBE3F1F37}" srcOrd="1" destOrd="0" parTransId="{38CAE408-57AE-464B-8516-C49C8FA6EB66}" sibTransId="{32C02F0C-3F67-C24E-AEBC-CE65C6CD16DD}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0C963BC0-851B-8B4D-9827-A170278C795D}" srcId="{77EAA6E9-8952-274A-A324-236EBE3F1F37}" destId="{FAC1BC78-5809-B848-A9CE-EDC4DCF14B8C}" srcOrd="0" destOrd="0" parTransId="{9FF785CE-03EB-4848-A748-D10523D8B6F7}" sibTransId="{3DDE7837-D41A-2A45-AF7C-CEA3EB726BA3}"/>
    <dgm:cxn modelId="{0FEA78FE-224D-F74B-BCB4-7B9553537A6D}" type="presOf" srcId="{E124D1E4-754E-394C-8EAF-C6E2B752F18F}" destId="{D67F1B56-837E-4A41-B9DF-9D55339D59CD}" srcOrd="0" destOrd="2" presId="urn:microsoft.com/office/officeart/2005/8/layout/list1"/>
    <dgm:cxn modelId="{045C60FF-AE8D-7E4B-ABE8-24873185C9C3}" type="presOf" srcId="{FAC1BC78-5809-B848-A9CE-EDC4DCF14B8C}" destId="{3DABFE2E-2E4E-8A48-87A8-EBB714B03875}" srcOrd="0" destOrd="0" presId="urn:microsoft.com/office/officeart/2005/8/layout/list1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FCDCC113-C19F-C74E-9632-3632D32F9C14}" type="presParOf" srcId="{4B35B3FE-A8ED-8E4F-9338-59EEE62E4B6A}" destId="{18FE8381-1064-6B48-82B5-F4CDF7119085}" srcOrd="4" destOrd="0" presId="urn:microsoft.com/office/officeart/2005/8/layout/list1"/>
    <dgm:cxn modelId="{89E14B28-E4F0-164C-BB4E-BA90B4DF0A42}" type="presParOf" srcId="{18FE8381-1064-6B48-82B5-F4CDF7119085}" destId="{793471EA-26F1-1949-A93D-CEE0D8E0CE24}" srcOrd="0" destOrd="0" presId="urn:microsoft.com/office/officeart/2005/8/layout/list1"/>
    <dgm:cxn modelId="{14DAE277-574D-C54F-83F6-9E61ABAC18E6}" type="presParOf" srcId="{18FE8381-1064-6B48-82B5-F4CDF7119085}" destId="{90EA9899-2BCA-904D-A1F3-4FF30E5A14E4}" srcOrd="1" destOrd="0" presId="urn:microsoft.com/office/officeart/2005/8/layout/list1"/>
    <dgm:cxn modelId="{4ACAF035-555F-EF42-A82A-6353850C2F3E}" type="presParOf" srcId="{4B35B3FE-A8ED-8E4F-9338-59EEE62E4B6A}" destId="{862F20A6-E9A8-5B4B-936A-4569EA8B4B39}" srcOrd="5" destOrd="0" presId="urn:microsoft.com/office/officeart/2005/8/layout/list1"/>
    <dgm:cxn modelId="{61C9BD96-CDC9-9148-93ED-5924FE6F0AA8}" type="presParOf" srcId="{4B35B3FE-A8ED-8E4F-9338-59EEE62E4B6A}" destId="{3DABFE2E-2E4E-8A48-87A8-EBB714B03875}" srcOrd="6" destOrd="0" presId="urn:microsoft.com/office/officeart/2005/8/layout/list1"/>
    <dgm:cxn modelId="{278BA710-779C-D946-B986-DDDDFB5CDD1C}" type="presParOf" srcId="{4B35B3FE-A8ED-8E4F-9338-59EEE62E4B6A}" destId="{055A2A65-0E42-8C49-800A-49D817F12D3D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B995C2C-37A9-4551-BAF7-8D79F22162B8}" type="doc">
      <dgm:prSet loTypeId="urn:microsoft.com/office/officeart/2005/8/layout/list1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C07C2C8F-806D-408C-9158-27F63CBFE3EC}">
      <dgm:prSet/>
      <dgm:spPr/>
      <dgm:t>
        <a:bodyPr/>
        <a:lstStyle/>
        <a:p>
          <a:r>
            <a:rPr lang="en-US" u="none" dirty="0"/>
            <a:t>Adult / Late Onset </a:t>
          </a:r>
          <a:r>
            <a:rPr lang="en-US" dirty="0"/>
            <a:t>asthma</a:t>
          </a:r>
        </a:p>
      </dgm:t>
    </dgm:pt>
    <dgm:pt modelId="{865BF4C2-6FCE-4C73-940B-40F58F1EA8DF}" type="parTrans" cxnId="{79B66669-68FD-4A0D-8BF7-C5D2807A3FFE}">
      <dgm:prSet/>
      <dgm:spPr/>
      <dgm:t>
        <a:bodyPr/>
        <a:lstStyle/>
        <a:p>
          <a:endParaRPr lang="en-US"/>
        </a:p>
      </dgm:t>
    </dgm:pt>
    <dgm:pt modelId="{D269006B-8D02-4183-9E78-C492F467D43D}" type="sibTrans" cxnId="{79B66669-68FD-4A0D-8BF7-C5D2807A3FFE}">
      <dgm:prSet/>
      <dgm:spPr/>
      <dgm:t>
        <a:bodyPr/>
        <a:lstStyle/>
        <a:p>
          <a:endParaRPr lang="en-US"/>
        </a:p>
      </dgm:t>
    </dgm:pt>
    <dgm:pt modelId="{2E1E5B56-AEAA-4901-A008-CE5337C8034D}">
      <dgm:prSet/>
      <dgm:spPr/>
      <dgm:t>
        <a:bodyPr/>
        <a:lstStyle/>
        <a:p>
          <a:r>
            <a:rPr lang="en-US"/>
            <a:t>Comorbidities :</a:t>
          </a:r>
        </a:p>
      </dgm:t>
    </dgm:pt>
    <dgm:pt modelId="{7264C5E9-AB76-4D5B-AE12-06187420E6A8}" type="parTrans" cxnId="{3D870D2F-0425-4051-B8A0-B8DF1A0DD73F}">
      <dgm:prSet/>
      <dgm:spPr/>
      <dgm:t>
        <a:bodyPr/>
        <a:lstStyle/>
        <a:p>
          <a:endParaRPr lang="en-US"/>
        </a:p>
      </dgm:t>
    </dgm:pt>
    <dgm:pt modelId="{852A1750-B0E1-489D-9644-961D346CC650}" type="sibTrans" cxnId="{3D870D2F-0425-4051-B8A0-B8DF1A0DD73F}">
      <dgm:prSet/>
      <dgm:spPr/>
      <dgm:t>
        <a:bodyPr/>
        <a:lstStyle/>
        <a:p>
          <a:endParaRPr lang="en-US"/>
        </a:p>
      </dgm:t>
    </dgm:pt>
    <dgm:pt modelId="{C1B8494A-E8B9-46B9-A2D5-5549A773B3AD}">
      <dgm:prSet custT="1"/>
      <dgm:spPr/>
      <dgm:t>
        <a:bodyPr/>
        <a:lstStyle/>
        <a:p>
          <a:r>
            <a:rPr lang="en-US" sz="1600" dirty="0"/>
            <a:t>Nasal Polyposis</a:t>
          </a:r>
        </a:p>
      </dgm:t>
    </dgm:pt>
    <dgm:pt modelId="{B93F2D86-C7BF-4203-992F-CF5382ED0B29}" type="parTrans" cxnId="{400CC64D-257C-4C34-B617-DBA578FA07EB}">
      <dgm:prSet/>
      <dgm:spPr/>
      <dgm:t>
        <a:bodyPr/>
        <a:lstStyle/>
        <a:p>
          <a:endParaRPr lang="en-US"/>
        </a:p>
      </dgm:t>
    </dgm:pt>
    <dgm:pt modelId="{B45D4A97-D104-46A8-B21A-A6B84FEB9281}" type="sibTrans" cxnId="{400CC64D-257C-4C34-B617-DBA578FA07EB}">
      <dgm:prSet/>
      <dgm:spPr/>
      <dgm:t>
        <a:bodyPr/>
        <a:lstStyle/>
        <a:p>
          <a:endParaRPr lang="en-US"/>
        </a:p>
      </dgm:t>
    </dgm:pt>
    <dgm:pt modelId="{679DB920-EA84-46AC-BB70-47752A9C5A1E}">
      <dgm:prSet custT="1"/>
      <dgm:spPr/>
      <dgm:t>
        <a:bodyPr/>
        <a:lstStyle/>
        <a:p>
          <a:r>
            <a:rPr lang="en-US" sz="1600" dirty="0"/>
            <a:t>Airway Mucus</a:t>
          </a:r>
        </a:p>
      </dgm:t>
    </dgm:pt>
    <dgm:pt modelId="{59933DDA-2DA4-4B9F-A537-3C445FEFD3E6}" type="parTrans" cxnId="{3DF79446-CF55-417E-B4A1-5E0ADE33AE33}">
      <dgm:prSet/>
      <dgm:spPr/>
      <dgm:t>
        <a:bodyPr/>
        <a:lstStyle/>
        <a:p>
          <a:endParaRPr lang="en-US"/>
        </a:p>
      </dgm:t>
    </dgm:pt>
    <dgm:pt modelId="{69F4EEB4-7662-453F-898D-C332F64BC415}" type="sibTrans" cxnId="{3DF79446-CF55-417E-B4A1-5E0ADE33AE33}">
      <dgm:prSet/>
      <dgm:spPr/>
      <dgm:t>
        <a:bodyPr/>
        <a:lstStyle/>
        <a:p>
          <a:endParaRPr lang="en-US"/>
        </a:p>
      </dgm:t>
    </dgm:pt>
    <dgm:pt modelId="{BA894C69-3BB5-574B-A325-DAB5F67F8C0E}">
      <dgm:prSet/>
      <dgm:spPr/>
      <dgm:t>
        <a:bodyPr/>
        <a:lstStyle/>
        <a:p>
          <a:r>
            <a:rPr lang="en-US" dirty="0"/>
            <a:t>Biomarkers :</a:t>
          </a:r>
        </a:p>
      </dgm:t>
    </dgm:pt>
    <dgm:pt modelId="{BA59E65B-758D-5047-B3A8-753592CBDD8C}" type="parTrans" cxnId="{D3597FD5-979A-6445-8FD7-6C27E898F6BF}">
      <dgm:prSet/>
      <dgm:spPr/>
      <dgm:t>
        <a:bodyPr/>
        <a:lstStyle/>
        <a:p>
          <a:endParaRPr lang="en-GB"/>
        </a:p>
      </dgm:t>
    </dgm:pt>
    <dgm:pt modelId="{AA1EABEA-6DE5-584B-A533-C0CBA3583CE6}" type="sibTrans" cxnId="{D3597FD5-979A-6445-8FD7-6C27E898F6BF}">
      <dgm:prSet/>
      <dgm:spPr/>
      <dgm:t>
        <a:bodyPr/>
        <a:lstStyle/>
        <a:p>
          <a:endParaRPr lang="en-GB"/>
        </a:p>
      </dgm:t>
    </dgm:pt>
    <dgm:pt modelId="{F0AB5161-6156-C943-88E3-A8B8B642DE02}">
      <dgm:prSet/>
      <dgm:spPr/>
      <dgm:t>
        <a:bodyPr/>
        <a:lstStyle/>
        <a:p>
          <a:r>
            <a:rPr lang="en-US" dirty="0"/>
            <a:t>AEC, Sputum Eosinophils, FeNO</a:t>
          </a:r>
        </a:p>
      </dgm:t>
    </dgm:pt>
    <dgm:pt modelId="{F28C5862-4911-1249-B345-31F2D8EBF82C}" type="parTrans" cxnId="{6994C0FD-1440-D54F-A672-0765FD73F55C}">
      <dgm:prSet/>
      <dgm:spPr/>
      <dgm:t>
        <a:bodyPr/>
        <a:lstStyle/>
        <a:p>
          <a:endParaRPr lang="en-GB"/>
        </a:p>
      </dgm:t>
    </dgm:pt>
    <dgm:pt modelId="{BF1C0B61-6DF9-224A-A253-108B58E7DFF2}" type="sibTrans" cxnId="{6994C0FD-1440-D54F-A672-0765FD73F55C}">
      <dgm:prSet/>
      <dgm:spPr/>
      <dgm:t>
        <a:bodyPr/>
        <a:lstStyle/>
        <a:p>
          <a:endParaRPr lang="en-GB"/>
        </a:p>
      </dgm:t>
    </dgm:pt>
    <dgm:pt modelId="{4B35B3FE-A8ED-8E4F-9338-59EEE62E4B6A}" type="pres">
      <dgm:prSet presAssocID="{AB995C2C-37A9-4551-BAF7-8D79F22162B8}" presName="linear" presStyleCnt="0">
        <dgm:presLayoutVars>
          <dgm:dir/>
          <dgm:animLvl val="lvl"/>
          <dgm:resizeHandles val="exact"/>
        </dgm:presLayoutVars>
      </dgm:prSet>
      <dgm:spPr/>
    </dgm:pt>
    <dgm:pt modelId="{8449D280-0902-604D-A7F0-F630A67A9163}" type="pres">
      <dgm:prSet presAssocID="{C07C2C8F-806D-408C-9158-27F63CBFE3EC}" presName="parentLin" presStyleCnt="0"/>
      <dgm:spPr/>
    </dgm:pt>
    <dgm:pt modelId="{EA5D4385-7836-0C4A-AFCC-D32CFF782665}" type="pres">
      <dgm:prSet presAssocID="{C07C2C8F-806D-408C-9158-27F63CBFE3EC}" presName="parentLeftMargin" presStyleLbl="node1" presStyleIdx="0" presStyleCnt="3"/>
      <dgm:spPr/>
    </dgm:pt>
    <dgm:pt modelId="{9B75800F-CB3E-A043-9A90-113D4AF1E737}" type="pres">
      <dgm:prSet presAssocID="{C07C2C8F-806D-408C-9158-27F63CBFE3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DB7B826A-847E-1C4C-9CC3-0E0E1597C7E7}" type="pres">
      <dgm:prSet presAssocID="{C07C2C8F-806D-408C-9158-27F63CBFE3EC}" presName="negativeSpace" presStyleCnt="0"/>
      <dgm:spPr/>
    </dgm:pt>
    <dgm:pt modelId="{24410013-7A19-A04D-A552-27FBF7CEFABF}" type="pres">
      <dgm:prSet presAssocID="{C07C2C8F-806D-408C-9158-27F63CBFE3EC}" presName="childText" presStyleLbl="conFgAcc1" presStyleIdx="0" presStyleCnt="3">
        <dgm:presLayoutVars>
          <dgm:bulletEnabled val="1"/>
        </dgm:presLayoutVars>
      </dgm:prSet>
      <dgm:spPr/>
    </dgm:pt>
    <dgm:pt modelId="{038A14DF-2DB3-F943-BF78-A4A18A9C328A}" type="pres">
      <dgm:prSet presAssocID="{D269006B-8D02-4183-9E78-C492F467D43D}" presName="spaceBetweenRectangles" presStyleCnt="0"/>
      <dgm:spPr/>
    </dgm:pt>
    <dgm:pt modelId="{B9833667-9362-BA42-A545-EB325CD6E1CB}" type="pres">
      <dgm:prSet presAssocID="{BA894C69-3BB5-574B-A325-DAB5F67F8C0E}" presName="parentLin" presStyleCnt="0"/>
      <dgm:spPr/>
    </dgm:pt>
    <dgm:pt modelId="{98064DA5-EB90-CD44-A9DC-2ED48C12CA2F}" type="pres">
      <dgm:prSet presAssocID="{BA894C69-3BB5-574B-A325-DAB5F67F8C0E}" presName="parentLeftMargin" presStyleLbl="node1" presStyleIdx="0" presStyleCnt="3"/>
      <dgm:spPr/>
    </dgm:pt>
    <dgm:pt modelId="{A4BB60C8-1B9D-EC45-88F9-1CB611C70D59}" type="pres">
      <dgm:prSet presAssocID="{BA894C69-3BB5-574B-A325-DAB5F67F8C0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C17B3D2-1397-0746-8D19-41029684B936}" type="pres">
      <dgm:prSet presAssocID="{BA894C69-3BB5-574B-A325-DAB5F67F8C0E}" presName="negativeSpace" presStyleCnt="0"/>
      <dgm:spPr/>
    </dgm:pt>
    <dgm:pt modelId="{BBC60B62-49D1-BC48-A7A5-5215583EE976}" type="pres">
      <dgm:prSet presAssocID="{BA894C69-3BB5-574B-A325-DAB5F67F8C0E}" presName="childText" presStyleLbl="conFgAcc1" presStyleIdx="1" presStyleCnt="3">
        <dgm:presLayoutVars>
          <dgm:bulletEnabled val="1"/>
        </dgm:presLayoutVars>
      </dgm:prSet>
      <dgm:spPr/>
    </dgm:pt>
    <dgm:pt modelId="{C5907CAE-6EAB-4E40-881F-F285F98E6288}" type="pres">
      <dgm:prSet presAssocID="{AA1EABEA-6DE5-584B-A533-C0CBA3583CE6}" presName="spaceBetweenRectangles" presStyleCnt="0"/>
      <dgm:spPr/>
    </dgm:pt>
    <dgm:pt modelId="{3EC84CA3-B13F-B541-8370-147E3E91E37C}" type="pres">
      <dgm:prSet presAssocID="{2E1E5B56-AEAA-4901-A008-CE5337C8034D}" presName="parentLin" presStyleCnt="0"/>
      <dgm:spPr/>
    </dgm:pt>
    <dgm:pt modelId="{053A9EDA-C233-6746-8A8F-FB8F0238D816}" type="pres">
      <dgm:prSet presAssocID="{2E1E5B56-AEAA-4901-A008-CE5337C8034D}" presName="parentLeftMargin" presStyleLbl="node1" presStyleIdx="1" presStyleCnt="3"/>
      <dgm:spPr/>
    </dgm:pt>
    <dgm:pt modelId="{375037C0-CEEE-744A-9B90-5137266014BD}" type="pres">
      <dgm:prSet presAssocID="{2E1E5B56-AEAA-4901-A008-CE5337C8034D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842B0F3-BE5E-094D-A6C2-F781897A1317}" type="pres">
      <dgm:prSet presAssocID="{2E1E5B56-AEAA-4901-A008-CE5337C8034D}" presName="negativeSpace" presStyleCnt="0"/>
      <dgm:spPr/>
    </dgm:pt>
    <dgm:pt modelId="{D67F1B56-837E-4A41-B9DF-9D55339D59CD}" type="pres">
      <dgm:prSet presAssocID="{2E1E5B56-AEAA-4901-A008-CE5337C8034D}" presName="childText" presStyleLbl="conFgAcc1" presStyleIdx="2" presStyleCnt="3" custLinFactNeighborY="67950">
        <dgm:presLayoutVars>
          <dgm:bulletEnabled val="1"/>
        </dgm:presLayoutVars>
      </dgm:prSet>
      <dgm:spPr/>
    </dgm:pt>
  </dgm:ptLst>
  <dgm:cxnLst>
    <dgm:cxn modelId="{A1A5D819-48F6-3F49-B993-EA1B4ED554C0}" type="presOf" srcId="{2E1E5B56-AEAA-4901-A008-CE5337C8034D}" destId="{053A9EDA-C233-6746-8A8F-FB8F0238D816}" srcOrd="0" destOrd="0" presId="urn:microsoft.com/office/officeart/2005/8/layout/list1"/>
    <dgm:cxn modelId="{2AE54229-E0B3-A349-BDCC-475D39E31D1F}" type="presOf" srcId="{C1B8494A-E8B9-46B9-A2D5-5549A773B3AD}" destId="{D67F1B56-837E-4A41-B9DF-9D55339D59CD}" srcOrd="0" destOrd="0" presId="urn:microsoft.com/office/officeart/2005/8/layout/list1"/>
    <dgm:cxn modelId="{0020722A-2D25-464C-81E4-A5D127C6F854}" type="presOf" srcId="{2E1E5B56-AEAA-4901-A008-CE5337C8034D}" destId="{375037C0-CEEE-744A-9B90-5137266014BD}" srcOrd="1" destOrd="0" presId="urn:microsoft.com/office/officeart/2005/8/layout/list1"/>
    <dgm:cxn modelId="{3D870D2F-0425-4051-B8A0-B8DF1A0DD73F}" srcId="{AB995C2C-37A9-4551-BAF7-8D79F22162B8}" destId="{2E1E5B56-AEAA-4901-A008-CE5337C8034D}" srcOrd="2" destOrd="0" parTransId="{7264C5E9-AB76-4D5B-AE12-06187420E6A8}" sibTransId="{852A1750-B0E1-489D-9644-961D346CC650}"/>
    <dgm:cxn modelId="{1ABDC332-23C5-DF4B-8522-C0217CCBFF8E}" type="presOf" srcId="{BA894C69-3BB5-574B-A325-DAB5F67F8C0E}" destId="{A4BB60C8-1B9D-EC45-88F9-1CB611C70D59}" srcOrd="1" destOrd="0" presId="urn:microsoft.com/office/officeart/2005/8/layout/list1"/>
    <dgm:cxn modelId="{3DF79446-CF55-417E-B4A1-5E0ADE33AE33}" srcId="{2E1E5B56-AEAA-4901-A008-CE5337C8034D}" destId="{679DB920-EA84-46AC-BB70-47752A9C5A1E}" srcOrd="1" destOrd="0" parTransId="{59933DDA-2DA4-4B9F-A537-3C445FEFD3E6}" sibTransId="{69F4EEB4-7662-453F-898D-C332F64BC415}"/>
    <dgm:cxn modelId="{400CC64D-257C-4C34-B617-DBA578FA07EB}" srcId="{2E1E5B56-AEAA-4901-A008-CE5337C8034D}" destId="{C1B8494A-E8B9-46B9-A2D5-5549A773B3AD}" srcOrd="0" destOrd="0" parTransId="{B93F2D86-C7BF-4203-992F-CF5382ED0B29}" sibTransId="{B45D4A97-D104-46A8-B21A-A6B84FEB9281}"/>
    <dgm:cxn modelId="{79B66669-68FD-4A0D-8BF7-C5D2807A3FFE}" srcId="{AB995C2C-37A9-4551-BAF7-8D79F22162B8}" destId="{C07C2C8F-806D-408C-9158-27F63CBFE3EC}" srcOrd="0" destOrd="0" parTransId="{865BF4C2-6FCE-4C73-940B-40F58F1EA8DF}" sibTransId="{D269006B-8D02-4183-9E78-C492F467D43D}"/>
    <dgm:cxn modelId="{3F0FA96B-F304-3A4E-8392-1013F272A8F5}" type="presOf" srcId="{AB995C2C-37A9-4551-BAF7-8D79F22162B8}" destId="{4B35B3FE-A8ED-8E4F-9338-59EEE62E4B6A}" srcOrd="0" destOrd="0" presId="urn:microsoft.com/office/officeart/2005/8/layout/list1"/>
    <dgm:cxn modelId="{2D723B6D-7473-A740-8A71-B5C2A8F83D9A}" type="presOf" srcId="{C07C2C8F-806D-408C-9158-27F63CBFE3EC}" destId="{9B75800F-CB3E-A043-9A90-113D4AF1E737}" srcOrd="1" destOrd="0" presId="urn:microsoft.com/office/officeart/2005/8/layout/list1"/>
    <dgm:cxn modelId="{C23B9EA3-2EA2-EB4C-A339-7D2A1C51C6BE}" type="presOf" srcId="{F0AB5161-6156-C943-88E3-A8B8B642DE02}" destId="{BBC60B62-49D1-BC48-A7A5-5215583EE976}" srcOrd="0" destOrd="0" presId="urn:microsoft.com/office/officeart/2005/8/layout/list1"/>
    <dgm:cxn modelId="{0CC7E2A7-2119-0143-9824-E75B3BC77BDE}" type="presOf" srcId="{C07C2C8F-806D-408C-9158-27F63CBFE3EC}" destId="{EA5D4385-7836-0C4A-AFCC-D32CFF782665}" srcOrd="0" destOrd="0" presId="urn:microsoft.com/office/officeart/2005/8/layout/list1"/>
    <dgm:cxn modelId="{6261D4AD-89C5-424E-9AF1-4492AE8A47F5}" type="presOf" srcId="{BA894C69-3BB5-574B-A325-DAB5F67F8C0E}" destId="{98064DA5-EB90-CD44-A9DC-2ED48C12CA2F}" srcOrd="0" destOrd="0" presId="urn:microsoft.com/office/officeart/2005/8/layout/list1"/>
    <dgm:cxn modelId="{03D66CB0-3A40-254A-9795-D16F65C16541}" type="presOf" srcId="{679DB920-EA84-46AC-BB70-47752A9C5A1E}" destId="{D67F1B56-837E-4A41-B9DF-9D55339D59CD}" srcOrd="0" destOrd="1" presId="urn:microsoft.com/office/officeart/2005/8/layout/list1"/>
    <dgm:cxn modelId="{D3597FD5-979A-6445-8FD7-6C27E898F6BF}" srcId="{AB995C2C-37A9-4551-BAF7-8D79F22162B8}" destId="{BA894C69-3BB5-574B-A325-DAB5F67F8C0E}" srcOrd="1" destOrd="0" parTransId="{BA59E65B-758D-5047-B3A8-753592CBDD8C}" sibTransId="{AA1EABEA-6DE5-584B-A533-C0CBA3583CE6}"/>
    <dgm:cxn modelId="{6994C0FD-1440-D54F-A672-0765FD73F55C}" srcId="{BA894C69-3BB5-574B-A325-DAB5F67F8C0E}" destId="{F0AB5161-6156-C943-88E3-A8B8B642DE02}" srcOrd="0" destOrd="0" parTransId="{F28C5862-4911-1249-B345-31F2D8EBF82C}" sibTransId="{BF1C0B61-6DF9-224A-A253-108B58E7DFF2}"/>
    <dgm:cxn modelId="{91EDED85-D4B6-CF47-99ED-09B1733A737B}" type="presParOf" srcId="{4B35B3FE-A8ED-8E4F-9338-59EEE62E4B6A}" destId="{8449D280-0902-604D-A7F0-F630A67A9163}" srcOrd="0" destOrd="0" presId="urn:microsoft.com/office/officeart/2005/8/layout/list1"/>
    <dgm:cxn modelId="{332959BB-E425-CE40-ABDD-A4349AB7FF45}" type="presParOf" srcId="{8449D280-0902-604D-A7F0-F630A67A9163}" destId="{EA5D4385-7836-0C4A-AFCC-D32CFF782665}" srcOrd="0" destOrd="0" presId="urn:microsoft.com/office/officeart/2005/8/layout/list1"/>
    <dgm:cxn modelId="{9AE34338-D889-9841-B81C-0332EB2C3D24}" type="presParOf" srcId="{8449D280-0902-604D-A7F0-F630A67A9163}" destId="{9B75800F-CB3E-A043-9A90-113D4AF1E737}" srcOrd="1" destOrd="0" presId="urn:microsoft.com/office/officeart/2005/8/layout/list1"/>
    <dgm:cxn modelId="{D7D01129-C822-394E-8EFF-8DC01F1E7919}" type="presParOf" srcId="{4B35B3FE-A8ED-8E4F-9338-59EEE62E4B6A}" destId="{DB7B826A-847E-1C4C-9CC3-0E0E1597C7E7}" srcOrd="1" destOrd="0" presId="urn:microsoft.com/office/officeart/2005/8/layout/list1"/>
    <dgm:cxn modelId="{6377B82E-C646-5E41-A5B4-B76E4ED4B692}" type="presParOf" srcId="{4B35B3FE-A8ED-8E4F-9338-59EEE62E4B6A}" destId="{24410013-7A19-A04D-A552-27FBF7CEFABF}" srcOrd="2" destOrd="0" presId="urn:microsoft.com/office/officeart/2005/8/layout/list1"/>
    <dgm:cxn modelId="{F2B4D184-A3BF-2843-9BB7-C09FEF3A67EF}" type="presParOf" srcId="{4B35B3FE-A8ED-8E4F-9338-59EEE62E4B6A}" destId="{038A14DF-2DB3-F943-BF78-A4A18A9C328A}" srcOrd="3" destOrd="0" presId="urn:microsoft.com/office/officeart/2005/8/layout/list1"/>
    <dgm:cxn modelId="{E517D9BB-B66F-FC4A-BC55-3F6A090783E9}" type="presParOf" srcId="{4B35B3FE-A8ED-8E4F-9338-59EEE62E4B6A}" destId="{B9833667-9362-BA42-A545-EB325CD6E1CB}" srcOrd="4" destOrd="0" presId="urn:microsoft.com/office/officeart/2005/8/layout/list1"/>
    <dgm:cxn modelId="{03EE0744-1C5C-804C-A52A-B9094929445E}" type="presParOf" srcId="{B9833667-9362-BA42-A545-EB325CD6E1CB}" destId="{98064DA5-EB90-CD44-A9DC-2ED48C12CA2F}" srcOrd="0" destOrd="0" presId="urn:microsoft.com/office/officeart/2005/8/layout/list1"/>
    <dgm:cxn modelId="{6F505722-BC1C-2B41-9D03-6D7F331D01CB}" type="presParOf" srcId="{B9833667-9362-BA42-A545-EB325CD6E1CB}" destId="{A4BB60C8-1B9D-EC45-88F9-1CB611C70D59}" srcOrd="1" destOrd="0" presId="urn:microsoft.com/office/officeart/2005/8/layout/list1"/>
    <dgm:cxn modelId="{1078F7BB-2EA1-B848-A793-B8D8F5430861}" type="presParOf" srcId="{4B35B3FE-A8ED-8E4F-9338-59EEE62E4B6A}" destId="{AC17B3D2-1397-0746-8D19-41029684B936}" srcOrd="5" destOrd="0" presId="urn:microsoft.com/office/officeart/2005/8/layout/list1"/>
    <dgm:cxn modelId="{F99BE0A9-D162-334F-BBB5-3361BA55A698}" type="presParOf" srcId="{4B35B3FE-A8ED-8E4F-9338-59EEE62E4B6A}" destId="{BBC60B62-49D1-BC48-A7A5-5215583EE976}" srcOrd="6" destOrd="0" presId="urn:microsoft.com/office/officeart/2005/8/layout/list1"/>
    <dgm:cxn modelId="{8687FD41-F6D9-A24B-ABFF-B53313FEFC41}" type="presParOf" srcId="{4B35B3FE-A8ED-8E4F-9338-59EEE62E4B6A}" destId="{C5907CAE-6EAB-4E40-881F-F285F98E6288}" srcOrd="7" destOrd="0" presId="urn:microsoft.com/office/officeart/2005/8/layout/list1"/>
    <dgm:cxn modelId="{CBA1460E-9F38-0446-AFEF-C7F03EDA692D}" type="presParOf" srcId="{4B35B3FE-A8ED-8E4F-9338-59EEE62E4B6A}" destId="{3EC84CA3-B13F-B541-8370-147E3E91E37C}" srcOrd="8" destOrd="0" presId="urn:microsoft.com/office/officeart/2005/8/layout/list1"/>
    <dgm:cxn modelId="{5CB7ED6A-3C4B-4441-9A82-2FCC7AAA36E3}" type="presParOf" srcId="{3EC84CA3-B13F-B541-8370-147E3E91E37C}" destId="{053A9EDA-C233-6746-8A8F-FB8F0238D816}" srcOrd="0" destOrd="0" presId="urn:microsoft.com/office/officeart/2005/8/layout/list1"/>
    <dgm:cxn modelId="{CAC5A360-E3DD-6A4E-A4EB-8961198DB19E}" type="presParOf" srcId="{3EC84CA3-B13F-B541-8370-147E3E91E37C}" destId="{375037C0-CEEE-744A-9B90-5137266014BD}" srcOrd="1" destOrd="0" presId="urn:microsoft.com/office/officeart/2005/8/layout/list1"/>
    <dgm:cxn modelId="{AA8B9FD1-50B9-8347-99B4-282619F59DC1}" type="presParOf" srcId="{4B35B3FE-A8ED-8E4F-9338-59EEE62E4B6A}" destId="{E842B0F3-BE5E-094D-A6C2-F781897A1317}" srcOrd="9" destOrd="0" presId="urn:microsoft.com/office/officeart/2005/8/layout/list1"/>
    <dgm:cxn modelId="{62EF484B-929C-D54A-A4E5-A0A189E26B04}" type="presParOf" srcId="{4B35B3FE-A8ED-8E4F-9338-59EEE62E4B6A}" destId="{D67F1B56-837E-4A41-B9DF-9D55339D59C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24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03C3EDF-B37C-4565-B6AA-581FC4ACCB55}" type="doc">
      <dgm:prSet loTypeId="urn:microsoft.com/office/officeart/2005/8/layout/vList2" loCatId="list" qsTypeId="urn:microsoft.com/office/officeart/2005/8/quickstyle/simple1" qsCatId="simple" csTypeId="urn:microsoft.com/office/officeart/2005/8/colors/accent2_2" csCatId="accent2"/>
      <dgm:spPr/>
      <dgm:t>
        <a:bodyPr/>
        <a:lstStyle/>
        <a:p>
          <a:endParaRPr lang="en-US"/>
        </a:p>
      </dgm:t>
    </dgm:pt>
    <dgm:pt modelId="{6519125E-834D-4A46-B642-F8995D082DD6}">
      <dgm:prSet/>
      <dgm:spPr/>
      <dgm:t>
        <a:bodyPr/>
        <a:lstStyle/>
        <a:p>
          <a:r>
            <a:rPr lang="en-IN"/>
            <a:t>Mild asthma</a:t>
          </a:r>
          <a:endParaRPr lang="en-US"/>
        </a:p>
      </dgm:t>
    </dgm:pt>
    <dgm:pt modelId="{AB0194CF-E438-47F8-9DC5-9B0EE611D5ED}" type="parTrans" cxnId="{883B1157-3E41-4B5E-AD41-F0F98EB5C503}">
      <dgm:prSet/>
      <dgm:spPr/>
      <dgm:t>
        <a:bodyPr/>
        <a:lstStyle/>
        <a:p>
          <a:endParaRPr lang="en-US"/>
        </a:p>
      </dgm:t>
    </dgm:pt>
    <dgm:pt modelId="{B3AA970E-55E8-4C71-A6A5-DCCA8D85C453}" type="sibTrans" cxnId="{883B1157-3E41-4B5E-AD41-F0F98EB5C503}">
      <dgm:prSet/>
      <dgm:spPr/>
      <dgm:t>
        <a:bodyPr/>
        <a:lstStyle/>
        <a:p>
          <a:endParaRPr lang="en-US"/>
        </a:p>
      </dgm:t>
    </dgm:pt>
    <dgm:pt modelId="{CD671500-DB26-4A64-BF62-D2CCF17A8358}">
      <dgm:prSet/>
      <dgm:spPr/>
      <dgm:t>
        <a:bodyPr/>
        <a:lstStyle/>
        <a:p>
          <a:r>
            <a:rPr lang="en-IN"/>
            <a:t>Better lung function</a:t>
          </a:r>
          <a:endParaRPr lang="en-US"/>
        </a:p>
      </dgm:t>
    </dgm:pt>
    <dgm:pt modelId="{7BD01816-849F-465D-A9D8-506BF3DCAD71}" type="parTrans" cxnId="{D69FC250-7039-437B-8D17-D2E0E159C0E9}">
      <dgm:prSet/>
      <dgm:spPr/>
      <dgm:t>
        <a:bodyPr/>
        <a:lstStyle/>
        <a:p>
          <a:endParaRPr lang="en-US"/>
        </a:p>
      </dgm:t>
    </dgm:pt>
    <dgm:pt modelId="{C29E1A45-470A-456E-B19B-2256F6C32E9B}" type="sibTrans" cxnId="{D69FC250-7039-437B-8D17-D2E0E159C0E9}">
      <dgm:prSet/>
      <dgm:spPr/>
      <dgm:t>
        <a:bodyPr/>
        <a:lstStyle/>
        <a:p>
          <a:endParaRPr lang="en-US"/>
        </a:p>
      </dgm:t>
    </dgm:pt>
    <dgm:pt modelId="{E90F0FF6-E0C4-4711-B55F-2B915DEC565F}">
      <dgm:prSet/>
      <dgm:spPr/>
      <dgm:t>
        <a:bodyPr/>
        <a:lstStyle/>
        <a:p>
          <a:r>
            <a:rPr lang="en-IN"/>
            <a:t>Better asthma control</a:t>
          </a:r>
          <a:endParaRPr lang="en-US"/>
        </a:p>
      </dgm:t>
    </dgm:pt>
    <dgm:pt modelId="{BD654598-F6E2-43E6-89B2-F49FF35AB85F}" type="parTrans" cxnId="{41F64E76-CBE4-44E3-943D-85393D1E2673}">
      <dgm:prSet/>
      <dgm:spPr/>
      <dgm:t>
        <a:bodyPr/>
        <a:lstStyle/>
        <a:p>
          <a:endParaRPr lang="en-US"/>
        </a:p>
      </dgm:t>
    </dgm:pt>
    <dgm:pt modelId="{042F3CC7-9A4D-4270-8281-BBE8706F32BC}" type="sibTrans" cxnId="{41F64E76-CBE4-44E3-943D-85393D1E2673}">
      <dgm:prSet/>
      <dgm:spPr/>
      <dgm:t>
        <a:bodyPr/>
        <a:lstStyle/>
        <a:p>
          <a:endParaRPr lang="en-US"/>
        </a:p>
      </dgm:t>
    </dgm:pt>
    <dgm:pt modelId="{1B0D138B-FE69-4067-890F-20DC7F4A01B4}">
      <dgm:prSet/>
      <dgm:spPr/>
      <dgm:t>
        <a:bodyPr/>
        <a:lstStyle/>
        <a:p>
          <a:r>
            <a:rPr lang="en-IN"/>
            <a:t>Younger age</a:t>
          </a:r>
          <a:endParaRPr lang="en-US"/>
        </a:p>
      </dgm:t>
    </dgm:pt>
    <dgm:pt modelId="{BE11B3D5-9B68-41DB-8CFB-C8EEB782F16A}" type="parTrans" cxnId="{748AA624-0D90-4AC3-B073-3C274E9F772B}">
      <dgm:prSet/>
      <dgm:spPr/>
      <dgm:t>
        <a:bodyPr/>
        <a:lstStyle/>
        <a:p>
          <a:endParaRPr lang="en-US"/>
        </a:p>
      </dgm:t>
    </dgm:pt>
    <dgm:pt modelId="{FBEFBB75-114B-4645-834B-8324B9CF8C4A}" type="sibTrans" cxnId="{748AA624-0D90-4AC3-B073-3C274E9F772B}">
      <dgm:prSet/>
      <dgm:spPr/>
      <dgm:t>
        <a:bodyPr/>
        <a:lstStyle/>
        <a:p>
          <a:endParaRPr lang="en-US"/>
        </a:p>
      </dgm:t>
    </dgm:pt>
    <dgm:pt modelId="{A089F1EA-D262-4A84-A33D-F7EF66629E33}">
      <dgm:prSet/>
      <dgm:spPr/>
      <dgm:t>
        <a:bodyPr/>
        <a:lstStyle/>
        <a:p>
          <a:r>
            <a:rPr lang="en-IN"/>
            <a:t>Early-onset </a:t>
          </a:r>
          <a:endParaRPr lang="en-US"/>
        </a:p>
      </dgm:t>
    </dgm:pt>
    <dgm:pt modelId="{CAC267AA-2813-41E0-8D91-B429C1BD51A3}" type="parTrans" cxnId="{39139634-B363-4E69-B0FA-4A9BCF139F27}">
      <dgm:prSet/>
      <dgm:spPr/>
      <dgm:t>
        <a:bodyPr/>
        <a:lstStyle/>
        <a:p>
          <a:endParaRPr lang="en-US"/>
        </a:p>
      </dgm:t>
    </dgm:pt>
    <dgm:pt modelId="{277C7474-8C08-4313-A9EF-A2AFCD181A4F}" type="sibTrans" cxnId="{39139634-B363-4E69-B0FA-4A9BCF139F27}">
      <dgm:prSet/>
      <dgm:spPr/>
      <dgm:t>
        <a:bodyPr/>
        <a:lstStyle/>
        <a:p>
          <a:endParaRPr lang="en-US"/>
        </a:p>
      </dgm:t>
    </dgm:pt>
    <dgm:pt modelId="{DFDF168A-7BAB-45B8-87E1-878E5AEC3292}">
      <dgm:prSet/>
      <dgm:spPr/>
      <dgm:t>
        <a:bodyPr/>
        <a:lstStyle/>
        <a:p>
          <a:r>
            <a:rPr lang="en-IN"/>
            <a:t>Shorter duration </a:t>
          </a:r>
          <a:endParaRPr lang="en-US"/>
        </a:p>
      </dgm:t>
    </dgm:pt>
    <dgm:pt modelId="{D6269480-67C8-4084-B0CC-B99F5758ADC7}" type="parTrans" cxnId="{2FA6B826-41E8-4DCC-8212-2E882541F32C}">
      <dgm:prSet/>
      <dgm:spPr/>
      <dgm:t>
        <a:bodyPr/>
        <a:lstStyle/>
        <a:p>
          <a:endParaRPr lang="en-US"/>
        </a:p>
      </dgm:t>
    </dgm:pt>
    <dgm:pt modelId="{DE7EAFA0-9256-4851-9D67-1BA3BBF9EDA5}" type="sibTrans" cxnId="{2FA6B826-41E8-4DCC-8212-2E882541F32C}">
      <dgm:prSet/>
      <dgm:spPr/>
      <dgm:t>
        <a:bodyPr/>
        <a:lstStyle/>
        <a:p>
          <a:endParaRPr lang="en-US"/>
        </a:p>
      </dgm:t>
    </dgm:pt>
    <dgm:pt modelId="{0BE8D5E2-8021-46F0-808E-492881550961}">
      <dgm:prSet/>
      <dgm:spPr/>
      <dgm:t>
        <a:bodyPr/>
        <a:lstStyle/>
        <a:p>
          <a:r>
            <a:rPr lang="en-IN"/>
            <a:t>Milder BHR</a:t>
          </a:r>
          <a:endParaRPr lang="en-US"/>
        </a:p>
      </dgm:t>
    </dgm:pt>
    <dgm:pt modelId="{BBD57D29-71E7-419E-8418-03EBDA8F0BAC}" type="parTrans" cxnId="{A4FF15B2-B55E-4942-97F0-3660CF08233B}">
      <dgm:prSet/>
      <dgm:spPr/>
      <dgm:t>
        <a:bodyPr/>
        <a:lstStyle/>
        <a:p>
          <a:endParaRPr lang="en-US"/>
        </a:p>
      </dgm:t>
    </dgm:pt>
    <dgm:pt modelId="{48BB4C51-0E53-49E7-B9B9-25B75A74810E}" type="sibTrans" cxnId="{A4FF15B2-B55E-4942-97F0-3660CF08233B}">
      <dgm:prSet/>
      <dgm:spPr/>
      <dgm:t>
        <a:bodyPr/>
        <a:lstStyle/>
        <a:p>
          <a:endParaRPr lang="en-US"/>
        </a:p>
      </dgm:t>
    </dgm:pt>
    <dgm:pt modelId="{ED2C8EE9-A5E2-4927-9287-F7F209E1DC69}">
      <dgm:prSet/>
      <dgm:spPr/>
      <dgm:t>
        <a:bodyPr/>
        <a:lstStyle/>
        <a:p>
          <a:r>
            <a:rPr lang="en-IN"/>
            <a:t>Fewer comorbidities</a:t>
          </a:r>
          <a:endParaRPr lang="en-US"/>
        </a:p>
      </dgm:t>
    </dgm:pt>
    <dgm:pt modelId="{D93BB277-F53C-46F5-A4EB-1413E5E7847E}" type="parTrans" cxnId="{684D2BF7-965F-49A9-8445-30D436342E56}">
      <dgm:prSet/>
      <dgm:spPr/>
      <dgm:t>
        <a:bodyPr/>
        <a:lstStyle/>
        <a:p>
          <a:endParaRPr lang="en-US"/>
        </a:p>
      </dgm:t>
    </dgm:pt>
    <dgm:pt modelId="{13D9ABBF-4D65-4CD1-82F9-1766BADFEEC2}" type="sibTrans" cxnId="{684D2BF7-965F-49A9-8445-30D436342E56}">
      <dgm:prSet/>
      <dgm:spPr/>
      <dgm:t>
        <a:bodyPr/>
        <a:lstStyle/>
        <a:p>
          <a:endParaRPr lang="en-US"/>
        </a:p>
      </dgm:t>
    </dgm:pt>
    <dgm:pt modelId="{2539C28E-7F00-41EF-850D-1C847D8CB426}">
      <dgm:prSet/>
      <dgm:spPr/>
      <dgm:t>
        <a:bodyPr/>
        <a:lstStyle/>
        <a:p>
          <a:r>
            <a:rPr lang="en-IN" dirty="0"/>
            <a:t>Never smoking</a:t>
          </a:r>
          <a:endParaRPr lang="en-US" dirty="0"/>
        </a:p>
      </dgm:t>
    </dgm:pt>
    <dgm:pt modelId="{53E0C5F7-71D4-4EA4-8439-2ED37C1F13C5}" type="parTrans" cxnId="{19DCC4E7-6A04-4AB3-BAA9-47C74818F2EC}">
      <dgm:prSet/>
      <dgm:spPr/>
      <dgm:t>
        <a:bodyPr/>
        <a:lstStyle/>
        <a:p>
          <a:endParaRPr lang="en-US"/>
        </a:p>
      </dgm:t>
    </dgm:pt>
    <dgm:pt modelId="{1050466D-FF25-4F66-BAFF-1EF646D2DD01}" type="sibTrans" cxnId="{19DCC4E7-6A04-4AB3-BAA9-47C74818F2EC}">
      <dgm:prSet/>
      <dgm:spPr/>
      <dgm:t>
        <a:bodyPr/>
        <a:lstStyle/>
        <a:p>
          <a:endParaRPr lang="en-US"/>
        </a:p>
      </dgm:t>
    </dgm:pt>
    <dgm:pt modelId="{531E855B-E5DF-9441-A053-1BD19D470969}" type="pres">
      <dgm:prSet presAssocID="{D03C3EDF-B37C-4565-B6AA-581FC4ACCB55}" presName="linear" presStyleCnt="0">
        <dgm:presLayoutVars>
          <dgm:animLvl val="lvl"/>
          <dgm:resizeHandles val="exact"/>
        </dgm:presLayoutVars>
      </dgm:prSet>
      <dgm:spPr/>
    </dgm:pt>
    <dgm:pt modelId="{7D071B43-1E74-5D46-8C74-5CC95F75A823}" type="pres">
      <dgm:prSet presAssocID="{6519125E-834D-4A46-B642-F8995D082DD6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C5F108E9-CC0A-6043-8991-62F12DEA0EC7}" type="pres">
      <dgm:prSet presAssocID="{B3AA970E-55E8-4C71-A6A5-DCCA8D85C453}" presName="spacer" presStyleCnt="0"/>
      <dgm:spPr/>
    </dgm:pt>
    <dgm:pt modelId="{3E412D7B-46A1-8D40-8F0F-0C1066220AF3}" type="pres">
      <dgm:prSet presAssocID="{CD671500-DB26-4A64-BF62-D2CCF17A8358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60BA3FD8-CA59-8C45-A7FB-67155FCE3531}" type="pres">
      <dgm:prSet presAssocID="{C29E1A45-470A-456E-B19B-2256F6C32E9B}" presName="spacer" presStyleCnt="0"/>
      <dgm:spPr/>
    </dgm:pt>
    <dgm:pt modelId="{D0803423-4592-EC43-BE16-C020DC3176BA}" type="pres">
      <dgm:prSet presAssocID="{E90F0FF6-E0C4-4711-B55F-2B915DEC565F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980257F0-D093-A049-A3EE-413522B40A2F}" type="pres">
      <dgm:prSet presAssocID="{042F3CC7-9A4D-4270-8281-BBE8706F32BC}" presName="spacer" presStyleCnt="0"/>
      <dgm:spPr/>
    </dgm:pt>
    <dgm:pt modelId="{83DCB273-AA2B-C640-92E8-700626381C61}" type="pres">
      <dgm:prSet presAssocID="{1B0D138B-FE69-4067-890F-20DC7F4A01B4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746EB01F-B243-8C4A-81F1-0807B30546FA}" type="pres">
      <dgm:prSet presAssocID="{FBEFBB75-114B-4645-834B-8324B9CF8C4A}" presName="spacer" presStyleCnt="0"/>
      <dgm:spPr/>
    </dgm:pt>
    <dgm:pt modelId="{53FFAC7F-F1C6-5743-A97C-C0384147A28C}" type="pres">
      <dgm:prSet presAssocID="{A089F1EA-D262-4A84-A33D-F7EF66629E33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66E3E182-1111-0845-9EEF-40E4C00AB940}" type="pres">
      <dgm:prSet presAssocID="{277C7474-8C08-4313-A9EF-A2AFCD181A4F}" presName="spacer" presStyleCnt="0"/>
      <dgm:spPr/>
    </dgm:pt>
    <dgm:pt modelId="{40BE445A-CC03-1F4D-B2D7-9D57C52EE600}" type="pres">
      <dgm:prSet presAssocID="{DFDF168A-7BAB-45B8-87E1-878E5AEC3292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CAE0AF9A-3362-7B4B-B7BA-D51336FC766A}" type="pres">
      <dgm:prSet presAssocID="{DE7EAFA0-9256-4851-9D67-1BA3BBF9EDA5}" presName="spacer" presStyleCnt="0"/>
      <dgm:spPr/>
    </dgm:pt>
    <dgm:pt modelId="{AB1E5B8A-3335-6747-B9EB-5EE58756E6D5}" type="pres">
      <dgm:prSet presAssocID="{0BE8D5E2-8021-46F0-808E-492881550961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3C21AC93-8D88-D94A-B9A6-8AB814AD4963}" type="pres">
      <dgm:prSet presAssocID="{48BB4C51-0E53-49E7-B9B9-25B75A74810E}" presName="spacer" presStyleCnt="0"/>
      <dgm:spPr/>
    </dgm:pt>
    <dgm:pt modelId="{5B20705C-6FE1-B849-8381-33AE8548A8EE}" type="pres">
      <dgm:prSet presAssocID="{ED2C8EE9-A5E2-4927-9287-F7F209E1DC69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5E97CBA2-425B-A34F-B8C2-FE9CDE6389AF}" type="pres">
      <dgm:prSet presAssocID="{13D9ABBF-4D65-4CD1-82F9-1766BADFEEC2}" presName="spacer" presStyleCnt="0"/>
      <dgm:spPr/>
    </dgm:pt>
    <dgm:pt modelId="{45C42F36-20FA-8A48-955E-EBF8581763B2}" type="pres">
      <dgm:prSet presAssocID="{2539C28E-7F00-41EF-850D-1C847D8CB426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97C3CD04-3CB0-EE4D-9B6A-5C14BB23876B}" type="presOf" srcId="{2539C28E-7F00-41EF-850D-1C847D8CB426}" destId="{45C42F36-20FA-8A48-955E-EBF8581763B2}" srcOrd="0" destOrd="0" presId="urn:microsoft.com/office/officeart/2005/8/layout/vList2"/>
    <dgm:cxn modelId="{748AA624-0D90-4AC3-B073-3C274E9F772B}" srcId="{D03C3EDF-B37C-4565-B6AA-581FC4ACCB55}" destId="{1B0D138B-FE69-4067-890F-20DC7F4A01B4}" srcOrd="3" destOrd="0" parTransId="{BE11B3D5-9B68-41DB-8CFB-C8EEB782F16A}" sibTransId="{FBEFBB75-114B-4645-834B-8324B9CF8C4A}"/>
    <dgm:cxn modelId="{2FA6B826-41E8-4DCC-8212-2E882541F32C}" srcId="{D03C3EDF-B37C-4565-B6AA-581FC4ACCB55}" destId="{DFDF168A-7BAB-45B8-87E1-878E5AEC3292}" srcOrd="5" destOrd="0" parTransId="{D6269480-67C8-4084-B0CC-B99F5758ADC7}" sibTransId="{DE7EAFA0-9256-4851-9D67-1BA3BBF9EDA5}"/>
    <dgm:cxn modelId="{E4837227-C65B-EA4F-90E0-B9391C62F279}" type="presOf" srcId="{0BE8D5E2-8021-46F0-808E-492881550961}" destId="{AB1E5B8A-3335-6747-B9EB-5EE58756E6D5}" srcOrd="0" destOrd="0" presId="urn:microsoft.com/office/officeart/2005/8/layout/vList2"/>
    <dgm:cxn modelId="{D1567128-36BF-1C4C-AB6F-375D8594D911}" type="presOf" srcId="{CD671500-DB26-4A64-BF62-D2CCF17A8358}" destId="{3E412D7B-46A1-8D40-8F0F-0C1066220AF3}" srcOrd="0" destOrd="0" presId="urn:microsoft.com/office/officeart/2005/8/layout/vList2"/>
    <dgm:cxn modelId="{39139634-B363-4E69-B0FA-4A9BCF139F27}" srcId="{D03C3EDF-B37C-4565-B6AA-581FC4ACCB55}" destId="{A089F1EA-D262-4A84-A33D-F7EF66629E33}" srcOrd="4" destOrd="0" parTransId="{CAC267AA-2813-41E0-8D91-B429C1BD51A3}" sibTransId="{277C7474-8C08-4313-A9EF-A2AFCD181A4F}"/>
    <dgm:cxn modelId="{C8A88744-D67B-ED44-9348-3EC825B9B6A3}" type="presOf" srcId="{A089F1EA-D262-4A84-A33D-F7EF66629E33}" destId="{53FFAC7F-F1C6-5743-A97C-C0384147A28C}" srcOrd="0" destOrd="0" presId="urn:microsoft.com/office/officeart/2005/8/layout/vList2"/>
    <dgm:cxn modelId="{47408449-B9EF-8F4C-83AB-9687ADE22216}" type="presOf" srcId="{ED2C8EE9-A5E2-4927-9287-F7F209E1DC69}" destId="{5B20705C-6FE1-B849-8381-33AE8548A8EE}" srcOrd="0" destOrd="0" presId="urn:microsoft.com/office/officeart/2005/8/layout/vList2"/>
    <dgm:cxn modelId="{0F7F574C-8CEE-9145-B5DE-94847CA6C405}" type="presOf" srcId="{D03C3EDF-B37C-4565-B6AA-581FC4ACCB55}" destId="{531E855B-E5DF-9441-A053-1BD19D470969}" srcOrd="0" destOrd="0" presId="urn:microsoft.com/office/officeart/2005/8/layout/vList2"/>
    <dgm:cxn modelId="{D69FC250-7039-437B-8D17-D2E0E159C0E9}" srcId="{D03C3EDF-B37C-4565-B6AA-581FC4ACCB55}" destId="{CD671500-DB26-4A64-BF62-D2CCF17A8358}" srcOrd="1" destOrd="0" parTransId="{7BD01816-849F-465D-A9D8-506BF3DCAD71}" sibTransId="{C29E1A45-470A-456E-B19B-2256F6C32E9B}"/>
    <dgm:cxn modelId="{883B1157-3E41-4B5E-AD41-F0F98EB5C503}" srcId="{D03C3EDF-B37C-4565-B6AA-581FC4ACCB55}" destId="{6519125E-834D-4A46-B642-F8995D082DD6}" srcOrd="0" destOrd="0" parTransId="{AB0194CF-E438-47F8-9DC5-9B0EE611D5ED}" sibTransId="{B3AA970E-55E8-4C71-A6A5-DCCA8D85C453}"/>
    <dgm:cxn modelId="{41F64E76-CBE4-44E3-943D-85393D1E2673}" srcId="{D03C3EDF-B37C-4565-B6AA-581FC4ACCB55}" destId="{E90F0FF6-E0C4-4711-B55F-2B915DEC565F}" srcOrd="2" destOrd="0" parTransId="{BD654598-F6E2-43E6-89B2-F49FF35AB85F}" sibTransId="{042F3CC7-9A4D-4270-8281-BBE8706F32BC}"/>
    <dgm:cxn modelId="{13C4DF90-91E4-EF4C-914D-654E7ECD0397}" type="presOf" srcId="{E90F0FF6-E0C4-4711-B55F-2B915DEC565F}" destId="{D0803423-4592-EC43-BE16-C020DC3176BA}" srcOrd="0" destOrd="0" presId="urn:microsoft.com/office/officeart/2005/8/layout/vList2"/>
    <dgm:cxn modelId="{164B3D9E-2316-7840-9259-33C2BE4F98C8}" type="presOf" srcId="{DFDF168A-7BAB-45B8-87E1-878E5AEC3292}" destId="{40BE445A-CC03-1F4D-B2D7-9D57C52EE600}" srcOrd="0" destOrd="0" presId="urn:microsoft.com/office/officeart/2005/8/layout/vList2"/>
    <dgm:cxn modelId="{B61CCDA3-C7A4-E841-BBF0-FB28CCAEC4C1}" type="presOf" srcId="{6519125E-834D-4A46-B642-F8995D082DD6}" destId="{7D071B43-1E74-5D46-8C74-5CC95F75A823}" srcOrd="0" destOrd="0" presId="urn:microsoft.com/office/officeart/2005/8/layout/vList2"/>
    <dgm:cxn modelId="{A4FF15B2-B55E-4942-97F0-3660CF08233B}" srcId="{D03C3EDF-B37C-4565-B6AA-581FC4ACCB55}" destId="{0BE8D5E2-8021-46F0-808E-492881550961}" srcOrd="6" destOrd="0" parTransId="{BBD57D29-71E7-419E-8418-03EBDA8F0BAC}" sibTransId="{48BB4C51-0E53-49E7-B9B9-25B75A74810E}"/>
    <dgm:cxn modelId="{3E0417CD-69F5-CA41-8B5C-A20C18EE3C11}" type="presOf" srcId="{1B0D138B-FE69-4067-890F-20DC7F4A01B4}" destId="{83DCB273-AA2B-C640-92E8-700626381C61}" srcOrd="0" destOrd="0" presId="urn:microsoft.com/office/officeart/2005/8/layout/vList2"/>
    <dgm:cxn modelId="{19DCC4E7-6A04-4AB3-BAA9-47C74818F2EC}" srcId="{D03C3EDF-B37C-4565-B6AA-581FC4ACCB55}" destId="{2539C28E-7F00-41EF-850D-1C847D8CB426}" srcOrd="8" destOrd="0" parTransId="{53E0C5F7-71D4-4EA4-8439-2ED37C1F13C5}" sibTransId="{1050466D-FF25-4F66-BAFF-1EF646D2DD01}"/>
    <dgm:cxn modelId="{684D2BF7-965F-49A9-8445-30D436342E56}" srcId="{D03C3EDF-B37C-4565-B6AA-581FC4ACCB55}" destId="{ED2C8EE9-A5E2-4927-9287-F7F209E1DC69}" srcOrd="7" destOrd="0" parTransId="{D93BB277-F53C-46F5-A4EB-1413E5E7847E}" sibTransId="{13D9ABBF-4D65-4CD1-82F9-1766BADFEEC2}"/>
    <dgm:cxn modelId="{BC9FD297-6E9C-B144-B970-7656FD05E4E3}" type="presParOf" srcId="{531E855B-E5DF-9441-A053-1BD19D470969}" destId="{7D071B43-1E74-5D46-8C74-5CC95F75A823}" srcOrd="0" destOrd="0" presId="urn:microsoft.com/office/officeart/2005/8/layout/vList2"/>
    <dgm:cxn modelId="{6C8B04BD-0BF9-954F-8940-2A12382F1F6D}" type="presParOf" srcId="{531E855B-E5DF-9441-A053-1BD19D470969}" destId="{C5F108E9-CC0A-6043-8991-62F12DEA0EC7}" srcOrd="1" destOrd="0" presId="urn:microsoft.com/office/officeart/2005/8/layout/vList2"/>
    <dgm:cxn modelId="{1A3496F7-21C0-754B-AFDB-EB602CD2E956}" type="presParOf" srcId="{531E855B-E5DF-9441-A053-1BD19D470969}" destId="{3E412D7B-46A1-8D40-8F0F-0C1066220AF3}" srcOrd="2" destOrd="0" presId="urn:microsoft.com/office/officeart/2005/8/layout/vList2"/>
    <dgm:cxn modelId="{7740205B-4EEE-C245-8F98-6E93587AA22B}" type="presParOf" srcId="{531E855B-E5DF-9441-A053-1BD19D470969}" destId="{60BA3FD8-CA59-8C45-A7FB-67155FCE3531}" srcOrd="3" destOrd="0" presId="urn:microsoft.com/office/officeart/2005/8/layout/vList2"/>
    <dgm:cxn modelId="{D046FBCC-2081-2844-8235-3BBADB6D3910}" type="presParOf" srcId="{531E855B-E5DF-9441-A053-1BD19D470969}" destId="{D0803423-4592-EC43-BE16-C020DC3176BA}" srcOrd="4" destOrd="0" presId="urn:microsoft.com/office/officeart/2005/8/layout/vList2"/>
    <dgm:cxn modelId="{3D857DC5-CBFF-E349-8537-0A3C4AEFB317}" type="presParOf" srcId="{531E855B-E5DF-9441-A053-1BD19D470969}" destId="{980257F0-D093-A049-A3EE-413522B40A2F}" srcOrd="5" destOrd="0" presId="urn:microsoft.com/office/officeart/2005/8/layout/vList2"/>
    <dgm:cxn modelId="{39CCFB9F-EA63-5146-8392-E98E185D6466}" type="presParOf" srcId="{531E855B-E5DF-9441-A053-1BD19D470969}" destId="{83DCB273-AA2B-C640-92E8-700626381C61}" srcOrd="6" destOrd="0" presId="urn:microsoft.com/office/officeart/2005/8/layout/vList2"/>
    <dgm:cxn modelId="{B1060A0F-A34F-8E46-A250-F49A19ECD742}" type="presParOf" srcId="{531E855B-E5DF-9441-A053-1BD19D470969}" destId="{746EB01F-B243-8C4A-81F1-0807B30546FA}" srcOrd="7" destOrd="0" presId="urn:microsoft.com/office/officeart/2005/8/layout/vList2"/>
    <dgm:cxn modelId="{F476032B-7168-D341-8B6E-5CAD01CBAAC9}" type="presParOf" srcId="{531E855B-E5DF-9441-A053-1BD19D470969}" destId="{53FFAC7F-F1C6-5743-A97C-C0384147A28C}" srcOrd="8" destOrd="0" presId="urn:microsoft.com/office/officeart/2005/8/layout/vList2"/>
    <dgm:cxn modelId="{1C35A7BB-E046-0D4B-85BF-FCE460C6A737}" type="presParOf" srcId="{531E855B-E5DF-9441-A053-1BD19D470969}" destId="{66E3E182-1111-0845-9EEF-40E4C00AB940}" srcOrd="9" destOrd="0" presId="urn:microsoft.com/office/officeart/2005/8/layout/vList2"/>
    <dgm:cxn modelId="{DD0BA9E8-90BA-A84A-A4F7-3D609D8C5072}" type="presParOf" srcId="{531E855B-E5DF-9441-A053-1BD19D470969}" destId="{40BE445A-CC03-1F4D-B2D7-9D57C52EE600}" srcOrd="10" destOrd="0" presId="urn:microsoft.com/office/officeart/2005/8/layout/vList2"/>
    <dgm:cxn modelId="{D496D401-2499-BE43-8BA0-8E07B1EFB0AF}" type="presParOf" srcId="{531E855B-E5DF-9441-A053-1BD19D470969}" destId="{CAE0AF9A-3362-7B4B-B7BA-D51336FC766A}" srcOrd="11" destOrd="0" presId="urn:microsoft.com/office/officeart/2005/8/layout/vList2"/>
    <dgm:cxn modelId="{A81975FA-BA06-3846-9F4B-B40BA0732E7E}" type="presParOf" srcId="{531E855B-E5DF-9441-A053-1BD19D470969}" destId="{AB1E5B8A-3335-6747-B9EB-5EE58756E6D5}" srcOrd="12" destOrd="0" presId="urn:microsoft.com/office/officeart/2005/8/layout/vList2"/>
    <dgm:cxn modelId="{CA52E3A2-19A0-2F49-B9DA-A39E511AF088}" type="presParOf" srcId="{531E855B-E5DF-9441-A053-1BD19D470969}" destId="{3C21AC93-8D88-D94A-B9A6-8AB814AD4963}" srcOrd="13" destOrd="0" presId="urn:microsoft.com/office/officeart/2005/8/layout/vList2"/>
    <dgm:cxn modelId="{6CA5F5FF-FE3B-0744-ABB4-6DE048953045}" type="presParOf" srcId="{531E855B-E5DF-9441-A053-1BD19D470969}" destId="{5B20705C-6FE1-B849-8381-33AE8548A8EE}" srcOrd="14" destOrd="0" presId="urn:microsoft.com/office/officeart/2005/8/layout/vList2"/>
    <dgm:cxn modelId="{28E0E90B-0B28-5C41-AC99-B28705F2C76D}" type="presParOf" srcId="{531E855B-E5DF-9441-A053-1BD19D470969}" destId="{5E97CBA2-425B-A34F-B8C2-FE9CDE6389AF}" srcOrd="15" destOrd="0" presId="urn:microsoft.com/office/officeart/2005/8/layout/vList2"/>
    <dgm:cxn modelId="{7B396858-4F62-DE47-A0BC-4F3518963002}" type="presParOf" srcId="{531E855B-E5DF-9441-A053-1BD19D470969}" destId="{45C42F36-20FA-8A48-955E-EBF8581763B2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A01E2E9-759D-462B-8834-09F2DAD1E8E3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E3370BB-FA36-4625-B123-C5BB7BB5183D}">
      <dgm:prSet/>
      <dgm:spPr/>
      <dgm:t>
        <a:bodyPr/>
        <a:lstStyle/>
        <a:p>
          <a:r>
            <a:rPr lang="en-US" dirty="0"/>
            <a:t>Uncontrolled Asthmatics on GINA Step 5</a:t>
          </a:r>
        </a:p>
      </dgm:t>
    </dgm:pt>
    <dgm:pt modelId="{673BCBE8-50A4-4143-A648-95B86BD46F8F}" type="parTrans" cxnId="{782BA746-1FF0-4DC6-B0CA-B8278C68D9D2}">
      <dgm:prSet/>
      <dgm:spPr/>
      <dgm:t>
        <a:bodyPr/>
        <a:lstStyle/>
        <a:p>
          <a:endParaRPr lang="en-US"/>
        </a:p>
      </dgm:t>
    </dgm:pt>
    <dgm:pt modelId="{AC7FEC42-FC3A-40A0-B245-8674F16CF435}" type="sibTrans" cxnId="{782BA746-1FF0-4DC6-B0CA-B8278C68D9D2}">
      <dgm:prSet/>
      <dgm:spPr/>
      <dgm:t>
        <a:bodyPr/>
        <a:lstStyle/>
        <a:p>
          <a:endParaRPr lang="en-US"/>
        </a:p>
      </dgm:t>
    </dgm:pt>
    <dgm:pt modelId="{B8C5D6F9-B85C-4177-A0C2-DCC5E2EEAB23}">
      <dgm:prSet/>
      <dgm:spPr/>
      <dgm:t>
        <a:bodyPr/>
        <a:lstStyle/>
        <a:p>
          <a:r>
            <a:rPr lang="en-US" dirty="0"/>
            <a:t>Type 2 Severe Asthma ( Biomarkers )</a:t>
          </a:r>
        </a:p>
      </dgm:t>
    </dgm:pt>
    <dgm:pt modelId="{EDDC721E-856C-4ACC-819C-DDF739B01953}" type="parTrans" cxnId="{998101A7-2866-4366-A591-57926B966133}">
      <dgm:prSet/>
      <dgm:spPr/>
      <dgm:t>
        <a:bodyPr/>
        <a:lstStyle/>
        <a:p>
          <a:endParaRPr lang="en-US"/>
        </a:p>
      </dgm:t>
    </dgm:pt>
    <dgm:pt modelId="{B6030BF1-D2AA-45EF-B55A-F7A11C3651BF}" type="sibTrans" cxnId="{998101A7-2866-4366-A591-57926B966133}">
      <dgm:prSet/>
      <dgm:spPr/>
      <dgm:t>
        <a:bodyPr/>
        <a:lstStyle/>
        <a:p>
          <a:endParaRPr lang="en-US"/>
        </a:p>
      </dgm:t>
    </dgm:pt>
    <dgm:pt modelId="{A997E207-521A-4A27-8305-55133F17B12E}">
      <dgm:prSet/>
      <dgm:spPr/>
      <dgm:t>
        <a:bodyPr/>
        <a:lstStyle/>
        <a:p>
          <a:r>
            <a:rPr lang="en-US" dirty="0"/>
            <a:t>Match comorbidities &amp; Expectations</a:t>
          </a:r>
        </a:p>
      </dgm:t>
    </dgm:pt>
    <dgm:pt modelId="{FFC68B32-9093-4533-8E0B-18CDB0A2883A}" type="parTrans" cxnId="{1FBEBAC2-0D99-4037-B775-981D2BD371A6}">
      <dgm:prSet/>
      <dgm:spPr/>
      <dgm:t>
        <a:bodyPr/>
        <a:lstStyle/>
        <a:p>
          <a:endParaRPr lang="en-US"/>
        </a:p>
      </dgm:t>
    </dgm:pt>
    <dgm:pt modelId="{F1427C90-E83D-4150-B421-C3EB0886CC00}" type="sibTrans" cxnId="{1FBEBAC2-0D99-4037-B775-981D2BD371A6}">
      <dgm:prSet/>
      <dgm:spPr/>
      <dgm:t>
        <a:bodyPr/>
        <a:lstStyle/>
        <a:p>
          <a:endParaRPr lang="en-US"/>
        </a:p>
      </dgm:t>
    </dgm:pt>
    <dgm:pt modelId="{5EBE2FB2-9B56-4852-8EBD-DC5B6254F474}">
      <dgm:prSet/>
      <dgm:spPr/>
      <dgm:t>
        <a:bodyPr/>
        <a:lstStyle/>
        <a:p>
          <a:r>
            <a:rPr lang="en-US" dirty="0"/>
            <a:t>Space / Abrupt</a:t>
          </a:r>
        </a:p>
      </dgm:t>
    </dgm:pt>
    <dgm:pt modelId="{53A36E07-D60E-4CAA-A7B9-05CD1AF6D9E2}" type="parTrans" cxnId="{5B218A02-1794-4F5B-B2FD-EDCF03585BE9}">
      <dgm:prSet/>
      <dgm:spPr/>
      <dgm:t>
        <a:bodyPr/>
        <a:lstStyle/>
        <a:p>
          <a:endParaRPr lang="en-US"/>
        </a:p>
      </dgm:t>
    </dgm:pt>
    <dgm:pt modelId="{5467B856-ED52-46FB-9B71-A4C94CCA91BD}" type="sibTrans" cxnId="{5B218A02-1794-4F5B-B2FD-EDCF03585BE9}">
      <dgm:prSet/>
      <dgm:spPr/>
      <dgm:t>
        <a:bodyPr/>
        <a:lstStyle/>
        <a:p>
          <a:endParaRPr lang="en-US"/>
        </a:p>
      </dgm:t>
    </dgm:pt>
    <dgm:pt modelId="{26818CBD-3805-4147-BEE2-B84A9998182E}">
      <dgm:prSet/>
      <dgm:spPr/>
      <dgm:t>
        <a:bodyPr/>
        <a:lstStyle/>
        <a:p>
          <a:r>
            <a:rPr lang="en-US"/>
            <a:t>Zero OCS Use</a:t>
          </a:r>
          <a:endParaRPr lang="en-US" dirty="0"/>
        </a:p>
      </dgm:t>
    </dgm:pt>
    <dgm:pt modelId="{8FFF3244-0B9B-214F-8368-7C857FEA28B4}" type="parTrans" cxnId="{B622ECE2-DD75-404A-8C1B-0876B51B709A}">
      <dgm:prSet/>
      <dgm:spPr/>
      <dgm:t>
        <a:bodyPr/>
        <a:lstStyle/>
        <a:p>
          <a:endParaRPr lang="en-GB"/>
        </a:p>
      </dgm:t>
    </dgm:pt>
    <dgm:pt modelId="{D685B69D-D9E4-694F-B3E5-452A6C61997F}" type="sibTrans" cxnId="{B622ECE2-DD75-404A-8C1B-0876B51B709A}">
      <dgm:prSet/>
      <dgm:spPr/>
      <dgm:t>
        <a:bodyPr/>
        <a:lstStyle/>
        <a:p>
          <a:endParaRPr lang="en-GB"/>
        </a:p>
      </dgm:t>
    </dgm:pt>
    <dgm:pt modelId="{151AA865-050C-9544-9CFB-2EBED236F549}" type="pres">
      <dgm:prSet presAssocID="{FA01E2E9-759D-462B-8834-09F2DAD1E8E3}" presName="linear" presStyleCnt="0">
        <dgm:presLayoutVars>
          <dgm:animLvl val="lvl"/>
          <dgm:resizeHandles val="exact"/>
        </dgm:presLayoutVars>
      </dgm:prSet>
      <dgm:spPr/>
    </dgm:pt>
    <dgm:pt modelId="{2918871C-5461-F048-8E56-D80CF4AF934A}" type="pres">
      <dgm:prSet presAssocID="{26818CBD-3805-4147-BEE2-B84A9998182E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5DEE92C-4B52-2246-B929-1EC73C04EA05}" type="pres">
      <dgm:prSet presAssocID="{D685B69D-D9E4-694F-B3E5-452A6C61997F}" presName="spacer" presStyleCnt="0"/>
      <dgm:spPr/>
    </dgm:pt>
    <dgm:pt modelId="{D8DA4254-2344-EB49-9E7A-2941E7A12731}" type="pres">
      <dgm:prSet presAssocID="{4E3370BB-FA36-4625-B123-C5BB7BB5183D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7997674C-3C08-714F-8BD7-43BF2E0400E4}" type="pres">
      <dgm:prSet presAssocID="{AC7FEC42-FC3A-40A0-B245-8674F16CF435}" presName="spacer" presStyleCnt="0"/>
      <dgm:spPr/>
    </dgm:pt>
    <dgm:pt modelId="{BF95EEC2-0DC9-C144-90F1-A0DF3C95A8A3}" type="pres">
      <dgm:prSet presAssocID="{B8C5D6F9-B85C-4177-A0C2-DCC5E2EEAB2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2A34FDF3-E329-0F4B-94D0-BFF52282C6AF}" type="pres">
      <dgm:prSet presAssocID="{B6030BF1-D2AA-45EF-B55A-F7A11C3651BF}" presName="spacer" presStyleCnt="0"/>
      <dgm:spPr/>
    </dgm:pt>
    <dgm:pt modelId="{BE9B07CC-36CA-904C-926C-BE54932ECB76}" type="pres">
      <dgm:prSet presAssocID="{A997E207-521A-4A27-8305-55133F17B12E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E25DA4E-E3C9-B84F-B3AB-7447FC5FD48F}" type="pres">
      <dgm:prSet presAssocID="{F1427C90-E83D-4150-B421-C3EB0886CC00}" presName="spacer" presStyleCnt="0"/>
      <dgm:spPr/>
    </dgm:pt>
    <dgm:pt modelId="{622D1097-1CC0-0D4E-9C9A-A7EBF16670A6}" type="pres">
      <dgm:prSet presAssocID="{5EBE2FB2-9B56-4852-8EBD-DC5B6254F474}" presName="parentText" presStyleLbl="node1" presStyleIdx="4" presStyleCnt="5" custLinFactNeighborX="-4842" custLinFactNeighborY="42763">
        <dgm:presLayoutVars>
          <dgm:chMax val="0"/>
          <dgm:bulletEnabled val="1"/>
        </dgm:presLayoutVars>
      </dgm:prSet>
      <dgm:spPr/>
    </dgm:pt>
  </dgm:ptLst>
  <dgm:cxnLst>
    <dgm:cxn modelId="{5B218A02-1794-4F5B-B2FD-EDCF03585BE9}" srcId="{FA01E2E9-759D-462B-8834-09F2DAD1E8E3}" destId="{5EBE2FB2-9B56-4852-8EBD-DC5B6254F474}" srcOrd="4" destOrd="0" parTransId="{53A36E07-D60E-4CAA-A7B9-05CD1AF6D9E2}" sibTransId="{5467B856-ED52-46FB-9B71-A4C94CCA91BD}"/>
    <dgm:cxn modelId="{01C74F2E-3B7F-894D-9491-E872D0A67EFA}" type="presOf" srcId="{4E3370BB-FA36-4625-B123-C5BB7BB5183D}" destId="{D8DA4254-2344-EB49-9E7A-2941E7A12731}" srcOrd="0" destOrd="0" presId="urn:microsoft.com/office/officeart/2005/8/layout/vList2"/>
    <dgm:cxn modelId="{782BA746-1FF0-4DC6-B0CA-B8278C68D9D2}" srcId="{FA01E2E9-759D-462B-8834-09F2DAD1E8E3}" destId="{4E3370BB-FA36-4625-B123-C5BB7BB5183D}" srcOrd="1" destOrd="0" parTransId="{673BCBE8-50A4-4143-A648-95B86BD46F8F}" sibTransId="{AC7FEC42-FC3A-40A0-B245-8674F16CF435}"/>
    <dgm:cxn modelId="{96A4455E-95EC-E442-B432-B438D1142063}" type="presOf" srcId="{26818CBD-3805-4147-BEE2-B84A9998182E}" destId="{2918871C-5461-F048-8E56-D80CF4AF934A}" srcOrd="0" destOrd="0" presId="urn:microsoft.com/office/officeart/2005/8/layout/vList2"/>
    <dgm:cxn modelId="{E2923467-8B73-E44A-9873-E0CA5DFC8EA9}" type="presOf" srcId="{A997E207-521A-4A27-8305-55133F17B12E}" destId="{BE9B07CC-36CA-904C-926C-BE54932ECB76}" srcOrd="0" destOrd="0" presId="urn:microsoft.com/office/officeart/2005/8/layout/vList2"/>
    <dgm:cxn modelId="{596BE6A5-9763-874E-8027-1003BDDBDA60}" type="presOf" srcId="{FA01E2E9-759D-462B-8834-09F2DAD1E8E3}" destId="{151AA865-050C-9544-9CFB-2EBED236F549}" srcOrd="0" destOrd="0" presId="urn:microsoft.com/office/officeart/2005/8/layout/vList2"/>
    <dgm:cxn modelId="{998101A7-2866-4366-A591-57926B966133}" srcId="{FA01E2E9-759D-462B-8834-09F2DAD1E8E3}" destId="{B8C5D6F9-B85C-4177-A0C2-DCC5E2EEAB23}" srcOrd="2" destOrd="0" parTransId="{EDDC721E-856C-4ACC-819C-DDF739B01953}" sibTransId="{B6030BF1-D2AA-45EF-B55A-F7A11C3651BF}"/>
    <dgm:cxn modelId="{0A08CAA9-A3FA-794B-AEBE-F1BF3ABCDB9A}" type="presOf" srcId="{B8C5D6F9-B85C-4177-A0C2-DCC5E2EEAB23}" destId="{BF95EEC2-0DC9-C144-90F1-A0DF3C95A8A3}" srcOrd="0" destOrd="0" presId="urn:microsoft.com/office/officeart/2005/8/layout/vList2"/>
    <dgm:cxn modelId="{C581B7AB-38EF-E940-92B4-EC114635B553}" type="presOf" srcId="{5EBE2FB2-9B56-4852-8EBD-DC5B6254F474}" destId="{622D1097-1CC0-0D4E-9C9A-A7EBF16670A6}" srcOrd="0" destOrd="0" presId="urn:microsoft.com/office/officeart/2005/8/layout/vList2"/>
    <dgm:cxn modelId="{1FBEBAC2-0D99-4037-B775-981D2BD371A6}" srcId="{FA01E2E9-759D-462B-8834-09F2DAD1E8E3}" destId="{A997E207-521A-4A27-8305-55133F17B12E}" srcOrd="3" destOrd="0" parTransId="{FFC68B32-9093-4533-8E0B-18CDB0A2883A}" sibTransId="{F1427C90-E83D-4150-B421-C3EB0886CC00}"/>
    <dgm:cxn modelId="{B622ECE2-DD75-404A-8C1B-0876B51B709A}" srcId="{FA01E2E9-759D-462B-8834-09F2DAD1E8E3}" destId="{26818CBD-3805-4147-BEE2-B84A9998182E}" srcOrd="0" destOrd="0" parTransId="{8FFF3244-0B9B-214F-8368-7C857FEA28B4}" sibTransId="{D685B69D-D9E4-694F-B3E5-452A6C61997F}"/>
    <dgm:cxn modelId="{CA2B2C63-5E53-034B-A839-D859EA45DD3D}" type="presParOf" srcId="{151AA865-050C-9544-9CFB-2EBED236F549}" destId="{2918871C-5461-F048-8E56-D80CF4AF934A}" srcOrd="0" destOrd="0" presId="urn:microsoft.com/office/officeart/2005/8/layout/vList2"/>
    <dgm:cxn modelId="{3BD6FE05-C51B-DC45-AA24-783FA28BA756}" type="presParOf" srcId="{151AA865-050C-9544-9CFB-2EBED236F549}" destId="{35DEE92C-4B52-2246-B929-1EC73C04EA05}" srcOrd="1" destOrd="0" presId="urn:microsoft.com/office/officeart/2005/8/layout/vList2"/>
    <dgm:cxn modelId="{35D6BD96-A014-D444-91E1-D2160E3614E9}" type="presParOf" srcId="{151AA865-050C-9544-9CFB-2EBED236F549}" destId="{D8DA4254-2344-EB49-9E7A-2941E7A12731}" srcOrd="2" destOrd="0" presId="urn:microsoft.com/office/officeart/2005/8/layout/vList2"/>
    <dgm:cxn modelId="{57B5C395-884F-704D-8C6C-F6F3BD61540C}" type="presParOf" srcId="{151AA865-050C-9544-9CFB-2EBED236F549}" destId="{7997674C-3C08-714F-8BD7-43BF2E0400E4}" srcOrd="3" destOrd="0" presId="urn:microsoft.com/office/officeart/2005/8/layout/vList2"/>
    <dgm:cxn modelId="{7571F087-3961-5B40-ABFC-E7F25FD9156F}" type="presParOf" srcId="{151AA865-050C-9544-9CFB-2EBED236F549}" destId="{BF95EEC2-0DC9-C144-90F1-A0DF3C95A8A3}" srcOrd="4" destOrd="0" presId="urn:microsoft.com/office/officeart/2005/8/layout/vList2"/>
    <dgm:cxn modelId="{E08C46CA-79E6-F44E-BC4E-D088A41A13FB}" type="presParOf" srcId="{151AA865-050C-9544-9CFB-2EBED236F549}" destId="{2A34FDF3-E329-0F4B-94D0-BFF52282C6AF}" srcOrd="5" destOrd="0" presId="urn:microsoft.com/office/officeart/2005/8/layout/vList2"/>
    <dgm:cxn modelId="{9E2305E2-6244-2644-993F-C4640D96A660}" type="presParOf" srcId="{151AA865-050C-9544-9CFB-2EBED236F549}" destId="{BE9B07CC-36CA-904C-926C-BE54932ECB76}" srcOrd="6" destOrd="0" presId="urn:microsoft.com/office/officeart/2005/8/layout/vList2"/>
    <dgm:cxn modelId="{84A8990B-DCD7-4F46-A55C-3A875D18143D}" type="presParOf" srcId="{151AA865-050C-9544-9CFB-2EBED236F549}" destId="{5E25DA4E-E3C9-B84F-B3AB-7447FC5FD48F}" srcOrd="7" destOrd="0" presId="urn:microsoft.com/office/officeart/2005/8/layout/vList2"/>
    <dgm:cxn modelId="{1EF26AB2-B67D-AF4F-ABE1-495859C4D104}" type="presParOf" srcId="{151AA865-050C-9544-9CFB-2EBED236F549}" destId="{622D1097-1CC0-0D4E-9C9A-A7EBF16670A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FD737AF-D0F9-473D-9957-6B4CB210D4FA}" type="doc">
      <dgm:prSet loTypeId="urn:microsoft.com/office/officeart/2005/8/layout/vList5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E5530F5-42EF-45DB-94D7-695A2B7C4729}">
      <dgm:prSet/>
      <dgm:spPr/>
      <dgm:t>
        <a:bodyPr/>
        <a:lstStyle/>
        <a:p>
          <a:r>
            <a:rPr lang="en-US" dirty="0"/>
            <a:t>When :</a:t>
          </a:r>
        </a:p>
      </dgm:t>
    </dgm:pt>
    <dgm:pt modelId="{6FED4DA6-786D-45B3-8DD3-F051F90D3230}" type="parTrans" cxnId="{FAF53DC4-FC8F-4065-9CC4-443603420780}">
      <dgm:prSet/>
      <dgm:spPr/>
      <dgm:t>
        <a:bodyPr/>
        <a:lstStyle/>
        <a:p>
          <a:endParaRPr lang="en-US"/>
        </a:p>
      </dgm:t>
    </dgm:pt>
    <dgm:pt modelId="{EAFF2AD1-1629-44E5-A534-A62CC1FA2B94}" type="sibTrans" cxnId="{FAF53DC4-FC8F-4065-9CC4-443603420780}">
      <dgm:prSet/>
      <dgm:spPr/>
      <dgm:t>
        <a:bodyPr/>
        <a:lstStyle/>
        <a:p>
          <a:endParaRPr lang="en-US"/>
        </a:p>
      </dgm:t>
    </dgm:pt>
    <dgm:pt modelId="{B8A7F795-D80B-4D2C-96C5-D444171BF759}">
      <dgm:prSet/>
      <dgm:spPr/>
      <dgm:t>
        <a:bodyPr/>
        <a:lstStyle/>
        <a:p>
          <a:r>
            <a:rPr lang="en-US" dirty="0"/>
            <a:t>Which :</a:t>
          </a:r>
        </a:p>
      </dgm:t>
    </dgm:pt>
    <dgm:pt modelId="{867E848A-52D3-4071-8DC5-B11E61BF923C}" type="parTrans" cxnId="{349381BC-6139-419D-B5E2-5EAFC973E85E}">
      <dgm:prSet/>
      <dgm:spPr/>
      <dgm:t>
        <a:bodyPr/>
        <a:lstStyle/>
        <a:p>
          <a:endParaRPr lang="en-US"/>
        </a:p>
      </dgm:t>
    </dgm:pt>
    <dgm:pt modelId="{33D12120-E20F-4481-B142-C3D4F1F3A206}" type="sibTrans" cxnId="{349381BC-6139-419D-B5E2-5EAFC973E85E}">
      <dgm:prSet/>
      <dgm:spPr/>
      <dgm:t>
        <a:bodyPr/>
        <a:lstStyle/>
        <a:p>
          <a:endParaRPr lang="en-US"/>
        </a:p>
      </dgm:t>
    </dgm:pt>
    <dgm:pt modelId="{2BBF8D3F-545B-4A70-8DA2-93EBF089355D}">
      <dgm:prSet/>
      <dgm:spPr/>
      <dgm:t>
        <a:bodyPr/>
        <a:lstStyle/>
        <a:p>
          <a:r>
            <a:rPr lang="en-US" dirty="0"/>
            <a:t>How : </a:t>
          </a:r>
        </a:p>
      </dgm:t>
    </dgm:pt>
    <dgm:pt modelId="{B71147B6-18AB-48BC-80B9-2E8D56714B15}" type="parTrans" cxnId="{CBCDAE9A-EADB-4348-8935-EF467A69FED0}">
      <dgm:prSet/>
      <dgm:spPr/>
      <dgm:t>
        <a:bodyPr/>
        <a:lstStyle/>
        <a:p>
          <a:endParaRPr lang="en-US"/>
        </a:p>
      </dgm:t>
    </dgm:pt>
    <dgm:pt modelId="{EB054729-A11C-4A3A-8E8A-919132EB68CF}" type="sibTrans" cxnId="{CBCDAE9A-EADB-4348-8935-EF467A69FED0}">
      <dgm:prSet/>
      <dgm:spPr/>
      <dgm:t>
        <a:bodyPr/>
        <a:lstStyle/>
        <a:p>
          <a:endParaRPr lang="en-US"/>
        </a:p>
      </dgm:t>
    </dgm:pt>
    <dgm:pt modelId="{FCD9F153-1473-4015-ACCA-6369F1CCA066}">
      <dgm:prSet custT="1"/>
      <dgm:spPr/>
      <dgm:t>
        <a:bodyPr/>
        <a:lstStyle/>
        <a:p>
          <a:r>
            <a:rPr lang="en-US" sz="3600" dirty="0"/>
            <a:t>When to stop :</a:t>
          </a:r>
        </a:p>
      </dgm:t>
    </dgm:pt>
    <dgm:pt modelId="{FEA7C779-C8AA-422A-AC67-270B409EDAFA}" type="parTrans" cxnId="{4C960651-BEA1-449F-ABCF-E1BBD4B30861}">
      <dgm:prSet/>
      <dgm:spPr/>
      <dgm:t>
        <a:bodyPr/>
        <a:lstStyle/>
        <a:p>
          <a:endParaRPr lang="en-US"/>
        </a:p>
      </dgm:t>
    </dgm:pt>
    <dgm:pt modelId="{31BBC2DD-850D-47D1-B2AC-AF96C8CBD9A8}" type="sibTrans" cxnId="{4C960651-BEA1-449F-ABCF-E1BBD4B30861}">
      <dgm:prSet/>
      <dgm:spPr/>
      <dgm:t>
        <a:bodyPr/>
        <a:lstStyle/>
        <a:p>
          <a:endParaRPr lang="en-US"/>
        </a:p>
      </dgm:t>
    </dgm:pt>
    <dgm:pt modelId="{17F7C0F3-559B-2C46-9792-7A8B9F17720C}">
      <dgm:prSet/>
      <dgm:spPr/>
      <dgm:t>
        <a:bodyPr/>
        <a:lstStyle/>
        <a:p>
          <a:r>
            <a:rPr lang="en-US"/>
            <a:t>Why</a:t>
          </a:r>
          <a:endParaRPr lang="en-US" dirty="0"/>
        </a:p>
      </dgm:t>
    </dgm:pt>
    <dgm:pt modelId="{00A34ADA-F69C-A446-BFDB-A657CE1D3B89}" type="parTrans" cxnId="{61FBF90F-3593-AA4E-B033-37ABAF4630F9}">
      <dgm:prSet/>
      <dgm:spPr/>
      <dgm:t>
        <a:bodyPr/>
        <a:lstStyle/>
        <a:p>
          <a:endParaRPr lang="en-GB"/>
        </a:p>
      </dgm:t>
    </dgm:pt>
    <dgm:pt modelId="{3C9ECA40-03DC-D748-BBA2-CB6D43BC69B9}" type="sibTrans" cxnId="{61FBF90F-3593-AA4E-B033-37ABAF4630F9}">
      <dgm:prSet/>
      <dgm:spPr/>
      <dgm:t>
        <a:bodyPr/>
        <a:lstStyle/>
        <a:p>
          <a:endParaRPr lang="en-GB"/>
        </a:p>
      </dgm:t>
    </dgm:pt>
    <dgm:pt modelId="{550F9996-4DA8-2F43-A7C0-1461540F7B22}" type="pres">
      <dgm:prSet presAssocID="{0FD737AF-D0F9-473D-9957-6B4CB210D4FA}" presName="Name0" presStyleCnt="0">
        <dgm:presLayoutVars>
          <dgm:dir/>
          <dgm:animLvl val="lvl"/>
          <dgm:resizeHandles val="exact"/>
        </dgm:presLayoutVars>
      </dgm:prSet>
      <dgm:spPr/>
    </dgm:pt>
    <dgm:pt modelId="{9E1E1660-DBB4-8E41-8807-1918C2A79F11}" type="pres">
      <dgm:prSet presAssocID="{17F7C0F3-559B-2C46-9792-7A8B9F17720C}" presName="linNode" presStyleCnt="0"/>
      <dgm:spPr/>
    </dgm:pt>
    <dgm:pt modelId="{D11547D8-9ABB-6843-A6A5-0EAC688F9C76}" type="pres">
      <dgm:prSet presAssocID="{17F7C0F3-559B-2C46-9792-7A8B9F17720C}" presName="parentText" presStyleLbl="node1" presStyleIdx="0" presStyleCnt="5">
        <dgm:presLayoutVars>
          <dgm:chMax val="1"/>
          <dgm:bulletEnabled val="1"/>
        </dgm:presLayoutVars>
      </dgm:prSet>
      <dgm:spPr/>
    </dgm:pt>
    <dgm:pt modelId="{7312E606-F1D0-A24A-9935-31406A04D5FD}" type="pres">
      <dgm:prSet presAssocID="{3C9ECA40-03DC-D748-BBA2-CB6D43BC69B9}" presName="sp" presStyleCnt="0"/>
      <dgm:spPr/>
    </dgm:pt>
    <dgm:pt modelId="{70104281-496B-0544-A7E2-6B52872F88DC}" type="pres">
      <dgm:prSet presAssocID="{3E5530F5-42EF-45DB-94D7-695A2B7C4729}" presName="linNode" presStyleCnt="0"/>
      <dgm:spPr/>
    </dgm:pt>
    <dgm:pt modelId="{7988ACFC-82BB-2F41-9B10-3A2B3770A52B}" type="pres">
      <dgm:prSet presAssocID="{3E5530F5-42EF-45DB-94D7-695A2B7C4729}" presName="parentText" presStyleLbl="node1" presStyleIdx="1" presStyleCnt="5" custLinFactNeighborX="-292" custLinFactNeighborY="-139">
        <dgm:presLayoutVars>
          <dgm:chMax val="1"/>
          <dgm:bulletEnabled val="1"/>
        </dgm:presLayoutVars>
      </dgm:prSet>
      <dgm:spPr/>
    </dgm:pt>
    <dgm:pt modelId="{6C4914FC-DA8B-C340-B223-9F83B5C7F3EE}" type="pres">
      <dgm:prSet presAssocID="{EAFF2AD1-1629-44E5-A534-A62CC1FA2B94}" presName="sp" presStyleCnt="0"/>
      <dgm:spPr/>
    </dgm:pt>
    <dgm:pt modelId="{7B5163D3-35E7-2749-B0E3-95A6B0EC6DF1}" type="pres">
      <dgm:prSet presAssocID="{B8A7F795-D80B-4D2C-96C5-D444171BF759}" presName="linNode" presStyleCnt="0"/>
      <dgm:spPr/>
    </dgm:pt>
    <dgm:pt modelId="{712B8531-FB77-F14A-81A3-059B40E77D58}" type="pres">
      <dgm:prSet presAssocID="{B8A7F795-D80B-4D2C-96C5-D444171BF759}" presName="parentText" presStyleLbl="node1" presStyleIdx="2" presStyleCnt="5">
        <dgm:presLayoutVars>
          <dgm:chMax val="1"/>
          <dgm:bulletEnabled val="1"/>
        </dgm:presLayoutVars>
      </dgm:prSet>
      <dgm:spPr/>
    </dgm:pt>
    <dgm:pt modelId="{5C388AF2-CF62-3647-861D-04C9419A2113}" type="pres">
      <dgm:prSet presAssocID="{33D12120-E20F-4481-B142-C3D4F1F3A206}" presName="sp" presStyleCnt="0"/>
      <dgm:spPr/>
    </dgm:pt>
    <dgm:pt modelId="{3C307439-27D0-424B-BA71-D289E7AC9DD7}" type="pres">
      <dgm:prSet presAssocID="{2BBF8D3F-545B-4A70-8DA2-93EBF089355D}" presName="linNode" presStyleCnt="0"/>
      <dgm:spPr/>
    </dgm:pt>
    <dgm:pt modelId="{9A52EFBA-0B57-C341-8B56-A6893E986D48}" type="pres">
      <dgm:prSet presAssocID="{2BBF8D3F-545B-4A70-8DA2-93EBF089355D}" presName="parentText" presStyleLbl="node1" presStyleIdx="3" presStyleCnt="5">
        <dgm:presLayoutVars>
          <dgm:chMax val="1"/>
          <dgm:bulletEnabled val="1"/>
        </dgm:presLayoutVars>
      </dgm:prSet>
      <dgm:spPr/>
    </dgm:pt>
    <dgm:pt modelId="{39AC8EB0-47B3-C24F-B0D2-AD925C75C6E8}" type="pres">
      <dgm:prSet presAssocID="{EB054729-A11C-4A3A-8E8A-919132EB68CF}" presName="sp" presStyleCnt="0"/>
      <dgm:spPr/>
    </dgm:pt>
    <dgm:pt modelId="{80F98777-4063-7444-9DBB-E60DCE2026F5}" type="pres">
      <dgm:prSet presAssocID="{FCD9F153-1473-4015-ACCA-6369F1CCA066}" presName="linNode" presStyleCnt="0"/>
      <dgm:spPr/>
    </dgm:pt>
    <dgm:pt modelId="{4601E9F7-FE13-3743-A535-C3509FC30F48}" type="pres">
      <dgm:prSet presAssocID="{FCD9F153-1473-4015-ACCA-6369F1CCA066}" presName="parentText" presStyleLbl="node1" presStyleIdx="4" presStyleCnt="5">
        <dgm:presLayoutVars>
          <dgm:chMax val="1"/>
          <dgm:bulletEnabled val="1"/>
        </dgm:presLayoutVars>
      </dgm:prSet>
      <dgm:spPr/>
    </dgm:pt>
  </dgm:ptLst>
  <dgm:cxnLst>
    <dgm:cxn modelId="{61FBF90F-3593-AA4E-B033-37ABAF4630F9}" srcId="{0FD737AF-D0F9-473D-9957-6B4CB210D4FA}" destId="{17F7C0F3-559B-2C46-9792-7A8B9F17720C}" srcOrd="0" destOrd="0" parTransId="{00A34ADA-F69C-A446-BFDB-A657CE1D3B89}" sibTransId="{3C9ECA40-03DC-D748-BBA2-CB6D43BC69B9}"/>
    <dgm:cxn modelId="{8E8BEE3B-02BC-424A-BE86-60CBCC4C199E}" type="presOf" srcId="{17F7C0F3-559B-2C46-9792-7A8B9F17720C}" destId="{D11547D8-9ABB-6843-A6A5-0EAC688F9C76}" srcOrd="0" destOrd="0" presId="urn:microsoft.com/office/officeart/2005/8/layout/vList5"/>
    <dgm:cxn modelId="{931FE146-D267-F845-A083-93353AB47CB5}" type="presOf" srcId="{FCD9F153-1473-4015-ACCA-6369F1CCA066}" destId="{4601E9F7-FE13-3743-A535-C3509FC30F48}" srcOrd="0" destOrd="0" presId="urn:microsoft.com/office/officeart/2005/8/layout/vList5"/>
    <dgm:cxn modelId="{4C960651-BEA1-449F-ABCF-E1BBD4B30861}" srcId="{0FD737AF-D0F9-473D-9957-6B4CB210D4FA}" destId="{FCD9F153-1473-4015-ACCA-6369F1CCA066}" srcOrd="4" destOrd="0" parTransId="{FEA7C779-C8AA-422A-AC67-270B409EDAFA}" sibTransId="{31BBC2DD-850D-47D1-B2AC-AF96C8CBD9A8}"/>
    <dgm:cxn modelId="{721D7B63-B794-A941-9831-045691337766}" type="presOf" srcId="{2BBF8D3F-545B-4A70-8DA2-93EBF089355D}" destId="{9A52EFBA-0B57-C341-8B56-A6893E986D48}" srcOrd="0" destOrd="0" presId="urn:microsoft.com/office/officeart/2005/8/layout/vList5"/>
    <dgm:cxn modelId="{CBCDAE9A-EADB-4348-8935-EF467A69FED0}" srcId="{0FD737AF-D0F9-473D-9957-6B4CB210D4FA}" destId="{2BBF8D3F-545B-4A70-8DA2-93EBF089355D}" srcOrd="3" destOrd="0" parTransId="{B71147B6-18AB-48BC-80B9-2E8D56714B15}" sibTransId="{EB054729-A11C-4A3A-8E8A-919132EB68CF}"/>
    <dgm:cxn modelId="{A58CEAA2-F0BA-D141-A019-20688F076CC0}" type="presOf" srcId="{0FD737AF-D0F9-473D-9957-6B4CB210D4FA}" destId="{550F9996-4DA8-2F43-A7C0-1461540F7B22}" srcOrd="0" destOrd="0" presId="urn:microsoft.com/office/officeart/2005/8/layout/vList5"/>
    <dgm:cxn modelId="{657294A7-946F-DE4A-8558-D9B602DD0E9C}" type="presOf" srcId="{B8A7F795-D80B-4D2C-96C5-D444171BF759}" destId="{712B8531-FB77-F14A-81A3-059B40E77D58}" srcOrd="0" destOrd="0" presId="urn:microsoft.com/office/officeart/2005/8/layout/vList5"/>
    <dgm:cxn modelId="{6F0D55A9-4DE7-E14D-98A6-9DDF869B857E}" type="presOf" srcId="{3E5530F5-42EF-45DB-94D7-695A2B7C4729}" destId="{7988ACFC-82BB-2F41-9B10-3A2B3770A52B}" srcOrd="0" destOrd="0" presId="urn:microsoft.com/office/officeart/2005/8/layout/vList5"/>
    <dgm:cxn modelId="{349381BC-6139-419D-B5E2-5EAFC973E85E}" srcId="{0FD737AF-D0F9-473D-9957-6B4CB210D4FA}" destId="{B8A7F795-D80B-4D2C-96C5-D444171BF759}" srcOrd="2" destOrd="0" parTransId="{867E848A-52D3-4071-8DC5-B11E61BF923C}" sibTransId="{33D12120-E20F-4481-B142-C3D4F1F3A206}"/>
    <dgm:cxn modelId="{FAF53DC4-FC8F-4065-9CC4-443603420780}" srcId="{0FD737AF-D0F9-473D-9957-6B4CB210D4FA}" destId="{3E5530F5-42EF-45DB-94D7-695A2B7C4729}" srcOrd="1" destOrd="0" parTransId="{6FED4DA6-786D-45B3-8DD3-F051F90D3230}" sibTransId="{EAFF2AD1-1629-44E5-A534-A62CC1FA2B94}"/>
    <dgm:cxn modelId="{F3BC7E74-C124-7042-B8FC-A79FAE1EA459}" type="presParOf" srcId="{550F9996-4DA8-2F43-A7C0-1461540F7B22}" destId="{9E1E1660-DBB4-8E41-8807-1918C2A79F11}" srcOrd="0" destOrd="0" presId="urn:microsoft.com/office/officeart/2005/8/layout/vList5"/>
    <dgm:cxn modelId="{4CEC653E-82FE-7B4B-B632-A922C8886691}" type="presParOf" srcId="{9E1E1660-DBB4-8E41-8807-1918C2A79F11}" destId="{D11547D8-9ABB-6843-A6A5-0EAC688F9C76}" srcOrd="0" destOrd="0" presId="urn:microsoft.com/office/officeart/2005/8/layout/vList5"/>
    <dgm:cxn modelId="{B8CEAB27-F472-AE48-B9B6-7E2B4BBB8AE3}" type="presParOf" srcId="{550F9996-4DA8-2F43-A7C0-1461540F7B22}" destId="{7312E606-F1D0-A24A-9935-31406A04D5FD}" srcOrd="1" destOrd="0" presId="urn:microsoft.com/office/officeart/2005/8/layout/vList5"/>
    <dgm:cxn modelId="{B689AF0B-268B-F341-BB6C-0BE388309797}" type="presParOf" srcId="{550F9996-4DA8-2F43-A7C0-1461540F7B22}" destId="{70104281-496B-0544-A7E2-6B52872F88DC}" srcOrd="2" destOrd="0" presId="urn:microsoft.com/office/officeart/2005/8/layout/vList5"/>
    <dgm:cxn modelId="{20D07E4C-DACE-4445-AC92-13524487D048}" type="presParOf" srcId="{70104281-496B-0544-A7E2-6B52872F88DC}" destId="{7988ACFC-82BB-2F41-9B10-3A2B3770A52B}" srcOrd="0" destOrd="0" presId="urn:microsoft.com/office/officeart/2005/8/layout/vList5"/>
    <dgm:cxn modelId="{4E6DFAB2-721B-2F4F-88F7-BC2136C5076C}" type="presParOf" srcId="{550F9996-4DA8-2F43-A7C0-1461540F7B22}" destId="{6C4914FC-DA8B-C340-B223-9F83B5C7F3EE}" srcOrd="3" destOrd="0" presId="urn:microsoft.com/office/officeart/2005/8/layout/vList5"/>
    <dgm:cxn modelId="{AE38749D-9EBE-B04B-981E-7F038F2937B6}" type="presParOf" srcId="{550F9996-4DA8-2F43-A7C0-1461540F7B22}" destId="{7B5163D3-35E7-2749-B0E3-95A6B0EC6DF1}" srcOrd="4" destOrd="0" presId="urn:microsoft.com/office/officeart/2005/8/layout/vList5"/>
    <dgm:cxn modelId="{489C1295-B690-6744-8AA7-3B1948182CE9}" type="presParOf" srcId="{7B5163D3-35E7-2749-B0E3-95A6B0EC6DF1}" destId="{712B8531-FB77-F14A-81A3-059B40E77D58}" srcOrd="0" destOrd="0" presId="urn:microsoft.com/office/officeart/2005/8/layout/vList5"/>
    <dgm:cxn modelId="{B0DCCC35-50CD-574C-953E-D88E1E0F330B}" type="presParOf" srcId="{550F9996-4DA8-2F43-A7C0-1461540F7B22}" destId="{5C388AF2-CF62-3647-861D-04C9419A2113}" srcOrd="5" destOrd="0" presId="urn:microsoft.com/office/officeart/2005/8/layout/vList5"/>
    <dgm:cxn modelId="{3AA5DE1F-E931-AE47-BA97-4AEA3D06E8E9}" type="presParOf" srcId="{550F9996-4DA8-2F43-A7C0-1461540F7B22}" destId="{3C307439-27D0-424B-BA71-D289E7AC9DD7}" srcOrd="6" destOrd="0" presId="urn:microsoft.com/office/officeart/2005/8/layout/vList5"/>
    <dgm:cxn modelId="{BF539973-0AB1-3545-896D-CDC1790237FA}" type="presParOf" srcId="{3C307439-27D0-424B-BA71-D289E7AC9DD7}" destId="{9A52EFBA-0B57-C341-8B56-A6893E986D48}" srcOrd="0" destOrd="0" presId="urn:microsoft.com/office/officeart/2005/8/layout/vList5"/>
    <dgm:cxn modelId="{EAC06879-C6E3-924B-94D2-C85659A3D884}" type="presParOf" srcId="{550F9996-4DA8-2F43-A7C0-1461540F7B22}" destId="{39AC8EB0-47B3-C24F-B0D2-AD925C75C6E8}" srcOrd="7" destOrd="0" presId="urn:microsoft.com/office/officeart/2005/8/layout/vList5"/>
    <dgm:cxn modelId="{19F943DA-CB87-FA45-96F6-14F29B84315A}" type="presParOf" srcId="{550F9996-4DA8-2F43-A7C0-1461540F7B22}" destId="{80F98777-4063-7444-9DBB-E60DCE2026F5}" srcOrd="8" destOrd="0" presId="urn:microsoft.com/office/officeart/2005/8/layout/vList5"/>
    <dgm:cxn modelId="{8C925571-B578-5A45-8136-A34A4FFA404C}" type="presParOf" srcId="{80F98777-4063-7444-9DBB-E60DCE2026F5}" destId="{4601E9F7-FE13-3743-A535-C3509FC30F48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04F311F-06CA-764E-9219-75AF3292E92F}">
      <dsp:nvSpPr>
        <dsp:cNvPr id="0" name=""/>
        <dsp:cNvSpPr/>
      </dsp:nvSpPr>
      <dsp:spPr>
        <a:xfrm>
          <a:off x="4621" y="0"/>
          <a:ext cx="2020453" cy="1165135"/>
        </a:xfrm>
        <a:prstGeom prst="roundRect">
          <a:avLst>
            <a:gd name="adj" fmla="val 10000"/>
          </a:avLst>
        </a:prstGeom>
        <a:solidFill>
          <a:schemeClr val="tx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1"/>
              </a:solidFill>
            </a:rPr>
            <a:t>Murine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>
              <a:solidFill>
                <a:schemeClr val="bg1"/>
              </a:solidFill>
            </a:rPr>
            <a:t>(-</a:t>
          </a:r>
          <a:r>
            <a:rPr lang="en-US" sz="2100" kern="1200" dirty="0" err="1">
              <a:solidFill>
                <a:schemeClr val="bg1"/>
              </a:solidFill>
            </a:rPr>
            <a:t>omab</a:t>
          </a:r>
          <a:r>
            <a:rPr lang="en-US" sz="2100" kern="1200" dirty="0">
              <a:solidFill>
                <a:schemeClr val="bg1"/>
              </a:solidFill>
            </a:rPr>
            <a:t>)</a:t>
          </a:r>
        </a:p>
      </dsp:txBody>
      <dsp:txXfrm>
        <a:off x="38747" y="34126"/>
        <a:ext cx="1952201" cy="1096883"/>
      </dsp:txXfrm>
    </dsp:sp>
    <dsp:sp modelId="{75E4549A-856B-264D-BE10-E9086D88A03A}">
      <dsp:nvSpPr>
        <dsp:cNvPr id="0" name=""/>
        <dsp:cNvSpPr/>
      </dsp:nvSpPr>
      <dsp:spPr>
        <a:xfrm>
          <a:off x="2227119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2227119" y="432245"/>
        <a:ext cx="299835" cy="300644"/>
      </dsp:txXfrm>
    </dsp:sp>
    <dsp:sp modelId="{CD013052-2CBC-4844-9B35-217A3A7AFE69}">
      <dsp:nvSpPr>
        <dsp:cNvPr id="0" name=""/>
        <dsp:cNvSpPr/>
      </dsp:nvSpPr>
      <dsp:spPr>
        <a:xfrm>
          <a:off x="2833255" y="0"/>
          <a:ext cx="2020453" cy="1165135"/>
        </a:xfrm>
        <a:prstGeom prst="roundRect">
          <a:avLst>
            <a:gd name="adj" fmla="val 10000"/>
          </a:avLst>
        </a:prstGeom>
        <a:gradFill rotWithShape="0">
          <a:gsLst>
            <a:gs pos="34000">
              <a:srgbClr val="182B4C"/>
            </a:gs>
            <a:gs pos="0">
              <a:schemeClr val="tx1"/>
            </a:gs>
            <a:gs pos="100000">
              <a:schemeClr val="accent1">
                <a:lumMod val="75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Chimeric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ximab</a:t>
          </a:r>
          <a:r>
            <a:rPr lang="en-US" sz="2100" kern="1200" dirty="0"/>
            <a:t>)</a:t>
          </a:r>
        </a:p>
      </dsp:txBody>
      <dsp:txXfrm>
        <a:off x="2867381" y="34126"/>
        <a:ext cx="1952201" cy="1096883"/>
      </dsp:txXfrm>
    </dsp:sp>
    <dsp:sp modelId="{51231E26-6D38-E34F-9173-840ECC29F690}">
      <dsp:nvSpPr>
        <dsp:cNvPr id="0" name=""/>
        <dsp:cNvSpPr/>
      </dsp:nvSpPr>
      <dsp:spPr>
        <a:xfrm>
          <a:off x="5055754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5055754" y="432245"/>
        <a:ext cx="299835" cy="300644"/>
      </dsp:txXfrm>
    </dsp:sp>
    <dsp:sp modelId="{22B9BAA5-AC99-484B-829C-B51D47BD1C9E}">
      <dsp:nvSpPr>
        <dsp:cNvPr id="0" name=""/>
        <dsp:cNvSpPr/>
      </dsp:nvSpPr>
      <dsp:spPr>
        <a:xfrm>
          <a:off x="5661890" y="0"/>
          <a:ext cx="2020453" cy="116513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tx1"/>
            </a:gs>
            <a:gs pos="17000">
              <a:schemeClr val="tx1"/>
            </a:gs>
            <a:gs pos="100000">
              <a:schemeClr val="accent1">
                <a:lumMod val="60000"/>
                <a:lumOff val="40000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Humanized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zumab</a:t>
          </a:r>
          <a:r>
            <a:rPr lang="en-US" sz="2100" kern="1200" dirty="0"/>
            <a:t>)</a:t>
          </a:r>
        </a:p>
      </dsp:txBody>
      <dsp:txXfrm>
        <a:off x="5696016" y="34126"/>
        <a:ext cx="1952201" cy="1096883"/>
      </dsp:txXfrm>
    </dsp:sp>
    <dsp:sp modelId="{A549F709-4BB1-BF45-8FF7-986902BFB307}">
      <dsp:nvSpPr>
        <dsp:cNvPr id="0" name=""/>
        <dsp:cNvSpPr/>
      </dsp:nvSpPr>
      <dsp:spPr>
        <a:xfrm>
          <a:off x="7884389" y="332031"/>
          <a:ext cx="428336" cy="50107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/>
        </a:p>
      </dsp:txBody>
      <dsp:txXfrm>
        <a:off x="7884389" y="432245"/>
        <a:ext cx="299835" cy="300644"/>
      </dsp:txXfrm>
    </dsp:sp>
    <dsp:sp modelId="{D067466A-D67C-3E4E-A51F-8BCF2741C149}">
      <dsp:nvSpPr>
        <dsp:cNvPr id="0" name=""/>
        <dsp:cNvSpPr/>
      </dsp:nvSpPr>
      <dsp:spPr>
        <a:xfrm>
          <a:off x="8490525" y="0"/>
          <a:ext cx="2020453" cy="1165135"/>
        </a:xfrm>
        <a:prstGeom prst="roundRect">
          <a:avLst>
            <a:gd name="adj" fmla="val 10000"/>
          </a:avLst>
        </a:prstGeom>
        <a:gradFill rotWithShape="0">
          <a:gsLst>
            <a:gs pos="90000">
              <a:srgbClr val="215F9A"/>
            </a:gs>
            <a:gs pos="0">
              <a:schemeClr val="tx2">
                <a:lumMod val="75000"/>
                <a:lumOff val="25000"/>
              </a:schemeClr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Fully Human</a:t>
          </a: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100" kern="1200" dirty="0"/>
            <a:t>(-</a:t>
          </a:r>
          <a:r>
            <a:rPr lang="en-US" sz="2100" kern="1200" dirty="0" err="1"/>
            <a:t>umab</a:t>
          </a:r>
          <a:r>
            <a:rPr lang="en-US" sz="2100" kern="1200" dirty="0"/>
            <a:t>)</a:t>
          </a:r>
        </a:p>
      </dsp:txBody>
      <dsp:txXfrm>
        <a:off x="8524651" y="34126"/>
        <a:ext cx="1952201" cy="10968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23907-8EE9-DA42-890C-EE3317969A48}">
      <dsp:nvSpPr>
        <dsp:cNvPr id="0" name=""/>
        <dsp:cNvSpPr/>
      </dsp:nvSpPr>
      <dsp:spPr>
        <a:xfrm>
          <a:off x="1283" y="73062"/>
          <a:ext cx="4205213" cy="4205213"/>
        </a:xfrm>
        <a:prstGeom prst="ellipse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Fractures – 8%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Gastric Ulcers :7%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GI bleed – 7%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Hypertension – 6%</a:t>
          </a:r>
        </a:p>
      </dsp:txBody>
      <dsp:txXfrm>
        <a:off x="617122" y="688901"/>
        <a:ext cx="2973535" cy="2973535"/>
      </dsp:txXfrm>
    </dsp:sp>
    <dsp:sp modelId="{31D7E872-EB98-A04D-80CA-41EA026E23EA}">
      <dsp:nvSpPr>
        <dsp:cNvPr id="0" name=""/>
        <dsp:cNvSpPr/>
      </dsp:nvSpPr>
      <dsp:spPr>
        <a:xfrm rot="5400000">
          <a:off x="4792801" y="1535976"/>
          <a:ext cx="930001" cy="1681635"/>
        </a:xfrm>
        <a:prstGeom prst="triangle">
          <a:avLst/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E777CF-A37F-1B45-8576-824281ECF0CD}">
      <dsp:nvSpPr>
        <dsp:cNvPr id="0" name=""/>
        <dsp:cNvSpPr/>
      </dsp:nvSpPr>
      <dsp:spPr>
        <a:xfrm>
          <a:off x="6309103" y="73062"/>
          <a:ext cx="4205213" cy="4205213"/>
        </a:xfrm>
        <a:prstGeom prst="ellipse">
          <a:avLst/>
        </a:prstGeom>
        <a:solidFill>
          <a:schemeClr val="tx1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Fractures – 21%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GI Bleeds – 33%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Hypertension – 32%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DM – 30%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/>
            <a:t>Cataract -26%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 dirty="0"/>
            <a:t>Obesity -28%</a:t>
          </a:r>
        </a:p>
      </dsp:txBody>
      <dsp:txXfrm>
        <a:off x="6924942" y="688901"/>
        <a:ext cx="2973535" cy="29735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DABAA1-50A3-4F4F-80F6-1152DC5ACE7E}">
      <dsp:nvSpPr>
        <dsp:cNvPr id="0" name=""/>
        <dsp:cNvSpPr/>
      </dsp:nvSpPr>
      <dsp:spPr>
        <a:xfrm>
          <a:off x="2113788" y="2318313"/>
          <a:ext cx="1563624" cy="1563624"/>
        </a:xfrm>
        <a:prstGeom prst="ellipse">
          <a:avLst/>
        </a:prstGeom>
        <a:solidFill>
          <a:srgbClr val="C00000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400" kern="1200" dirty="0"/>
            <a:t>Step 5 </a:t>
          </a:r>
        </a:p>
      </dsp:txBody>
      <dsp:txXfrm>
        <a:off x="2342775" y="2547300"/>
        <a:ext cx="1105650" cy="1105650"/>
      </dsp:txXfrm>
    </dsp:sp>
    <dsp:sp modelId="{9506DE04-2EE4-C94A-AAE6-C839043AF612}">
      <dsp:nvSpPr>
        <dsp:cNvPr id="0" name=""/>
        <dsp:cNvSpPr/>
      </dsp:nvSpPr>
      <dsp:spPr>
        <a:xfrm rot="11700000">
          <a:off x="720413" y="2477542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76342D-B6CD-5444-AC04-EF03CDFBFAD2}">
      <dsp:nvSpPr>
        <dsp:cNvPr id="0" name=""/>
        <dsp:cNvSpPr/>
      </dsp:nvSpPr>
      <dsp:spPr>
        <a:xfrm>
          <a:off x="972" y="1929347"/>
          <a:ext cx="1485442" cy="1188354"/>
        </a:xfrm>
        <a:prstGeom prst="roundRect">
          <a:avLst>
            <a:gd name="adj" fmla="val 10000"/>
          </a:avLst>
        </a:prstGeom>
        <a:solidFill>
          <a:schemeClr val="tx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LAMA</a:t>
          </a:r>
        </a:p>
      </dsp:txBody>
      <dsp:txXfrm>
        <a:off x="35778" y="1964153"/>
        <a:ext cx="1415830" cy="1118742"/>
      </dsp:txXfrm>
    </dsp:sp>
    <dsp:sp modelId="{EB661547-A34D-9841-AE5B-8F99FA3538B5}">
      <dsp:nvSpPr>
        <dsp:cNvPr id="0" name=""/>
        <dsp:cNvSpPr/>
      </dsp:nvSpPr>
      <dsp:spPr>
        <a:xfrm rot="14700000">
          <a:off x="1559595" y="1477445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900CB7-87D1-3744-875F-A6A6091C80DF}">
      <dsp:nvSpPr>
        <dsp:cNvPr id="0" name=""/>
        <dsp:cNvSpPr/>
      </dsp:nvSpPr>
      <dsp:spPr>
        <a:xfrm>
          <a:off x="1211362" y="486861"/>
          <a:ext cx="1485442" cy="118835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High Dose ICS</a:t>
          </a:r>
        </a:p>
      </dsp:txBody>
      <dsp:txXfrm>
        <a:off x="1246168" y="521667"/>
        <a:ext cx="1415830" cy="1118742"/>
      </dsp:txXfrm>
    </dsp:sp>
    <dsp:sp modelId="{78223C0D-9829-7C4D-A48D-15B38D23B72F}">
      <dsp:nvSpPr>
        <dsp:cNvPr id="0" name=""/>
        <dsp:cNvSpPr/>
      </dsp:nvSpPr>
      <dsp:spPr>
        <a:xfrm rot="17700000">
          <a:off x="2865130" y="1477445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25B22A-5B0E-194B-AB08-17578E81FE49}">
      <dsp:nvSpPr>
        <dsp:cNvPr id="0" name=""/>
        <dsp:cNvSpPr/>
      </dsp:nvSpPr>
      <dsp:spPr>
        <a:xfrm>
          <a:off x="3094394" y="486861"/>
          <a:ext cx="1485442" cy="1188354"/>
        </a:xfrm>
        <a:prstGeom prst="roundRect">
          <a:avLst>
            <a:gd name="adj" fmla="val 10000"/>
          </a:avLst>
        </a:prstGeom>
        <a:solidFill>
          <a:schemeClr val="bg2">
            <a:lumMod val="1000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LABA</a:t>
          </a:r>
        </a:p>
      </dsp:txBody>
      <dsp:txXfrm>
        <a:off x="3129200" y="521667"/>
        <a:ext cx="1415830" cy="1118742"/>
      </dsp:txXfrm>
    </dsp:sp>
    <dsp:sp modelId="{04373C17-6818-2A46-847A-AA0BB9C6C352}">
      <dsp:nvSpPr>
        <dsp:cNvPr id="0" name=""/>
        <dsp:cNvSpPr/>
      </dsp:nvSpPr>
      <dsp:spPr>
        <a:xfrm rot="20700000">
          <a:off x="3704311" y="2477542"/>
          <a:ext cx="1366474" cy="445632"/>
        </a:xfrm>
        <a:prstGeom prst="lef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FEBB42-1EEC-BA4D-87F4-F13DD0E160B2}">
      <dsp:nvSpPr>
        <dsp:cNvPr id="0" name=""/>
        <dsp:cNvSpPr/>
      </dsp:nvSpPr>
      <dsp:spPr>
        <a:xfrm>
          <a:off x="4304784" y="1929347"/>
          <a:ext cx="1485442" cy="1188354"/>
        </a:xfrm>
        <a:prstGeom prst="roundRect">
          <a:avLst>
            <a:gd name="adj" fmla="val 10000"/>
          </a:avLst>
        </a:prstGeom>
        <a:solidFill>
          <a:schemeClr val="accent2"/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600" kern="1200" dirty="0"/>
            <a:t>Low Dose OCS</a:t>
          </a:r>
        </a:p>
      </dsp:txBody>
      <dsp:txXfrm>
        <a:off x="4339590" y="1964153"/>
        <a:ext cx="1415830" cy="11187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371778"/>
          <a:ext cx="3552777" cy="3527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165138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Childhood Onset asthma</a:t>
          </a:r>
        </a:p>
      </dsp:txBody>
      <dsp:txXfrm>
        <a:off x="197813" y="185313"/>
        <a:ext cx="2446593" cy="372929"/>
      </dsp:txXfrm>
    </dsp:sp>
    <dsp:sp modelId="{F987C108-1457-9B4C-9FE0-C0D65AF95A0E}">
      <dsp:nvSpPr>
        <dsp:cNvPr id="0" name=""/>
        <dsp:cNvSpPr/>
      </dsp:nvSpPr>
      <dsp:spPr>
        <a:xfrm>
          <a:off x="0" y="1006818"/>
          <a:ext cx="3552777" cy="59534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Serum IgE, BMI, SPT/Specific IgE, FeNO</a:t>
          </a:r>
        </a:p>
      </dsp:txBody>
      <dsp:txXfrm>
        <a:off x="0" y="1006818"/>
        <a:ext cx="3552777" cy="595349"/>
      </dsp:txXfrm>
    </dsp:sp>
    <dsp:sp modelId="{6C366FC1-E721-2149-934F-E5DD4C5E9C21}">
      <dsp:nvSpPr>
        <dsp:cNvPr id="0" name=""/>
        <dsp:cNvSpPr/>
      </dsp:nvSpPr>
      <dsp:spPr>
        <a:xfrm>
          <a:off x="177638" y="800178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Biomarkers</a:t>
          </a:r>
        </a:p>
      </dsp:txBody>
      <dsp:txXfrm>
        <a:off x="197813" y="820353"/>
        <a:ext cx="2446593" cy="372929"/>
      </dsp:txXfrm>
    </dsp:sp>
    <dsp:sp modelId="{D67F1B56-837E-4A41-B9DF-9D55339D59CD}">
      <dsp:nvSpPr>
        <dsp:cNvPr id="0" name=""/>
        <dsp:cNvSpPr/>
      </dsp:nvSpPr>
      <dsp:spPr>
        <a:xfrm>
          <a:off x="0" y="1884408"/>
          <a:ext cx="3552777" cy="12789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291592" rIns="275735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Allergic rhinitis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Chronic idiopathic urticaria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Food Allergy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 err="1"/>
            <a:t>CRSwNP</a:t>
          </a:r>
          <a:endParaRPr lang="en-US" sz="1400" kern="1200" dirty="0"/>
        </a:p>
      </dsp:txBody>
      <dsp:txXfrm>
        <a:off x="0" y="1884408"/>
        <a:ext cx="3552777" cy="1278900"/>
      </dsp:txXfrm>
    </dsp:sp>
    <dsp:sp modelId="{375037C0-CEEE-744A-9B90-5137266014BD}">
      <dsp:nvSpPr>
        <dsp:cNvPr id="0" name=""/>
        <dsp:cNvSpPr/>
      </dsp:nvSpPr>
      <dsp:spPr>
        <a:xfrm>
          <a:off x="177638" y="1677768"/>
          <a:ext cx="2486943" cy="413279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Comorbidities :</a:t>
          </a:r>
        </a:p>
      </dsp:txBody>
      <dsp:txXfrm>
        <a:off x="197813" y="1697943"/>
        <a:ext cx="2446593" cy="37292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279461"/>
          <a:ext cx="3552777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58061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Late Onset asthma</a:t>
          </a:r>
        </a:p>
      </dsp:txBody>
      <dsp:txXfrm>
        <a:off x="199254" y="79677"/>
        <a:ext cx="2443711" cy="399568"/>
      </dsp:txXfrm>
    </dsp:sp>
    <dsp:sp modelId="{3DABFE2E-2E4E-8A48-87A8-EBB714B03875}">
      <dsp:nvSpPr>
        <dsp:cNvPr id="0" name=""/>
        <dsp:cNvSpPr/>
      </dsp:nvSpPr>
      <dsp:spPr>
        <a:xfrm>
          <a:off x="0" y="959861"/>
          <a:ext cx="3552777" cy="637875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12420" rIns="27573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AEC, FeNO, Sputum Eosinophils</a:t>
          </a:r>
        </a:p>
      </dsp:txBody>
      <dsp:txXfrm>
        <a:off x="0" y="959861"/>
        <a:ext cx="3552777" cy="637875"/>
      </dsp:txXfrm>
    </dsp:sp>
    <dsp:sp modelId="{90EA9899-2BCA-904D-A1F3-4FF30E5A14E4}">
      <dsp:nvSpPr>
        <dsp:cNvPr id="0" name=""/>
        <dsp:cNvSpPr/>
      </dsp:nvSpPr>
      <dsp:spPr>
        <a:xfrm>
          <a:off x="177638" y="738461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Biomarkers :</a:t>
          </a:r>
        </a:p>
      </dsp:txBody>
      <dsp:txXfrm>
        <a:off x="199254" y="760077"/>
        <a:ext cx="2443711" cy="399568"/>
      </dsp:txXfrm>
    </dsp:sp>
    <dsp:sp modelId="{D67F1B56-837E-4A41-B9DF-9D55339D59CD}">
      <dsp:nvSpPr>
        <dsp:cNvPr id="0" name=""/>
        <dsp:cNvSpPr/>
      </dsp:nvSpPr>
      <dsp:spPr>
        <a:xfrm>
          <a:off x="0" y="1900136"/>
          <a:ext cx="3552777" cy="137025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12420" rIns="275735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Chronic Sinusitis with NP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EGPA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HES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Eosinophilic Gastritis</a:t>
          </a:r>
        </a:p>
      </dsp:txBody>
      <dsp:txXfrm>
        <a:off x="0" y="1900136"/>
        <a:ext cx="3552777" cy="1370250"/>
      </dsp:txXfrm>
    </dsp:sp>
    <dsp:sp modelId="{375037C0-CEEE-744A-9B90-5137266014BD}">
      <dsp:nvSpPr>
        <dsp:cNvPr id="0" name=""/>
        <dsp:cNvSpPr/>
      </dsp:nvSpPr>
      <dsp:spPr>
        <a:xfrm>
          <a:off x="177638" y="1678736"/>
          <a:ext cx="2486943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Comorbidities :</a:t>
          </a:r>
        </a:p>
      </dsp:txBody>
      <dsp:txXfrm>
        <a:off x="199254" y="1700352"/>
        <a:ext cx="2443711" cy="3995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410013-7A19-A04D-A552-27FBF7CEFABF}">
      <dsp:nvSpPr>
        <dsp:cNvPr id="0" name=""/>
        <dsp:cNvSpPr/>
      </dsp:nvSpPr>
      <dsp:spPr>
        <a:xfrm>
          <a:off x="0" y="451743"/>
          <a:ext cx="3552777" cy="4031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5800F-CB3E-A043-9A90-113D4AF1E737}">
      <dsp:nvSpPr>
        <dsp:cNvPr id="0" name=""/>
        <dsp:cNvSpPr/>
      </dsp:nvSpPr>
      <dsp:spPr>
        <a:xfrm>
          <a:off x="177638" y="215583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u="none" kern="1200" dirty="0"/>
            <a:t>Adult / Late Onset </a:t>
          </a:r>
          <a:r>
            <a:rPr lang="en-US" sz="1600" kern="1200" dirty="0"/>
            <a:t>asthma</a:t>
          </a:r>
        </a:p>
      </dsp:txBody>
      <dsp:txXfrm>
        <a:off x="200695" y="238640"/>
        <a:ext cx="2440829" cy="426206"/>
      </dsp:txXfrm>
    </dsp:sp>
    <dsp:sp modelId="{BBC60B62-49D1-BC48-A7A5-5215583EE976}">
      <dsp:nvSpPr>
        <dsp:cNvPr id="0" name=""/>
        <dsp:cNvSpPr/>
      </dsp:nvSpPr>
      <dsp:spPr>
        <a:xfrm>
          <a:off x="0" y="1177503"/>
          <a:ext cx="3552777" cy="6803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33248" rIns="27573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AEC, Sputum Eosinophils, FeNO</a:t>
          </a:r>
        </a:p>
      </dsp:txBody>
      <dsp:txXfrm>
        <a:off x="0" y="1177503"/>
        <a:ext cx="3552777" cy="680399"/>
      </dsp:txXfrm>
    </dsp:sp>
    <dsp:sp modelId="{A4BB60C8-1B9D-EC45-88F9-1CB611C70D59}">
      <dsp:nvSpPr>
        <dsp:cNvPr id="0" name=""/>
        <dsp:cNvSpPr/>
      </dsp:nvSpPr>
      <dsp:spPr>
        <a:xfrm>
          <a:off x="177638" y="941343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Biomarkers :</a:t>
          </a:r>
        </a:p>
      </dsp:txBody>
      <dsp:txXfrm>
        <a:off x="200695" y="964400"/>
        <a:ext cx="2440829" cy="426206"/>
      </dsp:txXfrm>
    </dsp:sp>
    <dsp:sp modelId="{D67F1B56-837E-4A41-B9DF-9D55339D59CD}">
      <dsp:nvSpPr>
        <dsp:cNvPr id="0" name=""/>
        <dsp:cNvSpPr/>
      </dsp:nvSpPr>
      <dsp:spPr>
        <a:xfrm>
          <a:off x="0" y="2340934"/>
          <a:ext cx="3552777" cy="932399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75735" tIns="333248" rIns="275735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Nasal Polyposis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/>
            <a:t>Airway Mucus</a:t>
          </a:r>
        </a:p>
      </dsp:txBody>
      <dsp:txXfrm>
        <a:off x="0" y="2340934"/>
        <a:ext cx="3552777" cy="932399"/>
      </dsp:txXfrm>
    </dsp:sp>
    <dsp:sp modelId="{375037C0-CEEE-744A-9B90-5137266014BD}">
      <dsp:nvSpPr>
        <dsp:cNvPr id="0" name=""/>
        <dsp:cNvSpPr/>
      </dsp:nvSpPr>
      <dsp:spPr>
        <a:xfrm>
          <a:off x="177638" y="1944303"/>
          <a:ext cx="2486943" cy="47232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001" tIns="0" rIns="94001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Comorbidities :</a:t>
          </a:r>
        </a:p>
      </dsp:txBody>
      <dsp:txXfrm>
        <a:off x="200695" y="1967360"/>
        <a:ext cx="2440829" cy="42620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071B43-1E74-5D46-8C74-5CC95F75A823}">
      <dsp:nvSpPr>
        <dsp:cNvPr id="0" name=""/>
        <dsp:cNvSpPr/>
      </dsp:nvSpPr>
      <dsp:spPr>
        <a:xfrm>
          <a:off x="0" y="57248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Mild asthma</a:t>
          </a:r>
          <a:endParaRPr lang="en-US" sz="2100" kern="1200"/>
        </a:p>
      </dsp:txBody>
      <dsp:txXfrm>
        <a:off x="24588" y="81836"/>
        <a:ext cx="2944629" cy="454509"/>
      </dsp:txXfrm>
    </dsp:sp>
    <dsp:sp modelId="{3E412D7B-46A1-8D40-8F0F-0C1066220AF3}">
      <dsp:nvSpPr>
        <dsp:cNvPr id="0" name=""/>
        <dsp:cNvSpPr/>
      </dsp:nvSpPr>
      <dsp:spPr>
        <a:xfrm>
          <a:off x="0" y="621413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Better lung function</a:t>
          </a:r>
          <a:endParaRPr lang="en-US" sz="2100" kern="1200"/>
        </a:p>
      </dsp:txBody>
      <dsp:txXfrm>
        <a:off x="24588" y="646001"/>
        <a:ext cx="2944629" cy="454509"/>
      </dsp:txXfrm>
    </dsp:sp>
    <dsp:sp modelId="{D0803423-4592-EC43-BE16-C020DC3176BA}">
      <dsp:nvSpPr>
        <dsp:cNvPr id="0" name=""/>
        <dsp:cNvSpPr/>
      </dsp:nvSpPr>
      <dsp:spPr>
        <a:xfrm>
          <a:off x="0" y="1185579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Better asthma control</a:t>
          </a:r>
          <a:endParaRPr lang="en-US" sz="2100" kern="1200"/>
        </a:p>
      </dsp:txBody>
      <dsp:txXfrm>
        <a:off x="24588" y="1210167"/>
        <a:ext cx="2944629" cy="454509"/>
      </dsp:txXfrm>
    </dsp:sp>
    <dsp:sp modelId="{83DCB273-AA2B-C640-92E8-700626381C61}">
      <dsp:nvSpPr>
        <dsp:cNvPr id="0" name=""/>
        <dsp:cNvSpPr/>
      </dsp:nvSpPr>
      <dsp:spPr>
        <a:xfrm>
          <a:off x="0" y="1749743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Younger age</a:t>
          </a:r>
          <a:endParaRPr lang="en-US" sz="2100" kern="1200"/>
        </a:p>
      </dsp:txBody>
      <dsp:txXfrm>
        <a:off x="24588" y="1774331"/>
        <a:ext cx="2944629" cy="454509"/>
      </dsp:txXfrm>
    </dsp:sp>
    <dsp:sp modelId="{53FFAC7F-F1C6-5743-A97C-C0384147A28C}">
      <dsp:nvSpPr>
        <dsp:cNvPr id="0" name=""/>
        <dsp:cNvSpPr/>
      </dsp:nvSpPr>
      <dsp:spPr>
        <a:xfrm>
          <a:off x="0" y="2313909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Early-onset </a:t>
          </a:r>
          <a:endParaRPr lang="en-US" sz="2100" kern="1200"/>
        </a:p>
      </dsp:txBody>
      <dsp:txXfrm>
        <a:off x="24588" y="2338497"/>
        <a:ext cx="2944629" cy="454509"/>
      </dsp:txXfrm>
    </dsp:sp>
    <dsp:sp modelId="{40BE445A-CC03-1F4D-B2D7-9D57C52EE600}">
      <dsp:nvSpPr>
        <dsp:cNvPr id="0" name=""/>
        <dsp:cNvSpPr/>
      </dsp:nvSpPr>
      <dsp:spPr>
        <a:xfrm>
          <a:off x="0" y="2878074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Shorter duration </a:t>
          </a:r>
          <a:endParaRPr lang="en-US" sz="2100" kern="1200"/>
        </a:p>
      </dsp:txBody>
      <dsp:txXfrm>
        <a:off x="24588" y="2902662"/>
        <a:ext cx="2944629" cy="454509"/>
      </dsp:txXfrm>
    </dsp:sp>
    <dsp:sp modelId="{AB1E5B8A-3335-6747-B9EB-5EE58756E6D5}">
      <dsp:nvSpPr>
        <dsp:cNvPr id="0" name=""/>
        <dsp:cNvSpPr/>
      </dsp:nvSpPr>
      <dsp:spPr>
        <a:xfrm>
          <a:off x="0" y="3442239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Milder BHR</a:t>
          </a:r>
          <a:endParaRPr lang="en-US" sz="2100" kern="1200"/>
        </a:p>
      </dsp:txBody>
      <dsp:txXfrm>
        <a:off x="24588" y="3466827"/>
        <a:ext cx="2944629" cy="454509"/>
      </dsp:txXfrm>
    </dsp:sp>
    <dsp:sp modelId="{5B20705C-6FE1-B849-8381-33AE8548A8EE}">
      <dsp:nvSpPr>
        <dsp:cNvPr id="0" name=""/>
        <dsp:cNvSpPr/>
      </dsp:nvSpPr>
      <dsp:spPr>
        <a:xfrm>
          <a:off x="0" y="4006404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/>
            <a:t>Fewer comorbidities</a:t>
          </a:r>
          <a:endParaRPr lang="en-US" sz="2100" kern="1200"/>
        </a:p>
      </dsp:txBody>
      <dsp:txXfrm>
        <a:off x="24588" y="4030992"/>
        <a:ext cx="2944629" cy="454509"/>
      </dsp:txXfrm>
    </dsp:sp>
    <dsp:sp modelId="{45C42F36-20FA-8A48-955E-EBF8581763B2}">
      <dsp:nvSpPr>
        <dsp:cNvPr id="0" name=""/>
        <dsp:cNvSpPr/>
      </dsp:nvSpPr>
      <dsp:spPr>
        <a:xfrm>
          <a:off x="0" y="4570569"/>
          <a:ext cx="2993805" cy="5036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100" kern="1200" dirty="0"/>
            <a:t>Never smoking</a:t>
          </a:r>
          <a:endParaRPr lang="en-US" sz="2100" kern="1200" dirty="0"/>
        </a:p>
      </dsp:txBody>
      <dsp:txXfrm>
        <a:off x="24588" y="4595157"/>
        <a:ext cx="2944629" cy="45450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18871C-5461-F048-8E56-D80CF4AF934A}">
      <dsp:nvSpPr>
        <dsp:cNvPr id="0" name=""/>
        <dsp:cNvSpPr/>
      </dsp:nvSpPr>
      <dsp:spPr>
        <a:xfrm>
          <a:off x="0" y="553753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Zero OCS Use</a:t>
          </a:r>
          <a:endParaRPr lang="en-US" sz="3000" kern="1200" dirty="0"/>
        </a:p>
      </dsp:txBody>
      <dsp:txXfrm>
        <a:off x="35125" y="588878"/>
        <a:ext cx="6578733" cy="649299"/>
      </dsp:txXfrm>
    </dsp:sp>
    <dsp:sp modelId="{D8DA4254-2344-EB49-9E7A-2941E7A12731}">
      <dsp:nvSpPr>
        <dsp:cNvPr id="0" name=""/>
        <dsp:cNvSpPr/>
      </dsp:nvSpPr>
      <dsp:spPr>
        <a:xfrm>
          <a:off x="0" y="1359702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363841"/>
                <a:satOff val="-20982"/>
                <a:lumOff val="215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363841"/>
                <a:satOff val="-20982"/>
                <a:lumOff val="215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363841"/>
                <a:satOff val="-20982"/>
                <a:lumOff val="215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Uncontrolled Asthmatics on GINA Step 5</a:t>
          </a:r>
        </a:p>
      </dsp:txBody>
      <dsp:txXfrm>
        <a:off x="35125" y="1394827"/>
        <a:ext cx="6578733" cy="649299"/>
      </dsp:txXfrm>
    </dsp:sp>
    <dsp:sp modelId="{BF95EEC2-0DC9-C144-90F1-A0DF3C95A8A3}">
      <dsp:nvSpPr>
        <dsp:cNvPr id="0" name=""/>
        <dsp:cNvSpPr/>
      </dsp:nvSpPr>
      <dsp:spPr>
        <a:xfrm>
          <a:off x="0" y="2165652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727682"/>
                <a:satOff val="-41964"/>
                <a:lumOff val="431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727682"/>
                <a:satOff val="-41964"/>
                <a:lumOff val="431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727682"/>
                <a:satOff val="-41964"/>
                <a:lumOff val="431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Type 2 Severe Asthma ( Biomarkers )</a:t>
          </a:r>
        </a:p>
      </dsp:txBody>
      <dsp:txXfrm>
        <a:off x="35125" y="2200777"/>
        <a:ext cx="6578733" cy="649299"/>
      </dsp:txXfrm>
    </dsp:sp>
    <dsp:sp modelId="{BE9B07CC-36CA-904C-926C-BE54932ECB76}">
      <dsp:nvSpPr>
        <dsp:cNvPr id="0" name=""/>
        <dsp:cNvSpPr/>
      </dsp:nvSpPr>
      <dsp:spPr>
        <a:xfrm>
          <a:off x="0" y="2971603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1091522"/>
                <a:satOff val="-62946"/>
                <a:lumOff val="647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091522"/>
                <a:satOff val="-62946"/>
                <a:lumOff val="647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091522"/>
                <a:satOff val="-62946"/>
                <a:lumOff val="647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Match comorbidities &amp; Expectations</a:t>
          </a:r>
        </a:p>
      </dsp:txBody>
      <dsp:txXfrm>
        <a:off x="35125" y="3006728"/>
        <a:ext cx="6578733" cy="649299"/>
      </dsp:txXfrm>
    </dsp:sp>
    <dsp:sp modelId="{622D1097-1CC0-0D4E-9C9A-A7EBF16670A6}">
      <dsp:nvSpPr>
        <dsp:cNvPr id="0" name=""/>
        <dsp:cNvSpPr/>
      </dsp:nvSpPr>
      <dsp:spPr>
        <a:xfrm>
          <a:off x="0" y="3814500"/>
          <a:ext cx="6648983" cy="719549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Space / Abrupt</a:t>
          </a:r>
        </a:p>
      </dsp:txBody>
      <dsp:txXfrm>
        <a:off x="35125" y="3849625"/>
        <a:ext cx="6578733" cy="649299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1547D8-9ABB-6843-A6A5-0EAC688F9C76}">
      <dsp:nvSpPr>
        <dsp:cNvPr id="0" name=""/>
        <dsp:cNvSpPr/>
      </dsp:nvSpPr>
      <dsp:spPr>
        <a:xfrm>
          <a:off x="3218687" y="1779"/>
          <a:ext cx="3621023" cy="77784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Why</a:t>
          </a:r>
          <a:endParaRPr lang="en-US" sz="3900" kern="1200" dirty="0"/>
        </a:p>
      </dsp:txBody>
      <dsp:txXfrm>
        <a:off x="3256658" y="39750"/>
        <a:ext cx="3545081" cy="701901"/>
      </dsp:txXfrm>
    </dsp:sp>
    <dsp:sp modelId="{7988ACFC-82BB-2F41-9B10-3A2B3770A52B}">
      <dsp:nvSpPr>
        <dsp:cNvPr id="0" name=""/>
        <dsp:cNvSpPr/>
      </dsp:nvSpPr>
      <dsp:spPr>
        <a:xfrm>
          <a:off x="3208114" y="817433"/>
          <a:ext cx="3621023" cy="777843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When :</a:t>
          </a:r>
        </a:p>
      </dsp:txBody>
      <dsp:txXfrm>
        <a:off x="3246085" y="855404"/>
        <a:ext cx="3545081" cy="701901"/>
      </dsp:txXfrm>
    </dsp:sp>
    <dsp:sp modelId="{712B8531-FB77-F14A-81A3-059B40E77D58}">
      <dsp:nvSpPr>
        <dsp:cNvPr id="0" name=""/>
        <dsp:cNvSpPr/>
      </dsp:nvSpPr>
      <dsp:spPr>
        <a:xfrm>
          <a:off x="3218687" y="1635251"/>
          <a:ext cx="3621023" cy="77784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Which :</a:t>
          </a:r>
        </a:p>
      </dsp:txBody>
      <dsp:txXfrm>
        <a:off x="3256658" y="1673222"/>
        <a:ext cx="3545081" cy="701901"/>
      </dsp:txXfrm>
    </dsp:sp>
    <dsp:sp modelId="{9A52EFBA-0B57-C341-8B56-A6893E986D48}">
      <dsp:nvSpPr>
        <dsp:cNvPr id="0" name=""/>
        <dsp:cNvSpPr/>
      </dsp:nvSpPr>
      <dsp:spPr>
        <a:xfrm>
          <a:off x="3218687" y="2451987"/>
          <a:ext cx="3621023" cy="777843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74295" rIns="148590" bIns="7429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How : </a:t>
          </a:r>
        </a:p>
      </dsp:txBody>
      <dsp:txXfrm>
        <a:off x="3256658" y="2489958"/>
        <a:ext cx="3545081" cy="701901"/>
      </dsp:txXfrm>
    </dsp:sp>
    <dsp:sp modelId="{4601E9F7-FE13-3743-A535-C3509FC30F48}">
      <dsp:nvSpPr>
        <dsp:cNvPr id="0" name=""/>
        <dsp:cNvSpPr/>
      </dsp:nvSpPr>
      <dsp:spPr>
        <a:xfrm>
          <a:off x="3218687" y="3268723"/>
          <a:ext cx="3621023" cy="77784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When to stop :</a:t>
          </a:r>
        </a:p>
      </dsp:txBody>
      <dsp:txXfrm>
        <a:off x="3256658" y="3306694"/>
        <a:ext cx="3545081" cy="70190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2ACAC-97A8-1445-A150-9DF264E481CD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3D397D-073A-784F-86CA-B36E44EFEB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7512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Ibrutimumab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858EDC-00BE-4EFA-B721-EDE1DA35EE62}" type="slidenum">
              <a:rPr lang="en-IN" smtClean="0"/>
              <a:t>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109076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06CDBE-FA3E-E15E-2DB6-4ACC4F264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48BD74F-BD0B-A702-8880-EEB5530C99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634000D-7105-2D48-686E-0050FC4A67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EF933-9111-3030-4F92-6C066E2E07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28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3285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3189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Higher serum IgE and BEC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and a shorter disease duration were associated with a slower response, necessitating a prolonged treatment</a:t>
            </a:r>
          </a:p>
          <a:p>
            <a:r>
              <a:rPr lang="en-IN" dirty="0" err="1">
                <a:solidFill>
                  <a:srgbClr val="1A1718"/>
                </a:solidFill>
                <a:effectLst/>
                <a:latin typeface="Helvetica" pitchFamily="2" charset="0"/>
              </a:rPr>
              <a:t>SoMOSA</a:t>
            </a:r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 open-label studies, however, found omalizumab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to be effective independent of traditionally used biomarkers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640B94-74A4-2B44-AC72-456CF52EF65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363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7031-80F9-1D4C-8F82-FE82D82341D7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7761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D31535-9DE0-40D4-9845-8832BFD9B0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F100F17-8736-EA0C-F596-72F6C4AA56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48B02F9-689B-BF8D-2F0A-338474EFB9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078E4-A1C1-4884-DAA0-AF323A91B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7031-80F9-1D4C-8F82-FE82D82341D7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8127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187031-80F9-1D4C-8F82-FE82D82341D7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48989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445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The OPTIMAL algorithm was designed as a tool to determine the optimal dosage of anti-IL-5 for individual patients 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by adjusting the intervals between the administration of treatments (figure 1). The dose remained the same at each administration; 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however, intervals were prolonged (down-titration) when there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were no signs of loss of disease control and shortened again (up-titration) if there were signs of loss of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disease control. Intervals were prolonged by 50% from normal at first and, if well tolerated, then by a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further 50% from the first interval increase, i.e. 125% from normal intervals. If intervals prolonged by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125% were well tolerated, the patient entered a trial period with cessation of treatment. This meant that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patients on mepolizumab or </a:t>
            </a:r>
            <a:r>
              <a:rPr lang="en-IN" dirty="0" err="1">
                <a:solidFill>
                  <a:srgbClr val="1A1718"/>
                </a:solidFill>
                <a:effectLst/>
                <a:latin typeface="Helvetica" pitchFamily="2" charset="0"/>
              </a:rPr>
              <a:t>reslizumab</a:t>
            </a:r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 first had dosing intervals increased to 6 weeks and then to 9 weeks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before possible cessation, and patients on </a:t>
            </a:r>
            <a:r>
              <a:rPr lang="en-IN" dirty="0" err="1">
                <a:solidFill>
                  <a:srgbClr val="1A1718"/>
                </a:solidFill>
                <a:effectLst/>
                <a:latin typeface="Helvetica" pitchFamily="2" charset="0"/>
              </a:rPr>
              <a:t>benralizumab</a:t>
            </a:r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 first had dosing intervals increased to 12 weeks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and then to 18 weeks before possible cessation. We defined signs of loss of disease control as either 1) a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reduction in FEV1 ⩾15% from baseline, 2) blood eosinophils ⩾0.3×109 cells·L−1 or 3) an exacerbation.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 If one or more of the three occurred, the intervals were shortened to the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previous step and no further down-titration was attempted.</a:t>
            </a:r>
          </a:p>
          <a:p>
            <a:endParaRPr lang="en-IN" dirty="0">
              <a:solidFill>
                <a:srgbClr val="1A1718"/>
              </a:solidFill>
              <a:effectLst/>
              <a:latin typeface="Helvetica" pitchFamily="2" charset="0"/>
            </a:endParaRP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majority of patients tolerate intervals prolonged by 50%, a large part tolerates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intervals prolonged by 125% and that relatively few patients tolerate cessation, </a:t>
            </a:r>
          </a:p>
          <a:p>
            <a:r>
              <a:rPr lang="en-IN" dirty="0">
                <a:solidFill>
                  <a:srgbClr val="1A1718"/>
                </a:solidFill>
                <a:effectLst/>
                <a:latin typeface="Helvetica" pitchFamily="2" charset="0"/>
              </a:rPr>
              <a:t>just as relatively few patients do not tolerate tapering at all.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3D397D-073A-784F-86CA-B36E44EFEB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4955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83498-C7B3-9FA1-633F-D49AD6ACDC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885F4B-F5BE-B434-124E-39733F44F5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305D3-1BAA-C3B5-CF93-152918395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9715AF-60BB-CBD0-CFF4-A91CD62EE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1487F-2735-5B74-8D69-AB1404635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1589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30B1F-EFF1-CE81-5FED-A27860F1C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2FFA7A-8B67-4DC7-C480-ED72F45EFA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75B959-7638-B84C-EFFB-1EE7F0583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F456C-4E99-B9B4-E0E1-8FACB003D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B05FBC-0B55-4F1C-C419-FD6883E6E3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220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ED1AD0-2CD5-A774-A037-F7A768F85B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3F612C-ADD4-4E10-F31C-4B246E1C80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2FB23-E30B-58A5-40E3-039F1CCC9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6A595-43C2-EA5B-5C67-85ADE3A65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B37C4A-8243-2DC6-C8A1-0B92C7F41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231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1DD72B-3C01-D09B-2A89-F3DCC284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A615A7-A1A1-8CA6-1523-336D109C6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0280E-F1EB-793D-A36E-296EF1E08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3CB34A-BEAD-843C-38D5-A6F721670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39F2F9-8A00-6D97-7727-BEEBE97EA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58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1E06B7-423B-F8D2-A7DC-D7C3D248C8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C66FC5-7B16-A5A8-1EB6-C244DAF73D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D2D1E-D0D8-ECE9-8736-3E941395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8B5C24-91F4-6B4E-8FA0-001035D71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E676C-95CF-FBD6-C003-0210B1490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54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4AED9-A0B4-21E5-CB06-9A45BE2C9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CA91E-5772-B475-93F9-0FC334CDBE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AE1883-53F9-FFDE-9BED-8405CEB87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A6B643-E191-D9A8-B7E5-8051830B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65C76C-05DB-7C7C-C8BE-79D39C173C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6A7FA9-D905-A860-0D4D-CB299D32F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59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B085A-B3D2-CCB0-DE69-0E60CA868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3F9AF1-F0E3-3929-09DB-19A42710AC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04D62FD-3988-B12B-33DA-35CA6EA4F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42D83F-3BC6-3946-F11C-B8521BAD0C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A6B5C6-0FEB-14E8-972C-794A93D084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A12BB6-2AD2-E781-94F2-31D6BDA5B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A7C652-C82B-B9ED-D8C3-785954821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9D5BA5-DAE2-8D11-204B-AFE7EA34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002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6FFED-4F34-A9E0-7C5F-43C135F0D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31396A-EC8C-7EBF-4553-B7508EE3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844B5C-D6FB-ECDC-6743-0A86ACEEF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A4C534-017E-F456-B6EE-0312073D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26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B35A8E-D728-E14A-0915-B0658519A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3F1EC30-3C5B-07F3-DC43-CC6884E68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00AC87-8A9E-734F-805D-C6217C2FB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98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795A3-6D25-40CC-CBC5-DA40BF21A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5A19AA-AE26-C362-7586-4A56BB9106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2284D3-47F3-696E-B8FB-FAD115EB0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BCDE3E-D703-3876-42F5-AD7F193D3B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DA19B-D886-2DF8-47D4-F5E0F13051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41F0F4-9757-D7D1-9265-724643443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1654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977A9-ADAA-BB2C-F575-6AAAFBFDB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70CDFF-F64B-4E97-3153-22DF2B426B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988FDF-7063-7E7C-EFA0-8CDB2BCEE4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4B583-F0AE-E832-B34A-B86204C5C2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1E9C5D-C17A-25F6-3632-C2442E279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8747EA-525C-818A-EF31-245DCB8A2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141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56CBF8-D975-F497-742B-03DCFF19A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30902-317D-9EDA-E5B5-98FED43EE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21324-E49E-B59A-C285-61A4EDB5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4FC63-BBE9-5F41-8263-5F8E8775F71B}" type="datetimeFigureOut">
              <a:rPr lang="en-US" smtClean="0"/>
              <a:t>3/8/25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0134D-D2A2-E308-92F6-97A0229478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BA1E59-32A4-EDAD-E186-94AFE33EED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C1A71-EE18-264E-B580-0F4C646D08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4960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tiff"/><Relationship Id="rId13" Type="http://schemas.openxmlformats.org/officeDocument/2006/relationships/diagramColors" Target="../diagrams/colors4.xml"/><Relationship Id="rId18" Type="http://schemas.openxmlformats.org/officeDocument/2006/relationships/diagramColors" Target="../diagrams/colors5.xml"/><Relationship Id="rId3" Type="http://schemas.openxmlformats.org/officeDocument/2006/relationships/image" Target="../media/image14.tiff"/><Relationship Id="rId21" Type="http://schemas.openxmlformats.org/officeDocument/2006/relationships/diagramLayout" Target="../diagrams/layout6.xml"/><Relationship Id="rId7" Type="http://schemas.openxmlformats.org/officeDocument/2006/relationships/image" Target="../media/image26.png"/><Relationship Id="rId12" Type="http://schemas.openxmlformats.org/officeDocument/2006/relationships/diagramQuickStyle" Target="../diagrams/quickStyle4.xml"/><Relationship Id="rId17" Type="http://schemas.openxmlformats.org/officeDocument/2006/relationships/diagramQuickStyle" Target="../diagrams/quickStyle5.xml"/><Relationship Id="rId2" Type="http://schemas.openxmlformats.org/officeDocument/2006/relationships/notesSlide" Target="../notesSlides/notesSlide4.xml"/><Relationship Id="rId16" Type="http://schemas.openxmlformats.org/officeDocument/2006/relationships/diagramLayout" Target="../diagrams/layout5.xml"/><Relationship Id="rId20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iff"/><Relationship Id="rId11" Type="http://schemas.openxmlformats.org/officeDocument/2006/relationships/diagramLayout" Target="../diagrams/layout4.xml"/><Relationship Id="rId24" Type="http://schemas.microsoft.com/office/2007/relationships/diagramDrawing" Target="../diagrams/drawing6.xml"/><Relationship Id="rId5" Type="http://schemas.openxmlformats.org/officeDocument/2006/relationships/image" Target="../media/image17.tiff"/><Relationship Id="rId15" Type="http://schemas.openxmlformats.org/officeDocument/2006/relationships/diagramData" Target="../diagrams/data5.xml"/><Relationship Id="rId23" Type="http://schemas.openxmlformats.org/officeDocument/2006/relationships/diagramColors" Target="../diagrams/colors6.xml"/><Relationship Id="rId10" Type="http://schemas.openxmlformats.org/officeDocument/2006/relationships/diagramData" Target="../diagrams/data4.xml"/><Relationship Id="rId19" Type="http://schemas.microsoft.com/office/2007/relationships/diagramDrawing" Target="../diagrams/drawing5.xml"/><Relationship Id="rId4" Type="http://schemas.openxmlformats.org/officeDocument/2006/relationships/image" Target="../media/image16.tiff"/><Relationship Id="rId9" Type="http://schemas.openxmlformats.org/officeDocument/2006/relationships/image" Target="../media/image28.tiff"/><Relationship Id="rId14" Type="http://schemas.microsoft.com/office/2007/relationships/diagramDrawing" Target="../diagrams/drawing4.xml"/><Relationship Id="rId22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5" Type="http://schemas.microsoft.com/office/2007/relationships/hdphoto" Target="../media/hdphoto3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sv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sv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tif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rgbClr val="215F9A"/>
            </a:gs>
            <a:gs pos="0">
              <a:schemeClr val="tx2">
                <a:lumMod val="75000"/>
                <a:lumOff val="25000"/>
              </a:schemeClr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p4.mp4">
            <a:hlinkClick r:id="" action="ppaction://media"/>
            <a:extLst>
              <a:ext uri="{FF2B5EF4-FFF2-40B4-BE49-F238E27FC236}">
                <a16:creationId xmlns:a16="http://schemas.microsoft.com/office/drawing/2014/main" id="{D20210FE-4DE6-213F-19C6-1C45B2DB074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2534"/>
            <a:ext cx="12192000" cy="6870534"/>
          </a:xfr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8B1211B7-CAC4-E756-4F74-6F115F98EF52}"/>
              </a:ext>
            </a:extLst>
          </p:cNvPr>
          <p:cNvSpPr txBox="1">
            <a:spLocks/>
          </p:cNvSpPr>
          <p:nvPr/>
        </p:nvSpPr>
        <p:spPr>
          <a:xfrm>
            <a:off x="2556421" y="1438444"/>
            <a:ext cx="7430145" cy="13961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200" dirty="0">
                <a:solidFill>
                  <a:srgbClr val="FFFFFF"/>
                </a:solidFill>
              </a:rPr>
              <a:t>Latest Updates in Asthma : </a:t>
            </a:r>
            <a:endParaRPr lang="en-US" sz="5200" i="1" dirty="0">
              <a:solidFill>
                <a:srgbClr val="FFFFFF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09C9FB-7051-C82F-6D06-8A35D10CA009}"/>
              </a:ext>
            </a:extLst>
          </p:cNvPr>
          <p:cNvSpPr txBox="1"/>
          <p:nvPr/>
        </p:nvSpPr>
        <p:spPr>
          <a:xfrm>
            <a:off x="4601208" y="5041002"/>
            <a:ext cx="3852815" cy="163121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+mj-lt"/>
              </a:rPr>
              <a:t>Deepak Talwar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Director &amp; Chair, Metro Centre for Respiratory Diseases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Metro Hospitals &amp; Institute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+mj-lt"/>
              </a:rPr>
              <a:t>NOIDA, INDIA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AAB022D-1E87-6A3D-41F6-B4513D95B149}"/>
              </a:ext>
            </a:extLst>
          </p:cNvPr>
          <p:cNvGrpSpPr/>
          <p:nvPr/>
        </p:nvGrpSpPr>
        <p:grpSpPr>
          <a:xfrm>
            <a:off x="10189407" y="4936902"/>
            <a:ext cx="1595548" cy="1595548"/>
            <a:chOff x="113521" y="44647"/>
            <a:chExt cx="1698428" cy="1698428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C7911F9-46E3-1724-3C56-F34E3219497F}"/>
                </a:ext>
              </a:extLst>
            </p:cNvPr>
            <p:cNvSpPr/>
            <p:nvPr/>
          </p:nvSpPr>
          <p:spPr>
            <a:xfrm>
              <a:off x="113521" y="44647"/>
              <a:ext cx="1698428" cy="169842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bg1"/>
                </a:solidFill>
              </a:endParaRP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807D4E3-3E3C-1920-8D23-E0DBCD294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0132" y="259556"/>
              <a:ext cx="1480080" cy="1230530"/>
            </a:xfrm>
            <a:prstGeom prst="roundRect">
              <a:avLst>
                <a:gd name="adj" fmla="val 25762"/>
              </a:avLst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0104648-DC79-3CBE-8741-0F4BB7A309E0}"/>
              </a:ext>
            </a:extLst>
          </p:cNvPr>
          <p:cNvSpPr txBox="1"/>
          <p:nvPr/>
        </p:nvSpPr>
        <p:spPr>
          <a:xfrm>
            <a:off x="4889500" y="4041855"/>
            <a:ext cx="2641600" cy="831890"/>
          </a:xfrm>
          <a:prstGeom prst="can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Biologicals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6CBCADE-21DA-1BBE-172E-199F7D163764}"/>
              </a:ext>
            </a:extLst>
          </p:cNvPr>
          <p:cNvSpPr txBox="1"/>
          <p:nvPr/>
        </p:nvSpPr>
        <p:spPr>
          <a:xfrm>
            <a:off x="2508552" y="231196"/>
            <a:ext cx="6636304" cy="646331"/>
          </a:xfrm>
          <a:prstGeom prst="rect">
            <a:avLst/>
          </a:prstGeom>
          <a:gradFill>
            <a:gsLst>
              <a:gs pos="78000">
                <a:srgbClr val="215F9A"/>
              </a:gs>
              <a:gs pos="0">
                <a:schemeClr val="tx1"/>
              </a:gs>
              <a:gs pos="100000">
                <a:schemeClr val="tx2">
                  <a:lumMod val="75000"/>
                  <a:lumOff val="25000"/>
                  <a:alpha val="14266"/>
                </a:schemeClr>
              </a:gs>
            </a:gsLst>
            <a:lin ang="5400000" scaled="1"/>
          </a:gradFill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PACS &amp; Indore Chest Society- 2025</a:t>
            </a:r>
          </a:p>
        </p:txBody>
      </p:sp>
    </p:spTree>
    <p:extLst>
      <p:ext uri="{BB962C8B-B14F-4D97-AF65-F5344CB8AC3E}">
        <p14:creationId xmlns:p14="http://schemas.microsoft.com/office/powerpoint/2010/main" val="343731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474" y="70059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3200" dirty="0">
                <a:solidFill>
                  <a:schemeClr val="bg1"/>
                </a:solidFill>
              </a:rPr>
              <a:t>Type 2 Severe Asthma ~ 85 % &amp; Biologicals Eligible ~ 91%</a:t>
            </a:r>
            <a:endParaRPr lang="en-US" sz="3200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EE3E1DD5-2A45-EED2-A872-A16A35EA9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3442" y="1415564"/>
            <a:ext cx="5605253" cy="2342571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02067BFF-180E-8011-670B-060A3B1311CA}"/>
              </a:ext>
            </a:extLst>
          </p:cNvPr>
          <p:cNvSpPr/>
          <p:nvPr/>
        </p:nvSpPr>
        <p:spPr>
          <a:xfrm>
            <a:off x="216089" y="5976220"/>
            <a:ext cx="6080538" cy="681725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>
                <a:solidFill>
                  <a:schemeClr val="bg1"/>
                </a:solidFill>
              </a:rPr>
              <a:t>T</a:t>
            </a:r>
            <a:r>
              <a:rPr lang="en-US" sz="2200" baseline="-25000" dirty="0">
                <a:solidFill>
                  <a:schemeClr val="bg1"/>
                </a:solidFill>
              </a:rPr>
              <a:t>2</a:t>
            </a:r>
            <a:r>
              <a:rPr lang="en-US" sz="2200" dirty="0">
                <a:solidFill>
                  <a:schemeClr val="bg1"/>
                </a:solidFill>
              </a:rPr>
              <a:t> Low asthma is only 15% at AEC cut off of 300 &amp; 9% at @ AEC -150 </a:t>
            </a:r>
            <a:endParaRPr lang="en-US" sz="2200" i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E60D747-74DF-D2C2-C5B9-56F1ABCAB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474" y="1415565"/>
            <a:ext cx="1881916" cy="2395168"/>
          </a:xfrm>
          <a:prstGeom prst="rect">
            <a:avLst/>
          </a:prstGeom>
        </p:spPr>
      </p:pic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F567C6C2-1299-1412-BEA0-C78FB90AADE3}"/>
              </a:ext>
            </a:extLst>
          </p:cNvPr>
          <p:cNvSpPr txBox="1">
            <a:spLocks/>
          </p:cNvSpPr>
          <p:nvPr/>
        </p:nvSpPr>
        <p:spPr>
          <a:xfrm>
            <a:off x="1873442" y="3705537"/>
            <a:ext cx="5867706" cy="223064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/>
              <a:t>Single center, retrospective , observational study:</a:t>
            </a:r>
          </a:p>
          <a:p>
            <a:pPr lvl="1"/>
            <a:r>
              <a:rPr lang="en-US" sz="2200" dirty="0"/>
              <a:t>100 Adult severe asthmatics from SA Clinic </a:t>
            </a:r>
          </a:p>
          <a:p>
            <a:pPr lvl="1"/>
            <a:r>
              <a:rPr lang="en-US" sz="2200" dirty="0"/>
              <a:t>Measurements :</a:t>
            </a:r>
          </a:p>
          <a:p>
            <a:pPr lvl="2"/>
            <a:r>
              <a:rPr lang="en-US" dirty="0"/>
              <a:t>Total/ Specific IgE</a:t>
            </a:r>
          </a:p>
          <a:p>
            <a:pPr lvl="2"/>
            <a:r>
              <a:rPr lang="en-US" dirty="0"/>
              <a:t>AEC</a:t>
            </a:r>
          </a:p>
          <a:p>
            <a:pPr lvl="2"/>
            <a:r>
              <a:rPr lang="en-US" dirty="0"/>
              <a:t>Skin prick tests</a:t>
            </a:r>
          </a:p>
          <a:p>
            <a:pPr lvl="2"/>
            <a:r>
              <a:rPr lang="en-US" dirty="0"/>
              <a:t>History of allergy, </a:t>
            </a:r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7F2E6A-ABD6-CD30-A466-585EABD969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006" y="1637710"/>
            <a:ext cx="4022562" cy="2993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784854-6EBD-5B12-F0E6-53DBBE85C1BA}"/>
              </a:ext>
            </a:extLst>
          </p:cNvPr>
          <p:cNvSpPr txBox="1"/>
          <p:nvPr/>
        </p:nvSpPr>
        <p:spPr>
          <a:xfrm>
            <a:off x="8226715" y="6488668"/>
            <a:ext cx="324485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effectLst/>
                <a:latin typeface="ArialMT"/>
              </a:rPr>
              <a:t>Lung India 2022;39:393-400. </a:t>
            </a:r>
            <a:endParaRPr lang="en-IN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275871-F7BE-A20D-BC65-04DCDAC6A1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443" y="1406357"/>
            <a:ext cx="4528083" cy="32799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2CCFDA7C-B635-AE64-EE20-0D90765B2E4D}"/>
              </a:ext>
            </a:extLst>
          </p:cNvPr>
          <p:cNvSpPr/>
          <p:nvPr/>
        </p:nvSpPr>
        <p:spPr>
          <a:xfrm>
            <a:off x="7181167" y="4750298"/>
            <a:ext cx="5066673" cy="1712371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~ 50% of our Severe Asthmatics were eligible for both group of biologicals</a:t>
            </a:r>
          </a:p>
        </p:txBody>
      </p:sp>
    </p:spTree>
    <p:extLst>
      <p:ext uri="{BB962C8B-B14F-4D97-AF65-F5344CB8AC3E}">
        <p14:creationId xmlns:p14="http://schemas.microsoft.com/office/powerpoint/2010/main" val="2377376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A560B-EDB7-8FD0-691A-3ABC92B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081825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dirty="0">
                <a:solidFill>
                  <a:schemeClr val="bg1"/>
                </a:solidFill>
                <a:latin typeface="+mn-lt"/>
              </a:rPr>
              <a:t>How ?? : Choose Appropriate Biologicals </a:t>
            </a:r>
            <a:r>
              <a:rPr lang="en-US" altLang="de-DE" sz="3200" dirty="0">
                <a:solidFill>
                  <a:schemeClr val="bg1"/>
                </a:solidFill>
                <a:latin typeface="+mn-lt"/>
              </a:rPr>
              <a:t> -  </a:t>
            </a:r>
            <a:r>
              <a:rPr lang="en-US" altLang="de-DE" sz="4000" i="1" dirty="0">
                <a:solidFill>
                  <a:schemeClr val="bg1"/>
                </a:solidFill>
                <a:latin typeface="+mn-lt"/>
              </a:rPr>
              <a:t>Drivers </a:t>
            </a:r>
            <a:endParaRPr lang="en-US" i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689A55-99B0-28F1-3D1F-D45E96AE90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77" y="1460044"/>
            <a:ext cx="10646833" cy="504545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DE322-44F5-329D-D0F1-AA5534402742}"/>
              </a:ext>
            </a:extLst>
          </p:cNvPr>
          <p:cNvSpPr/>
          <p:nvPr/>
        </p:nvSpPr>
        <p:spPr>
          <a:xfrm>
            <a:off x="2562275" y="3007795"/>
            <a:ext cx="2227006" cy="581890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2. Anti – IL-5 </a:t>
            </a:r>
            <a:r>
              <a:rPr lang="en-US" dirty="0" err="1"/>
              <a:t>Mepo</a:t>
            </a:r>
            <a:r>
              <a:rPr lang="en-US" dirty="0"/>
              <a:t>/Benralizumab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856B8C-F6B2-EBDC-F8FF-0971A42D7C34}"/>
              </a:ext>
            </a:extLst>
          </p:cNvPr>
          <p:cNvSpPr/>
          <p:nvPr/>
        </p:nvSpPr>
        <p:spPr>
          <a:xfrm>
            <a:off x="4342944" y="5669408"/>
            <a:ext cx="1809349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Anti – IgE</a:t>
            </a:r>
          </a:p>
          <a:p>
            <a:pPr algn="ctr"/>
            <a:r>
              <a:rPr lang="en-US" dirty="0"/>
              <a:t>Omalizumab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A60681-34E9-4A5C-11F3-24D0A53E2475}"/>
              </a:ext>
            </a:extLst>
          </p:cNvPr>
          <p:cNvSpPr/>
          <p:nvPr/>
        </p:nvSpPr>
        <p:spPr>
          <a:xfrm>
            <a:off x="9244012" y="3313089"/>
            <a:ext cx="1857578" cy="581890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3. Anti – IL-4R/13 </a:t>
            </a:r>
          </a:p>
          <a:p>
            <a:pPr algn="ctr"/>
            <a:r>
              <a:rPr lang="en-US" dirty="0"/>
              <a:t>Dupilumab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0710D-0051-A26A-3AF6-31E8E08A304A}"/>
              </a:ext>
            </a:extLst>
          </p:cNvPr>
          <p:cNvSpPr/>
          <p:nvPr/>
        </p:nvSpPr>
        <p:spPr>
          <a:xfrm>
            <a:off x="272198" y="1995389"/>
            <a:ext cx="1704109" cy="581890"/>
          </a:xfrm>
          <a:prstGeom prst="roundRect">
            <a:avLst/>
          </a:prstGeom>
          <a:solidFill>
            <a:schemeClr val="tx1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4. Anti – TSLP Tezepelumab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465B4E-85B1-D174-058F-A0CA635AE6DC}"/>
              </a:ext>
            </a:extLst>
          </p:cNvPr>
          <p:cNvSpPr/>
          <p:nvPr/>
        </p:nvSpPr>
        <p:spPr>
          <a:xfrm>
            <a:off x="7728966" y="6505502"/>
            <a:ext cx="430342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 Matsunaga et al. / Allergology International 69 (2020) 187e196</a:t>
            </a:r>
          </a:p>
        </p:txBody>
      </p:sp>
    </p:spTree>
    <p:extLst>
      <p:ext uri="{BB962C8B-B14F-4D97-AF65-F5344CB8AC3E}">
        <p14:creationId xmlns:p14="http://schemas.microsoft.com/office/powerpoint/2010/main" val="1144235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81235-03B1-8F59-AC8D-E5A36EC8D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3310"/>
            <a:ext cx="12192000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Mepolizumab vs Benralizumab : </a:t>
            </a:r>
            <a:r>
              <a:rPr lang="en-US" sz="3600" i="1" dirty="0">
                <a:solidFill>
                  <a:schemeClr val="bg1"/>
                </a:solidFill>
              </a:rPr>
              <a:t>Both Anti-IL5 Mabs</a:t>
            </a:r>
            <a:endParaRPr lang="en-US" i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D31265E-B160-6E8F-D1AF-55B51FA22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3861" y="1302252"/>
            <a:ext cx="12305861" cy="55557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7BA9B-92DE-1C4B-4639-331B0A0B56CC}"/>
              </a:ext>
            </a:extLst>
          </p:cNvPr>
          <p:cNvSpPr txBox="1"/>
          <p:nvPr/>
        </p:nvSpPr>
        <p:spPr>
          <a:xfrm>
            <a:off x="4078864" y="6375964"/>
            <a:ext cx="482138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>
                <a:effectLst/>
              </a:rPr>
              <a:t>https://</a:t>
            </a:r>
            <a:r>
              <a:rPr lang="en-IN" dirty="0" err="1">
                <a:effectLst/>
              </a:rPr>
              <a:t>doi.org</a:t>
            </a:r>
            <a:r>
              <a:rPr lang="en-IN" dirty="0">
                <a:effectLst/>
              </a:rPr>
              <a:t>/10.1183/16000617.0088-2024</a:t>
            </a:r>
          </a:p>
        </p:txBody>
      </p:sp>
    </p:spTree>
    <p:extLst>
      <p:ext uri="{BB962C8B-B14F-4D97-AF65-F5344CB8AC3E}">
        <p14:creationId xmlns:p14="http://schemas.microsoft.com/office/powerpoint/2010/main" val="22572965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5241"/>
            <a:ext cx="12192000" cy="1152939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dirty="0">
                <a:solidFill>
                  <a:schemeClr val="bg1"/>
                </a:solidFill>
                <a:latin typeface="+mn-lt"/>
              </a:rPr>
              <a:t>Realistic  Expectations </a:t>
            </a:r>
            <a:r>
              <a:rPr lang="en-US" altLang="de-DE" sz="3600" dirty="0">
                <a:solidFill>
                  <a:schemeClr val="bg1"/>
                </a:solidFill>
                <a:latin typeface="+mn-lt"/>
              </a:rPr>
              <a:t>- </a:t>
            </a:r>
            <a:r>
              <a:rPr lang="en-US" altLang="de-DE" sz="3200" i="1" dirty="0">
                <a:solidFill>
                  <a:schemeClr val="bg1"/>
                </a:solidFill>
                <a:latin typeface="+mn-lt"/>
              </a:rPr>
              <a:t>Matching Research </a:t>
            </a:r>
            <a:endParaRPr lang="en-US" sz="320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64F74487-EE0F-7C2C-E90F-4CA9144BF63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30638762"/>
              </p:ext>
            </p:extLst>
          </p:nvPr>
        </p:nvGraphicFramePr>
        <p:xfrm>
          <a:off x="0" y="1107218"/>
          <a:ext cx="12191999" cy="5705062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191257">
                  <a:extLst>
                    <a:ext uri="{9D8B030D-6E8A-4147-A177-3AD203B41FA5}">
                      <a16:colId xmlns:a16="http://schemas.microsoft.com/office/drawing/2014/main" val="386089534"/>
                    </a:ext>
                  </a:extLst>
                </a:gridCol>
                <a:gridCol w="3834774">
                  <a:extLst>
                    <a:ext uri="{9D8B030D-6E8A-4147-A177-3AD203B41FA5}">
                      <a16:colId xmlns:a16="http://schemas.microsoft.com/office/drawing/2014/main" val="882663381"/>
                    </a:ext>
                  </a:extLst>
                </a:gridCol>
                <a:gridCol w="2960278">
                  <a:extLst>
                    <a:ext uri="{9D8B030D-6E8A-4147-A177-3AD203B41FA5}">
                      <a16:colId xmlns:a16="http://schemas.microsoft.com/office/drawing/2014/main" val="1654023457"/>
                    </a:ext>
                  </a:extLst>
                </a:gridCol>
                <a:gridCol w="3205690">
                  <a:extLst>
                    <a:ext uri="{9D8B030D-6E8A-4147-A177-3AD203B41FA5}">
                      <a16:colId xmlns:a16="http://schemas.microsoft.com/office/drawing/2014/main" val="912937949"/>
                    </a:ext>
                  </a:extLst>
                </a:gridCol>
              </a:tblGrid>
              <a:tr h="657088">
                <a:tc>
                  <a:txBody>
                    <a:bodyPr/>
                    <a:lstStyle/>
                    <a:p>
                      <a:r>
                        <a:rPr lang="en-US" sz="2000" dirty="0"/>
                        <a:t>SA Outcomes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Omalizumab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Mepolizumab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Benralizumab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8975996"/>
                  </a:ext>
                </a:extLst>
              </a:tr>
              <a:tr h="751099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Exacerbations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25% reduction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~ 50 %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4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0 -70 %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1026036"/>
                  </a:ext>
                </a:extLst>
              </a:tr>
              <a:tr h="889384">
                <a:tc>
                  <a:txBody>
                    <a:bodyPr/>
                    <a:lstStyle/>
                    <a:p>
                      <a:r>
                        <a:rPr lang="en-US" sz="2000" dirty="0"/>
                        <a:t>Reduction in maintenance OCS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in those at 15 mg/day baseline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50% dose reduction 2- 6 months↓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50 -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80% 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524503284"/>
                  </a:ext>
                </a:extLst>
              </a:tr>
              <a:tr h="536114">
                <a:tc>
                  <a:txBody>
                    <a:bodyPr/>
                    <a:lstStyle/>
                    <a:p>
                      <a:r>
                        <a:rPr lang="en-US" sz="2000" dirty="0"/>
                        <a:t>FEV</a:t>
                      </a:r>
                      <a:r>
                        <a:rPr lang="en-US" sz="2000" baseline="-25000" dirty="0"/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2.1%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100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100 -160 ml @ 4 weeks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725713942"/>
                  </a:ext>
                </a:extLst>
              </a:tr>
              <a:tr h="751099">
                <a:tc>
                  <a:txBody>
                    <a:bodyPr/>
                    <a:lstStyle/>
                    <a:p>
                      <a:r>
                        <a:rPr lang="en-US" sz="2000" dirty="0"/>
                        <a:t>QoL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SGRQ</a:t>
                      </a:r>
                    </a:p>
                    <a:p>
                      <a:r>
                        <a:rPr lang="en-US" sz="2000" dirty="0"/>
                        <a:t>Asthma diaries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ACQ5  + 0.4</a:t>
                      </a:r>
                    </a:p>
                    <a:p>
                      <a:r>
                        <a:rPr lang="en-US" sz="2000" dirty="0"/>
                        <a:t>SGRQ +7 points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ACQ &lt; 0.5</a:t>
                      </a:r>
                    </a:p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SGRQ +8.1 points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4552767"/>
                  </a:ext>
                </a:extLst>
              </a:tr>
              <a:tr h="1077663">
                <a:tc>
                  <a:txBody>
                    <a:bodyPr/>
                    <a:lstStyle/>
                    <a:p>
                      <a:r>
                        <a:rPr lang="en-US" sz="2000" dirty="0"/>
                        <a:t>Real World Data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Reduction in AE in 42% vs 63 % &amp; 28% vs 48% </a:t>
                      </a:r>
                      <a:r>
                        <a:rPr lang="en-US" sz="2000" dirty="0"/>
                        <a:t>@ baseline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Reduction in AE ~ 50%</a:t>
                      </a:r>
                    </a:p>
                    <a:p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Reduction in </a:t>
                      </a:r>
                      <a:r>
                        <a:rPr lang="en-US" sz="2000" dirty="0" err="1">
                          <a:solidFill>
                            <a:schemeClr val="accent2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accent2"/>
                          </a:solidFill>
                        </a:rPr>
                        <a:t> ~ 50%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All improved with 70% exacerbation free </a:t>
                      </a:r>
                      <a:r>
                        <a:rPr lang="en-US" sz="2000" dirty="0"/>
                        <a:t>@2years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1935416"/>
                  </a:ext>
                </a:extLst>
              </a:tr>
              <a:tr h="1042615">
                <a:tc>
                  <a:txBody>
                    <a:bodyPr/>
                    <a:lstStyle/>
                    <a:p>
                      <a:r>
                        <a:rPr lang="en-US" sz="2000" dirty="0"/>
                        <a:t>Predictors for Response</a:t>
                      </a:r>
                    </a:p>
                    <a:p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CRwNP</a:t>
                      </a:r>
                      <a:endParaRPr 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Childhood onset,, AEC</a:t>
                      </a:r>
                      <a:r>
                        <a:rPr lang="en-US" sz="2000" u="sng" dirty="0"/>
                        <a:t> &gt;</a:t>
                      </a:r>
                      <a:r>
                        <a:rPr lang="en-US" sz="2000" dirty="0"/>
                        <a:t>300,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FeNo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 &gt; 19.5,</a:t>
                      </a:r>
                      <a:r>
                        <a:rPr lang="en-US" sz="2000" dirty="0"/>
                        <a:t>  S Periostin &gt;50 ng/ml,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↓FEV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1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Low </a:t>
                      </a:r>
                      <a:r>
                        <a:rPr lang="en-US" sz="2000" dirty="0" err="1">
                          <a:solidFill>
                            <a:srgbClr val="C00000"/>
                          </a:solidFill>
                        </a:rPr>
                        <a:t>mOCS</a:t>
                      </a:r>
                      <a:r>
                        <a:rPr lang="en-US" sz="2000" dirty="0"/>
                        <a:t>, Later onset SA,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↓ BMI, </a:t>
                      </a:r>
                      <a:r>
                        <a:rPr lang="en-US" sz="2000" dirty="0"/>
                        <a:t>AEC,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↑ Sputum Eos </a:t>
                      </a:r>
                      <a:r>
                        <a:rPr lang="en-US" sz="2000" dirty="0"/>
                        <a:t>/AE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 AEC,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FEV</a:t>
                      </a:r>
                      <a:r>
                        <a:rPr lang="en-US" sz="2000" baseline="-25000" dirty="0">
                          <a:solidFill>
                            <a:srgbClr val="C00000"/>
                          </a:solidFill>
                        </a:rPr>
                        <a:t>1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&lt;65%,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</a:rPr>
                        <a:t>mOCS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‘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f’ Exacerbations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en-US" sz="2000" dirty="0">
                          <a:solidFill>
                            <a:srgbClr val="C00000"/>
                          </a:solidFill>
                        </a:rPr>
                        <a:t>AR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08363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863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1" cy="115823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4800" dirty="0">
                <a:solidFill>
                  <a:schemeClr val="bg1"/>
                </a:solidFill>
                <a:latin typeface="+mn-lt"/>
              </a:rPr>
              <a:t>Choosing Biologicals in SA - 2025 !</a:t>
            </a:r>
            <a:endParaRPr lang="en-US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BC6D63-DAA1-C060-0B82-D232A4C4B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793" y="4658587"/>
            <a:ext cx="1600200" cy="15118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0D066E-29BD-0903-72C1-F7259B1CB7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2236" y="4643924"/>
            <a:ext cx="1283331" cy="14825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032187-564D-23CF-D3DB-4BF95B9CF3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998" y="4624844"/>
            <a:ext cx="1471444" cy="15128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CC51FF-D22E-7B61-EC66-92D3AD104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6146" y="4649706"/>
            <a:ext cx="1578428" cy="1546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5B4A43-83BD-F0E1-3BF2-BE60C6643DA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17"/>
          <a:stretch/>
        </p:blipFill>
        <p:spPr>
          <a:xfrm>
            <a:off x="10280324" y="4643923"/>
            <a:ext cx="1682140" cy="151210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016E4-3FC6-2A5B-4E66-AF188EC980C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23305" y="4658587"/>
            <a:ext cx="1600200" cy="14825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07F0928-7506-2D5D-F267-D3D27D11FF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6167" y="4643923"/>
            <a:ext cx="1362632" cy="1496948"/>
          </a:xfrm>
          <a:prstGeom prst="rect">
            <a:avLst/>
          </a:prstGeom>
        </p:spPr>
      </p:pic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9242AAF-0EEB-D7E0-0D92-0AE80223B041}"/>
              </a:ext>
            </a:extLst>
          </p:cNvPr>
          <p:cNvSpPr/>
          <p:nvPr/>
        </p:nvSpPr>
        <p:spPr>
          <a:xfrm>
            <a:off x="1006371" y="1136356"/>
            <a:ext cx="2363373" cy="4119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>
                <a:solidFill>
                  <a:schemeClr val="tx1"/>
                </a:solidFill>
              </a:rPr>
              <a:t>Omalizumab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40759A5-FD37-AE9B-673D-368ED35C915D}"/>
              </a:ext>
            </a:extLst>
          </p:cNvPr>
          <p:cNvSpPr/>
          <p:nvPr/>
        </p:nvSpPr>
        <p:spPr>
          <a:xfrm>
            <a:off x="8898456" y="1121123"/>
            <a:ext cx="2363373" cy="41195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Benralizumab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67D1C46-A817-19FC-4734-FF33E5D169DC}"/>
              </a:ext>
            </a:extLst>
          </p:cNvPr>
          <p:cNvSpPr/>
          <p:nvPr/>
        </p:nvSpPr>
        <p:spPr>
          <a:xfrm>
            <a:off x="5319462" y="1169768"/>
            <a:ext cx="2363373" cy="411956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i="1" dirty="0"/>
              <a:t>Mepolizumab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6A725CB5-E97A-05AE-8784-93C296A3DA3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0456105"/>
              </p:ext>
            </p:extLst>
          </p:nvPr>
        </p:nvGraphicFramePr>
        <p:xfrm>
          <a:off x="492237" y="1563593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17" name="Content Placeholder 2">
            <a:extLst>
              <a:ext uri="{FF2B5EF4-FFF2-40B4-BE49-F238E27FC236}">
                <a16:creationId xmlns:a16="http://schemas.microsoft.com/office/drawing/2014/main" id="{C433A575-631C-847C-19DE-53F7AFE64BB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41669838"/>
              </p:ext>
            </p:extLst>
          </p:nvPr>
        </p:nvGraphicFramePr>
        <p:xfrm>
          <a:off x="4679884" y="1591310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A78EE516-3B71-F779-19AD-8C8F56C6674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6580517"/>
              </p:ext>
            </p:extLst>
          </p:nvPr>
        </p:nvGraphicFramePr>
        <p:xfrm>
          <a:off x="8458215" y="1552877"/>
          <a:ext cx="3552777" cy="33284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0" r:lo="rId21" r:qs="rId22" r:cs="rId2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9BAF46C5-DC96-722A-AA5B-1552FD65C720}"/>
              </a:ext>
            </a:extLst>
          </p:cNvPr>
          <p:cNvSpPr txBox="1"/>
          <p:nvPr/>
        </p:nvSpPr>
        <p:spPr>
          <a:xfrm>
            <a:off x="2584468" y="6232961"/>
            <a:ext cx="7123412" cy="510778"/>
          </a:xfrm>
          <a:prstGeom prst="round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solidFill>
                  <a:schemeClr val="bg1"/>
                </a:solidFill>
              </a:rPr>
              <a:t>Patient Preferences  : Cost, Reimbursement, Dosing </a:t>
            </a:r>
          </a:p>
        </p:txBody>
      </p:sp>
    </p:spTree>
    <p:extLst>
      <p:ext uri="{BB962C8B-B14F-4D97-AF65-F5344CB8AC3E}">
        <p14:creationId xmlns:p14="http://schemas.microsoft.com/office/powerpoint/2010/main" val="38441091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92F76BA-A15C-132A-7C1B-0F33F70CC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742" y="272097"/>
            <a:ext cx="11210925" cy="746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Biologicals in Severe Asthma– </a:t>
            </a:r>
            <a:r>
              <a:rPr lang="en-US" sz="3600" i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Indian Experience</a:t>
            </a:r>
            <a:endParaRPr lang="en-US" sz="4000" i="1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622B5F9-5C60-0231-D989-904D17CE8B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067"/>
          <a:stretch/>
        </p:blipFill>
        <p:spPr>
          <a:xfrm>
            <a:off x="6297561" y="1397118"/>
            <a:ext cx="5894438" cy="1946788"/>
          </a:xfrm>
          <a:prstGeom prst="rect">
            <a:avLst/>
          </a:prstGeom>
        </p:spPr>
      </p:pic>
      <p:pic>
        <p:nvPicPr>
          <p:cNvPr id="6" name="Picture 5" descr="A close-up of a book&#10;&#10;Description automatically generated">
            <a:extLst>
              <a:ext uri="{FF2B5EF4-FFF2-40B4-BE49-F238E27FC236}">
                <a16:creationId xmlns:a16="http://schemas.microsoft.com/office/drawing/2014/main" id="{896FF0C2-83B6-F9AA-6762-9ED6FAEF419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366"/>
          <a:stretch/>
        </p:blipFill>
        <p:spPr>
          <a:xfrm>
            <a:off x="-1" y="1396357"/>
            <a:ext cx="6297561" cy="2032643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C32FEB45-46CD-1737-FA42-367DDDB496B4}"/>
              </a:ext>
            </a:extLst>
          </p:cNvPr>
          <p:cNvSpPr/>
          <p:nvPr/>
        </p:nvSpPr>
        <p:spPr>
          <a:xfrm>
            <a:off x="529327" y="3937819"/>
            <a:ext cx="5238903" cy="1946787"/>
          </a:xfrm>
          <a:prstGeom prst="roundRect">
            <a:avLst/>
          </a:prstGeom>
          <a:gradFill>
            <a:gsLst>
              <a:gs pos="94000">
                <a:srgbClr val="215F9A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75000"/>
                  <a:lumOff val="25000"/>
                  <a:alpha val="14266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Omalizumab led to improved asthma control, lung function, and QoL and allowed a reduction in the dosage of medications for asthma. The improvement was observed irrespective of age and biomarker levels. </a:t>
            </a:r>
            <a:endParaRPr lang="en-IN" dirty="0"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A06E83-285D-AFE5-631B-500A27BF1701}"/>
              </a:ext>
            </a:extLst>
          </p:cNvPr>
          <p:cNvSpPr txBox="1"/>
          <p:nvPr/>
        </p:nvSpPr>
        <p:spPr>
          <a:xfrm>
            <a:off x="6633088" y="6422131"/>
            <a:ext cx="60984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i="1" dirty="0">
                <a:solidFill>
                  <a:srgbClr val="211E1E"/>
                </a:solidFill>
                <a:effectLst/>
              </a:rPr>
              <a:t>F1000 Research 2023, 12:1225 Last </a:t>
            </a:r>
            <a:r>
              <a:rPr lang="en-IN" b="1" i="1" dirty="0">
                <a:solidFill>
                  <a:srgbClr val="211E1E"/>
                </a:solidFill>
                <a:effectLst/>
              </a:rPr>
              <a:t>updated: 27 SEP 2023 </a:t>
            </a:r>
            <a:endParaRPr lang="en-IN" b="1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4FF6633-80E8-F342-2D36-91A280230E3B}"/>
              </a:ext>
            </a:extLst>
          </p:cNvPr>
          <p:cNvSpPr txBox="1"/>
          <p:nvPr/>
        </p:nvSpPr>
        <p:spPr>
          <a:xfrm>
            <a:off x="291742" y="6387463"/>
            <a:ext cx="41475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i="1" dirty="0">
                <a:effectLst/>
              </a:rPr>
              <a:t>J </a:t>
            </a:r>
            <a:r>
              <a:rPr lang="en-IN" sz="1800" i="1" dirty="0" err="1">
                <a:effectLst/>
              </a:rPr>
              <a:t>Pulmonol</a:t>
            </a:r>
            <a:r>
              <a:rPr lang="en-IN" sz="1800" i="1" dirty="0">
                <a:effectLst/>
              </a:rPr>
              <a:t> Res Rep, 5(2): 4-6 2023   </a:t>
            </a:r>
            <a:endParaRPr lang="en-IN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F4B1681-76A2-7EA5-6554-04E6E29D4802}"/>
              </a:ext>
            </a:extLst>
          </p:cNvPr>
          <p:cNvSpPr/>
          <p:nvPr/>
        </p:nvSpPr>
        <p:spPr>
          <a:xfrm>
            <a:off x="6633088" y="3937820"/>
            <a:ext cx="4823108" cy="194678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800" b="1" dirty="0">
                <a:effectLst/>
              </a:rPr>
              <a:t>Conclusions: </a:t>
            </a:r>
          </a:p>
          <a:p>
            <a:pPr algn="ctr"/>
            <a:r>
              <a:rPr lang="en-IN" sz="1800" dirty="0">
                <a:effectLst/>
              </a:rPr>
              <a:t>In all cases, management with Benralizumab resulted in optimal clinical and functional improvement, a decline in systemic steroid use, and improved QoL.</a:t>
            </a:r>
            <a:endParaRPr lang="en-IN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E36D7AF-7517-4188-6300-024708B35F7E}"/>
              </a:ext>
            </a:extLst>
          </p:cNvPr>
          <p:cNvSpPr txBox="1"/>
          <p:nvPr/>
        </p:nvSpPr>
        <p:spPr>
          <a:xfrm>
            <a:off x="3628104" y="6393425"/>
            <a:ext cx="6371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effectLst/>
                <a:latin typeface="MinionPro"/>
              </a:rPr>
              <a:t>Published: </a:t>
            </a:r>
            <a:r>
              <a:rPr lang="en-IN" sz="1800" dirty="0">
                <a:effectLst/>
                <a:latin typeface="MinionPro"/>
              </a:rPr>
              <a:t>April 28, 2023 </a:t>
            </a:r>
            <a:endParaRPr lang="en-IN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59490F-D05C-D224-8F73-A8C00B0C579A}"/>
              </a:ext>
            </a:extLst>
          </p:cNvPr>
          <p:cNvSpPr txBox="1"/>
          <p:nvPr/>
        </p:nvSpPr>
        <p:spPr>
          <a:xfrm>
            <a:off x="831439" y="3387751"/>
            <a:ext cx="463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Arjun Khanna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1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*, Deepak Talwar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2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, </a:t>
            </a:r>
            <a:r>
              <a:rPr lang="en-IN" sz="1800" b="1" dirty="0" err="1">
                <a:solidFill>
                  <a:schemeClr val="bg1"/>
                </a:solidFill>
                <a:effectLst/>
                <a:latin typeface="ACaslonPro"/>
              </a:rPr>
              <a:t>Linija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 K Nair</a:t>
            </a:r>
            <a:r>
              <a:rPr lang="en-IN" sz="800" b="1" dirty="0">
                <a:solidFill>
                  <a:schemeClr val="bg1"/>
                </a:solidFill>
                <a:effectLst/>
                <a:latin typeface="ACaslonPro"/>
              </a:rPr>
              <a:t>3</a:t>
            </a:r>
            <a:r>
              <a:rPr lang="en-IN" sz="1800" b="1" dirty="0">
                <a:solidFill>
                  <a:schemeClr val="bg1"/>
                </a:solidFill>
                <a:effectLst/>
                <a:latin typeface="ACaslonPro"/>
              </a:rPr>
              <a:t> </a:t>
            </a:r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B7F64102-1B32-614C-CA92-142A50719E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1539" y="3429580"/>
            <a:ext cx="57015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Deepak Talwar *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  1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, Manoj Yadav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2</a:t>
            </a:r>
            <a:r>
              <a:rPr kumimoji="0" lang="en-US" altLang="en-US" sz="16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, Nagarjuna Maturu</a:t>
            </a:r>
            <a:r>
              <a:rPr kumimoji="0" lang="en-US" altLang="en-US" sz="105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NotoSans"/>
              </a:rPr>
              <a:t>3 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098" name="Picture 2" descr="page1image121379952">
            <a:extLst>
              <a:ext uri="{FF2B5EF4-FFF2-40B4-BE49-F238E27FC236}">
                <a16:creationId xmlns:a16="http://schemas.microsoft.com/office/drawing/2014/main" id="{0C7692C9-9F36-91DF-8AD5-EFC9711627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838" y="-98425"/>
            <a:ext cx="15240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6027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>
            <a:extLst>
              <a:ext uri="{FF2B5EF4-FFF2-40B4-BE49-F238E27FC236}">
                <a16:creationId xmlns:a16="http://schemas.microsoft.com/office/drawing/2014/main" id="{D2CB2F3B-7383-B4A6-720C-C26044B2E8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8" t="22724" r="13103" b="5727"/>
          <a:stretch/>
        </p:blipFill>
        <p:spPr bwMode="auto">
          <a:xfrm>
            <a:off x="443191" y="1550851"/>
            <a:ext cx="7006108" cy="506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6525EC8-B5BA-178C-ECE5-11C5ED49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1037578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Assessing Effectiveness of Biologicals :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FU@ 6 months 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0F0238-E859-CB46-3939-60A7114ABFBA}"/>
              </a:ext>
            </a:extLst>
          </p:cNvPr>
          <p:cNvSpPr/>
          <p:nvPr/>
        </p:nvSpPr>
        <p:spPr>
          <a:xfrm>
            <a:off x="726527" y="1573987"/>
            <a:ext cx="1120462" cy="1148323"/>
          </a:xfrm>
          <a:prstGeom prst="ellipse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68DF49A-8B68-9FFB-0ACC-03314A58D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1" t="67037" r="49722" b="1378"/>
          <a:stretch/>
        </p:blipFill>
        <p:spPr bwMode="auto">
          <a:xfrm>
            <a:off x="8488685" y="2955518"/>
            <a:ext cx="3305065" cy="189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D4D67-9900-F3A8-F781-4FF0D6B4664A}"/>
              </a:ext>
            </a:extLst>
          </p:cNvPr>
          <p:cNvSpPr txBox="1"/>
          <p:nvPr/>
        </p:nvSpPr>
        <p:spPr>
          <a:xfrm>
            <a:off x="10087791" y="1886538"/>
            <a:ext cx="15086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Continue</a:t>
            </a:r>
          </a:p>
        </p:txBody>
      </p:sp>
      <p:sp>
        <p:nvSpPr>
          <p:cNvPr id="8" name="Curved Left Arrow 7">
            <a:extLst>
              <a:ext uri="{FF2B5EF4-FFF2-40B4-BE49-F238E27FC236}">
                <a16:creationId xmlns:a16="http://schemas.microsoft.com/office/drawing/2014/main" id="{46611CE7-71A3-E9F3-177C-EB2F64E98AE9}"/>
              </a:ext>
            </a:extLst>
          </p:cNvPr>
          <p:cNvSpPr/>
          <p:nvPr/>
        </p:nvSpPr>
        <p:spPr>
          <a:xfrm rot="19395020" flipH="1">
            <a:off x="6817808" y="2089886"/>
            <a:ext cx="1263834" cy="2781686"/>
          </a:xfrm>
          <a:prstGeom prst="curved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Notched Right Arrow 4">
            <a:extLst>
              <a:ext uri="{FF2B5EF4-FFF2-40B4-BE49-F238E27FC236}">
                <a16:creationId xmlns:a16="http://schemas.microsoft.com/office/drawing/2014/main" id="{8A178F9D-E239-1F6F-95A3-01887E89AAD5}"/>
              </a:ext>
            </a:extLst>
          </p:cNvPr>
          <p:cNvSpPr/>
          <p:nvPr/>
        </p:nvSpPr>
        <p:spPr>
          <a:xfrm>
            <a:off x="7156181" y="1332385"/>
            <a:ext cx="2985037" cy="1631526"/>
          </a:xfrm>
          <a:prstGeom prst="notchedRight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Good /Response</a:t>
            </a:r>
          </a:p>
        </p:txBody>
      </p:sp>
      <p:pic>
        <p:nvPicPr>
          <p:cNvPr id="6146" name="Picture 2" descr="Freehand drawn cartoon calendar showing month Vector Image">
            <a:extLst>
              <a:ext uri="{FF2B5EF4-FFF2-40B4-BE49-F238E27FC236}">
                <a16:creationId xmlns:a16="http://schemas.microsoft.com/office/drawing/2014/main" id="{37407DD0-5076-E549-0643-4AA54423C8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32"/>
          <a:stretch/>
        </p:blipFill>
        <p:spPr bwMode="auto">
          <a:xfrm>
            <a:off x="726527" y="1550851"/>
            <a:ext cx="1113953" cy="11483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646363C-392C-9398-929B-A7622821FA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7526" r="8044" b="3296"/>
          <a:stretch/>
        </p:blipFill>
        <p:spPr bwMode="auto">
          <a:xfrm>
            <a:off x="8579117" y="4849336"/>
            <a:ext cx="3196700" cy="1833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urved Left Arrow 9">
            <a:extLst>
              <a:ext uri="{FF2B5EF4-FFF2-40B4-BE49-F238E27FC236}">
                <a16:creationId xmlns:a16="http://schemas.microsoft.com/office/drawing/2014/main" id="{EF96D966-9425-2BAF-6AE4-7EFD0B822ED6}"/>
              </a:ext>
            </a:extLst>
          </p:cNvPr>
          <p:cNvSpPr/>
          <p:nvPr/>
        </p:nvSpPr>
        <p:spPr>
          <a:xfrm rot="19704589" flipH="1">
            <a:off x="6682206" y="2255692"/>
            <a:ext cx="1266773" cy="4104583"/>
          </a:xfrm>
          <a:prstGeom prst="curvedLeftArrow">
            <a:avLst/>
          </a:prstGeom>
          <a:solidFill>
            <a:srgbClr val="8B1B6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Pentagon 2">
            <a:extLst>
              <a:ext uri="{FF2B5EF4-FFF2-40B4-BE49-F238E27FC236}">
                <a16:creationId xmlns:a16="http://schemas.microsoft.com/office/drawing/2014/main" id="{FF7EF667-DD83-09DF-FDD3-11CBA75EEA27}"/>
              </a:ext>
            </a:extLst>
          </p:cNvPr>
          <p:cNvSpPr/>
          <p:nvPr/>
        </p:nvSpPr>
        <p:spPr>
          <a:xfrm>
            <a:off x="1525018" y="1700010"/>
            <a:ext cx="5924281" cy="850007"/>
          </a:xfrm>
          <a:prstGeom prst="homePlat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Initial Trial for 4 months Minimum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D509F2-A141-48D9-27DE-4CE09CCC5F59}"/>
              </a:ext>
            </a:extLst>
          </p:cNvPr>
          <p:cNvSpPr txBox="1"/>
          <p:nvPr/>
        </p:nvSpPr>
        <p:spPr>
          <a:xfrm>
            <a:off x="10405057" y="1235696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GINA 2024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2FCF103-C823-E90E-DD0D-1A03F6417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637" y="6967"/>
            <a:ext cx="12044363" cy="1106210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Remission in Asthma : </a:t>
            </a:r>
            <a:r>
              <a:rPr lang="en-US" sz="4400" i="1" dirty="0">
                <a:solidFill>
                  <a:schemeClr val="bg1"/>
                </a:solidFill>
                <a:latin typeface="+mn-lt"/>
              </a:rPr>
              <a:t>Cure ??</a:t>
            </a:r>
            <a:endParaRPr lang="en-US" sz="54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815F32-09E2-C772-F186-F9BEC5E3EAAF}"/>
              </a:ext>
            </a:extLst>
          </p:cNvPr>
          <p:cNvSpPr txBox="1"/>
          <p:nvPr/>
        </p:nvSpPr>
        <p:spPr>
          <a:xfrm>
            <a:off x="3293435" y="6521678"/>
            <a:ext cx="609777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200" dirty="0">
                <a:effectLst/>
              </a:rPr>
              <a:t>Thorax. 2004;59:925–9, http://</a:t>
            </a:r>
            <a:r>
              <a:rPr lang="en-IN" sz="1200" dirty="0" err="1">
                <a:effectLst/>
              </a:rPr>
              <a:t>dx.doi.org</a:t>
            </a:r>
            <a:r>
              <a:rPr lang="en-IN" sz="1200" dirty="0">
                <a:effectLst/>
              </a:rPr>
              <a:t>/10.1136/thx.2003.016246. </a:t>
            </a:r>
            <a:endParaRPr lang="en-IN" sz="3600" dirty="0"/>
          </a:p>
        </p:txBody>
      </p:sp>
      <p:graphicFrame>
        <p:nvGraphicFramePr>
          <p:cNvPr id="11" name="Text Placeholder 2">
            <a:extLst>
              <a:ext uri="{FF2B5EF4-FFF2-40B4-BE49-F238E27FC236}">
                <a16:creationId xmlns:a16="http://schemas.microsoft.com/office/drawing/2014/main" id="{3E050836-BE95-B158-1EE3-C49D48BCF5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1642115"/>
              </p:ext>
            </p:extLst>
          </p:nvPr>
        </p:nvGraphicFramePr>
        <p:xfrm>
          <a:off x="8011182" y="1390175"/>
          <a:ext cx="2993805" cy="51315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122" name="Picture 2" descr="Night Boat Stock Illustrations ...">
            <a:extLst>
              <a:ext uri="{FF2B5EF4-FFF2-40B4-BE49-F238E27FC236}">
                <a16:creationId xmlns:a16="http://schemas.microsoft.com/office/drawing/2014/main" id="{56B362A7-D239-DCFD-C608-67840779CB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692" t="-1266" r="37069" b="27077"/>
          <a:stretch/>
        </p:blipFill>
        <p:spPr bwMode="auto">
          <a:xfrm>
            <a:off x="4033177" y="2605310"/>
            <a:ext cx="3978005" cy="324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7D8D3F5-1B0D-9367-33A1-124696B9ECD5}"/>
              </a:ext>
            </a:extLst>
          </p:cNvPr>
          <p:cNvSpPr/>
          <p:nvPr/>
        </p:nvSpPr>
        <p:spPr>
          <a:xfrm>
            <a:off x="560023" y="2453566"/>
            <a:ext cx="4640624" cy="3552603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N" sz="2400" i="1" dirty="0"/>
              <a:t>Known in children</a:t>
            </a:r>
            <a:r>
              <a:rPr lang="en-IN" sz="2400" i="1" dirty="0">
                <a:effectLst/>
              </a:rPr>
              <a:t>* ~ 22% diagnosed with allergic asthma after a mean follow-up of 30 years, achieving it*</a:t>
            </a:r>
            <a:endParaRPr lang="en-IN" sz="2400" i="1" dirty="0"/>
          </a:p>
        </p:txBody>
      </p:sp>
    </p:spTree>
    <p:extLst>
      <p:ext uri="{BB962C8B-B14F-4D97-AF65-F5344CB8AC3E}">
        <p14:creationId xmlns:p14="http://schemas.microsoft.com/office/powerpoint/2010/main" val="102120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074AB9-CACE-B952-4C9E-F5CBC7307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378EF-0EB5-38C5-080B-2857231EA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718" y="0"/>
            <a:ext cx="11796281" cy="1325563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Remission in Severe Asthma :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New Concept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B0E053-E793-6FB9-8D6E-F986A9214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367" y="1680867"/>
            <a:ext cx="6853210" cy="241908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Complete or near complete disappearance of signs &amp; symptoms of a disease e.g. cancer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May last for months, years or rest of life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Remission on / off treatment</a:t>
            </a:r>
          </a:p>
        </p:txBody>
      </p:sp>
      <p:sp>
        <p:nvSpPr>
          <p:cNvPr id="5" name="Smiley Face 4">
            <a:extLst>
              <a:ext uri="{FF2B5EF4-FFF2-40B4-BE49-F238E27FC236}">
                <a16:creationId xmlns:a16="http://schemas.microsoft.com/office/drawing/2014/main" id="{8929F907-7C14-6B26-0171-8CE5E0082FB4}"/>
              </a:ext>
            </a:extLst>
          </p:cNvPr>
          <p:cNvSpPr/>
          <p:nvPr/>
        </p:nvSpPr>
        <p:spPr>
          <a:xfrm>
            <a:off x="8074612" y="1647542"/>
            <a:ext cx="3589157" cy="3515870"/>
          </a:xfrm>
          <a:prstGeom prst="smileyFace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b="0" i="0" u="none" strike="noStrike" dirty="0">
              <a:solidFill>
                <a:schemeClr val="bg1"/>
              </a:solidFill>
              <a:effectLst/>
              <a:latin typeface="Lato Light" panose="020F0302020204030204" pitchFamily="34" charset="0"/>
            </a:endParaRPr>
          </a:p>
          <a:p>
            <a:pPr algn="ctr"/>
            <a:r>
              <a:rPr lang="en-IN" b="0" i="0" u="none" strike="noStrike" dirty="0">
                <a:solidFill>
                  <a:schemeClr val="bg1"/>
                </a:solidFill>
                <a:effectLst/>
                <a:latin typeface="Lato Light" panose="020F0302020204030204" pitchFamily="34" charset="0"/>
              </a:rPr>
              <a:t>Remission doesn’t mean necessarily off medication too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 descr="A close-up of a logo&#10;&#10;Description automatically generated">
            <a:extLst>
              <a:ext uri="{FF2B5EF4-FFF2-40B4-BE49-F238E27FC236}">
                <a16:creationId xmlns:a16="http://schemas.microsoft.com/office/drawing/2014/main" id="{6E174ECE-9EA3-E438-1218-7EF8A33AFDEF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242727" y="4025533"/>
            <a:ext cx="1684040" cy="257037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A blue triangle with a exclamation mark&#10;&#10;Description automatically generated">
            <a:extLst>
              <a:ext uri="{FF2B5EF4-FFF2-40B4-BE49-F238E27FC236}">
                <a16:creationId xmlns:a16="http://schemas.microsoft.com/office/drawing/2014/main" id="{8B23AC04-F28E-E506-AB04-11B5C343828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29118" y="4011172"/>
            <a:ext cx="1789626" cy="264350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Left-right Arrow 8">
            <a:extLst>
              <a:ext uri="{FF2B5EF4-FFF2-40B4-BE49-F238E27FC236}">
                <a16:creationId xmlns:a16="http://schemas.microsoft.com/office/drawing/2014/main" id="{9B3F783E-EEED-C760-3395-81C626111406}"/>
              </a:ext>
            </a:extLst>
          </p:cNvPr>
          <p:cNvSpPr/>
          <p:nvPr/>
        </p:nvSpPr>
        <p:spPr>
          <a:xfrm>
            <a:off x="3338352" y="5234189"/>
            <a:ext cx="3254432" cy="706582"/>
          </a:xfrm>
          <a:prstGeom prst="left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Hostile Situations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584453-2AE5-D338-E739-CD600CB03963}"/>
              </a:ext>
            </a:extLst>
          </p:cNvPr>
          <p:cNvSpPr txBox="1"/>
          <p:nvPr/>
        </p:nvSpPr>
        <p:spPr>
          <a:xfrm>
            <a:off x="10095807" y="4597239"/>
            <a:ext cx="4154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RA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93BBF3-A11B-9491-7478-381B8FEBE843}"/>
              </a:ext>
            </a:extLst>
          </p:cNvPr>
          <p:cNvSpPr txBox="1"/>
          <p:nvPr/>
        </p:nvSpPr>
        <p:spPr>
          <a:xfrm>
            <a:off x="10614370" y="4204364"/>
            <a:ext cx="4748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IBD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E9A892-6973-C80B-56EE-8510B92AE976}"/>
              </a:ext>
            </a:extLst>
          </p:cNvPr>
          <p:cNvSpPr txBox="1"/>
          <p:nvPr/>
        </p:nvSpPr>
        <p:spPr>
          <a:xfrm>
            <a:off x="11289949" y="5217507"/>
            <a:ext cx="3738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2806541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E6EEA9-0585-1A14-F044-78E0643350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57C4D2C-22A6-1451-F7CB-5A480F40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29" y="18130"/>
            <a:ext cx="11822271" cy="1325563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Clinical Remission : 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1100" dirty="0">
                <a:solidFill>
                  <a:schemeClr val="bg1"/>
                </a:solidFill>
                <a:latin typeface="+mn-lt"/>
              </a:rPr>
              <a:t>.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2800" dirty="0">
                <a:solidFill>
                  <a:schemeClr val="bg1"/>
                </a:solidFill>
                <a:latin typeface="+mn-lt"/>
              </a:rPr>
              <a:t>Complete Remission on Treatment / Off Treatment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F700B97-A777-69A1-A650-EA2AC3FE22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0352" y="2521885"/>
            <a:ext cx="4845387" cy="636952"/>
          </a:xfrm>
        </p:spPr>
        <p:txBody>
          <a:bodyPr/>
          <a:lstStyle/>
          <a:p>
            <a:r>
              <a:rPr lang="en-US" dirty="0"/>
              <a:t>Complete Remission :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1C9A96-3BED-F1FC-4D8A-03375E70AC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7422" y="2157495"/>
            <a:ext cx="7510403" cy="320379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AC9B2CF-8624-645E-B3BA-27C81A476C33}"/>
              </a:ext>
            </a:extLst>
          </p:cNvPr>
          <p:cNvSpPr txBox="1"/>
          <p:nvPr/>
        </p:nvSpPr>
        <p:spPr>
          <a:xfrm>
            <a:off x="5066740" y="6581001"/>
            <a:ext cx="53517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sz="1200" dirty="0">
                <a:cs typeface="Arial" panose="020B0604020202020204" pitchFamily="34" charset="0"/>
              </a:rPr>
              <a:t>Menzies-</a:t>
            </a:r>
            <a:r>
              <a:rPr lang="en-GB" sz="1200" dirty="0" err="1">
                <a:cs typeface="Arial" panose="020B0604020202020204" pitchFamily="34" charset="0"/>
              </a:rPr>
              <a:t>Gow</a:t>
            </a:r>
            <a:r>
              <a:rPr lang="en-GB" sz="1200" dirty="0">
                <a:cs typeface="Arial" panose="020B0604020202020204" pitchFamily="34" charset="0"/>
              </a:rPr>
              <a:t> A, et al. J Allergy Clinical Immunol </a:t>
            </a:r>
            <a:r>
              <a:rPr lang="en-GB" sz="1200" dirty="0" err="1">
                <a:cs typeface="Arial" panose="020B0604020202020204" pitchFamily="34" charset="0"/>
              </a:rPr>
              <a:t>Pract</a:t>
            </a:r>
            <a:r>
              <a:rPr lang="en-GB" sz="1200" dirty="0">
                <a:cs typeface="Arial" panose="020B0604020202020204" pitchFamily="34" charset="0"/>
              </a:rPr>
              <a:t> 2020; 145: 757-765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E8D9C-BD43-09D0-A6AF-8931F4467062}"/>
              </a:ext>
            </a:extLst>
          </p:cNvPr>
          <p:cNvSpPr txBox="1"/>
          <p:nvPr/>
        </p:nvSpPr>
        <p:spPr>
          <a:xfrm>
            <a:off x="509174" y="5645251"/>
            <a:ext cx="3983549" cy="783193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bg1"/>
                </a:solidFill>
              </a:rPr>
              <a:t>FeNO</a:t>
            </a:r>
            <a:r>
              <a:rPr lang="en-US" sz="2000" dirty="0">
                <a:solidFill>
                  <a:schemeClr val="bg1"/>
                </a:solidFill>
              </a:rPr>
              <a:t>, AEC, Sputum eosinophils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BHR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5DA6EEB0-A67D-3BA3-DF57-8EC36811D20F}"/>
              </a:ext>
            </a:extLst>
          </p:cNvPr>
          <p:cNvCxnSpPr>
            <a:stCxn id="3074" idx="2"/>
            <a:endCxn id="3074" idx="6"/>
          </p:cNvCxnSpPr>
          <p:nvPr/>
        </p:nvCxnSpPr>
        <p:spPr>
          <a:xfrm>
            <a:off x="6949751" y="5728381"/>
            <a:ext cx="125867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4A8D612-ED0B-F1BC-80A8-947051EEB799}"/>
              </a:ext>
            </a:extLst>
          </p:cNvPr>
          <p:cNvSpPr txBox="1"/>
          <p:nvPr/>
        </p:nvSpPr>
        <p:spPr>
          <a:xfrm>
            <a:off x="6949751" y="5264888"/>
            <a:ext cx="13612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FF0000"/>
                </a:solidFill>
              </a:rPr>
              <a:t>Airway Inflammation</a:t>
            </a:r>
          </a:p>
        </p:txBody>
      </p:sp>
      <p:sp>
        <p:nvSpPr>
          <p:cNvPr id="24" name="Right Bracket 23">
            <a:extLst>
              <a:ext uri="{FF2B5EF4-FFF2-40B4-BE49-F238E27FC236}">
                <a16:creationId xmlns:a16="http://schemas.microsoft.com/office/drawing/2014/main" id="{34067533-20AF-5E66-B3B6-F675C134F334}"/>
              </a:ext>
            </a:extLst>
          </p:cNvPr>
          <p:cNvSpPr/>
          <p:nvPr/>
        </p:nvSpPr>
        <p:spPr>
          <a:xfrm rot="5400000">
            <a:off x="7511395" y="2543910"/>
            <a:ext cx="462455" cy="5833241"/>
          </a:xfrm>
          <a:prstGeom prst="rightBracket">
            <a:avLst/>
          </a:prstGeom>
          <a:noFill/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AE2CD17-7590-AC67-1AFE-869C1DC182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rcRect l="49335" r="26035" b="43842"/>
          <a:stretch/>
        </p:blipFill>
        <p:spPr>
          <a:xfrm>
            <a:off x="6639582" y="4828783"/>
            <a:ext cx="1849821" cy="17991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Best Eosinophilic Asthma Royalty-Free Images, Stock Photos &amp; Pictures |  Shutterstock">
            <a:extLst>
              <a:ext uri="{FF2B5EF4-FFF2-40B4-BE49-F238E27FC236}">
                <a16:creationId xmlns:a16="http://schemas.microsoft.com/office/drawing/2014/main" id="{3D220E6A-3D76-91E4-8208-73E13A3E4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578" t="24490" r="15623" b="15840"/>
          <a:stretch/>
        </p:blipFill>
        <p:spPr bwMode="auto">
          <a:xfrm>
            <a:off x="6949751" y="5131897"/>
            <a:ext cx="1258678" cy="11929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Doughnut 24">
            <a:extLst>
              <a:ext uri="{FF2B5EF4-FFF2-40B4-BE49-F238E27FC236}">
                <a16:creationId xmlns:a16="http://schemas.microsoft.com/office/drawing/2014/main" id="{81837728-2A7B-EDB3-F74B-D8FF70175D02}"/>
              </a:ext>
            </a:extLst>
          </p:cNvPr>
          <p:cNvSpPr/>
          <p:nvPr/>
        </p:nvSpPr>
        <p:spPr>
          <a:xfrm>
            <a:off x="8264696" y="5611493"/>
            <a:ext cx="147144" cy="157998"/>
          </a:xfrm>
          <a:prstGeom prst="don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6" name="Doughnut 25">
            <a:extLst>
              <a:ext uri="{FF2B5EF4-FFF2-40B4-BE49-F238E27FC236}">
                <a16:creationId xmlns:a16="http://schemas.microsoft.com/office/drawing/2014/main" id="{460BD0E6-4C39-EEA1-1510-6E3FD173C5B4}"/>
              </a:ext>
            </a:extLst>
          </p:cNvPr>
          <p:cNvSpPr/>
          <p:nvPr/>
        </p:nvSpPr>
        <p:spPr>
          <a:xfrm>
            <a:off x="6639582" y="5618115"/>
            <a:ext cx="147144" cy="157998"/>
          </a:xfrm>
          <a:prstGeom prst="don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7" name="Doughnut 26">
            <a:extLst>
              <a:ext uri="{FF2B5EF4-FFF2-40B4-BE49-F238E27FC236}">
                <a16:creationId xmlns:a16="http://schemas.microsoft.com/office/drawing/2014/main" id="{37C427D4-952F-B103-7373-216D1A620CCF}"/>
              </a:ext>
            </a:extLst>
          </p:cNvPr>
          <p:cNvSpPr/>
          <p:nvPr/>
        </p:nvSpPr>
        <p:spPr>
          <a:xfrm>
            <a:off x="7492189" y="6394514"/>
            <a:ext cx="147144" cy="157998"/>
          </a:xfrm>
          <a:prstGeom prst="don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4F12287-BADE-6075-38A1-B3284CCD4C0A}"/>
              </a:ext>
            </a:extLst>
          </p:cNvPr>
          <p:cNvCxnSpPr>
            <a:cxnSpLocks/>
          </p:cNvCxnSpPr>
          <p:nvPr/>
        </p:nvCxnSpPr>
        <p:spPr>
          <a:xfrm>
            <a:off x="6949751" y="5650324"/>
            <a:ext cx="1258678" cy="0"/>
          </a:xfrm>
          <a:prstGeom prst="line">
            <a:avLst/>
          </a:prstGeom>
          <a:ln w="28575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8CC7CA9-6E87-F0C0-48AA-7F4624ED1EE8}"/>
              </a:ext>
            </a:extLst>
          </p:cNvPr>
          <p:cNvSpPr txBox="1"/>
          <p:nvPr/>
        </p:nvSpPr>
        <p:spPr>
          <a:xfrm>
            <a:off x="7066475" y="5399030"/>
            <a:ext cx="1034257" cy="24622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Inflammation</a:t>
            </a:r>
            <a:endParaRPr lang="en-US" sz="9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26" name="Picture 2" descr="Cover Image - Annals of Allergy, Asthma &amp;amp; Immunology, Volume 131, Issue 6">
            <a:extLst>
              <a:ext uri="{FF2B5EF4-FFF2-40B4-BE49-F238E27FC236}">
                <a16:creationId xmlns:a16="http://schemas.microsoft.com/office/drawing/2014/main" id="{6472E0BC-2CFC-52CC-9358-229C442DB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127" y="62587"/>
            <a:ext cx="1530983" cy="2055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58BE8F-40CF-FD88-018D-E0F568B8605C}"/>
              </a:ext>
            </a:extLst>
          </p:cNvPr>
          <p:cNvSpPr txBox="1"/>
          <p:nvPr/>
        </p:nvSpPr>
        <p:spPr>
          <a:xfrm>
            <a:off x="264871" y="3409398"/>
            <a:ext cx="398354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Exacerbations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OCS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No Symptoms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Stable / optimized Lung Functions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 Intensity controller T/t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1796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22A397E7-BF60-45B2-84C7-B074B76C37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C693C8-5403-11DD-8FC8-8368E7A2A1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725" y="5440"/>
            <a:ext cx="12068641" cy="964075"/>
          </a:xfrm>
          <a:gradFill>
            <a:gsLst>
              <a:gs pos="33000">
                <a:srgbClr val="6F6E6E"/>
              </a:gs>
              <a:gs pos="0">
                <a:schemeClr val="bg2">
                  <a:lumMod val="90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5400000" scaled="1"/>
          </a:gradFill>
          <a:ln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en-US" sz="5000" dirty="0">
                <a:solidFill>
                  <a:schemeClr val="bg1"/>
                </a:solidFill>
              </a:rPr>
              <a:t>Death Continues to Haunt Asthma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CA418640-A678-20D8-A01E-4CE038767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311" y="4619125"/>
            <a:ext cx="5505449" cy="1655762"/>
          </a:xfrm>
        </p:spPr>
        <p:txBody>
          <a:bodyPr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Prevalence continues to rise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Asthma continues to make sufferings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Every other death in Asthma from India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8585" y="3681408"/>
            <a:ext cx="1193482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C81986FD-23C8-3C25-3A10-8E9783AD89E0}"/>
              </a:ext>
            </a:extLst>
          </p:cNvPr>
          <p:cNvSpPr txBox="1"/>
          <p:nvPr/>
        </p:nvSpPr>
        <p:spPr>
          <a:xfrm>
            <a:off x="244410" y="6393297"/>
            <a:ext cx="585159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effectLst/>
              </a:rPr>
              <a:t>Front. Public Health 10:1036674. </a:t>
            </a:r>
            <a:r>
              <a:rPr lang="en-IN" sz="1600" dirty="0" err="1">
                <a:solidFill>
                  <a:schemeClr val="bg1"/>
                </a:solidFill>
                <a:effectLst/>
              </a:rPr>
              <a:t>doi</a:t>
            </a:r>
            <a:r>
              <a:rPr lang="en-IN" sz="1600" dirty="0">
                <a:solidFill>
                  <a:schemeClr val="bg1"/>
                </a:solidFill>
                <a:effectLst/>
              </a:rPr>
              <a:t>: 10.3389/fpubh.2022.1036674</a:t>
            </a:r>
          </a:p>
        </p:txBody>
      </p:sp>
      <p:pic>
        <p:nvPicPr>
          <p:cNvPr id="2" name="Content Placeholder 3">
            <a:extLst>
              <a:ext uri="{FF2B5EF4-FFF2-40B4-BE49-F238E27FC236}">
                <a16:creationId xmlns:a16="http://schemas.microsoft.com/office/drawing/2014/main" id="{6C2949FF-A033-F45D-D8F9-95D2EE1C8B0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10037" y="1180285"/>
            <a:ext cx="10620067" cy="5141836"/>
          </a:xfrm>
          <a:prstGeom prst="rect">
            <a:avLst/>
          </a:prstGeo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72A0BA-4FFF-FC54-F8DF-01A40B4EC647}"/>
              </a:ext>
            </a:extLst>
          </p:cNvPr>
          <p:cNvSpPr txBox="1"/>
          <p:nvPr/>
        </p:nvSpPr>
        <p:spPr>
          <a:xfrm>
            <a:off x="6238876" y="6065322"/>
            <a:ext cx="4965847" cy="584775"/>
          </a:xfrm>
          <a:prstGeom prst="rect">
            <a:avLst/>
          </a:prstGeom>
          <a:noFill/>
          <a:ln>
            <a:solidFill>
              <a:schemeClr val="accent2">
                <a:lumMod val="20000"/>
                <a:lumOff val="8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20000"/>
                    <a:lumOff val="80000"/>
                  </a:schemeClr>
                </a:solidFill>
              </a:rPr>
              <a:t>20 - 40 deaths / Lakh Indians</a:t>
            </a:r>
          </a:p>
        </p:txBody>
      </p:sp>
    </p:spTree>
    <p:extLst>
      <p:ext uri="{BB962C8B-B14F-4D97-AF65-F5344CB8AC3E}">
        <p14:creationId xmlns:p14="http://schemas.microsoft.com/office/powerpoint/2010/main" val="170336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in graphic">
            <a:extLst>
              <a:ext uri="{FF2B5EF4-FFF2-40B4-BE49-F238E27FC236}">
                <a16:creationId xmlns:a16="http://schemas.microsoft.com/office/drawing/2014/main" id="{92088157-C77C-D8D5-46AF-8723743A7360}"/>
              </a:ext>
            </a:extLst>
          </p:cNvPr>
          <p:cNvPicPr/>
          <p:nvPr/>
        </p:nvPicPr>
        <p:blipFill rotWithShape="1">
          <a:blip r:embed="rId2"/>
          <a:srcRect b="25424"/>
          <a:stretch/>
        </p:blipFill>
        <p:spPr>
          <a:xfrm>
            <a:off x="194908" y="925783"/>
            <a:ext cx="11803739" cy="5751046"/>
          </a:xfrm>
          <a:prstGeom prst="rect">
            <a:avLst/>
          </a:prstGeom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4829D8-4322-15D0-69E8-416E8C2800C7}"/>
              </a:ext>
            </a:extLst>
          </p:cNvPr>
          <p:cNvSpPr txBox="1"/>
          <p:nvPr/>
        </p:nvSpPr>
        <p:spPr>
          <a:xfrm>
            <a:off x="3246717" y="6611481"/>
            <a:ext cx="61000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b="0" strike="noStrike" spc="-1" dirty="0"/>
              <a:t>DOI: 10.1016/j.chest.2023.04.028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A7BAFF-9E11-1FEB-67D5-44836B48BDFF}"/>
              </a:ext>
            </a:extLst>
          </p:cNvPr>
          <p:cNvSpPr txBox="1"/>
          <p:nvPr/>
        </p:nvSpPr>
        <p:spPr>
          <a:xfrm>
            <a:off x="1571625" y="95382"/>
            <a:ext cx="90533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Clinical Remission in Asthma : </a:t>
            </a:r>
            <a:r>
              <a:rPr lang="en-US" sz="3600" i="1" dirty="0">
                <a:solidFill>
                  <a:schemeClr val="bg1"/>
                </a:solidFill>
              </a:rPr>
              <a:t>FACT !</a:t>
            </a:r>
            <a:endParaRPr lang="en-US" sz="4400" i="1" dirty="0">
              <a:solidFill>
                <a:schemeClr val="bg1"/>
              </a:solidFill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E9CC67BD-0650-2A99-9628-317E90A006E5}"/>
              </a:ext>
            </a:extLst>
          </p:cNvPr>
          <p:cNvSpPr/>
          <p:nvPr/>
        </p:nvSpPr>
        <p:spPr>
          <a:xfrm>
            <a:off x="0" y="5760719"/>
            <a:ext cx="12192000" cy="900869"/>
          </a:xfrm>
          <a:prstGeom prst="frame">
            <a:avLst>
              <a:gd name="adj1" fmla="val 17575"/>
            </a:avLst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915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4000">
              <a:schemeClr val="tx1"/>
            </a:gs>
            <a:gs pos="0">
              <a:schemeClr val="tx1"/>
            </a:gs>
            <a:gs pos="97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63A6B4-CCAD-BE46-FE32-DBF69DBFA2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Can SA Patients Transform to Mild Asthma 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E866BC-D767-8AD6-AF81-EFAAE2F3D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6527" y="1690688"/>
            <a:ext cx="8016631" cy="2093896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 descr="A close-up of a magazine&#10;&#10;AI-generated content may be incorrect.">
            <a:extLst>
              <a:ext uri="{FF2B5EF4-FFF2-40B4-BE49-F238E27FC236}">
                <a16:creationId xmlns:a16="http://schemas.microsoft.com/office/drawing/2014/main" id="{88158580-9E0D-C138-E978-197BFDF8B2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6558" y="1620350"/>
            <a:ext cx="2110642" cy="2756045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49094E66-2813-BF43-9B99-9355F03A9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96" r="34249"/>
          <a:stretch/>
        </p:blipFill>
        <p:spPr bwMode="auto">
          <a:xfrm>
            <a:off x="1854979" y="4023599"/>
            <a:ext cx="4039486" cy="2352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03D3C41-3C1E-1FE3-089E-9C9BFD505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13" t="22696" b="5064"/>
          <a:stretch/>
        </p:blipFill>
        <p:spPr bwMode="auto">
          <a:xfrm>
            <a:off x="6146379" y="4040054"/>
            <a:ext cx="2276651" cy="230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6084D18-06D3-2E15-ED3A-FCCF25C6E9E9}"/>
              </a:ext>
            </a:extLst>
          </p:cNvPr>
          <p:cNvSpPr txBox="1"/>
          <p:nvPr/>
        </p:nvSpPr>
        <p:spPr>
          <a:xfrm>
            <a:off x="8423030" y="5257860"/>
            <a:ext cx="1406411" cy="369332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@ 48 weeks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0C0111-B468-C823-BCD7-CBE48EDFB1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095" y="6264444"/>
            <a:ext cx="2913105" cy="4599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A26AF9A-9584-F5A6-AB3A-A2CFC55C8DC1}"/>
              </a:ext>
            </a:extLst>
          </p:cNvPr>
          <p:cNvSpPr txBox="1"/>
          <p:nvPr/>
        </p:nvSpPr>
        <p:spPr>
          <a:xfrm>
            <a:off x="4279763" y="6348572"/>
            <a:ext cx="2913105" cy="369332"/>
          </a:xfrm>
          <a:prstGeom prst="rect">
            <a:avLst/>
          </a:prstGeom>
          <a:solidFill>
            <a:schemeClr val="accent2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92% at 48 weeks  had no AE</a:t>
            </a:r>
          </a:p>
        </p:txBody>
      </p:sp>
    </p:spTree>
    <p:extLst>
      <p:ext uri="{BB962C8B-B14F-4D97-AF65-F5344CB8AC3E}">
        <p14:creationId xmlns:p14="http://schemas.microsoft.com/office/powerpoint/2010/main" val="22231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9807E-FE3D-DAAB-ACE6-6FB7B3052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9525C9-9DEA-6CE9-12FA-FA780AD9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latin typeface="+mn-lt"/>
              </a:rPr>
              <a:t>When Biologicals Response Is Inadequate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6A579-6FEC-D633-6F73-43EE3F78C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00" y="5844875"/>
            <a:ext cx="6019800" cy="648000"/>
          </a:xfrm>
          <a:prstGeom prst="roundRect">
            <a:avLst/>
          </a:prstGeom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</a:rPr>
              <a:t>20% refractory to biologicals @ 1 year</a:t>
            </a:r>
          </a:p>
          <a:p>
            <a:pPr marL="0" indent="0" algn="ctr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 descr="Hourglass Finished">
            <a:extLst>
              <a:ext uri="{FF2B5EF4-FFF2-40B4-BE49-F238E27FC236}">
                <a16:creationId xmlns:a16="http://schemas.microsoft.com/office/drawing/2014/main" id="{72E39C7E-C3DF-D194-B1F2-366591275A16}"/>
              </a:ext>
            </a:extLst>
          </p:cNvPr>
          <p:cNvSpPr/>
          <p:nvPr/>
        </p:nvSpPr>
        <p:spPr>
          <a:xfrm>
            <a:off x="1931400" y="1825468"/>
            <a:ext cx="1512000" cy="1512000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25E6A7F-64D8-335F-F3DF-ACBAF52BDF8A}"/>
              </a:ext>
            </a:extLst>
          </p:cNvPr>
          <p:cNvGrpSpPr/>
          <p:nvPr/>
        </p:nvGrpSpPr>
        <p:grpSpPr>
          <a:xfrm>
            <a:off x="1371600" y="3478648"/>
            <a:ext cx="4879800" cy="648000"/>
            <a:chOff x="559800" y="2187217"/>
            <a:chExt cx="4320000" cy="648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2896A2D-A830-AB87-818F-58FDA9D7972E}"/>
                </a:ext>
              </a:extLst>
            </p:cNvPr>
            <p:cNvSpPr/>
            <p:nvPr/>
          </p:nvSpPr>
          <p:spPr>
            <a:xfrm>
              <a:off x="559800" y="2187217"/>
              <a:ext cx="4320000" cy="64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04E061-0F1A-D63B-45DB-9B97A7EB99D4}"/>
                </a:ext>
              </a:extLst>
            </p:cNvPr>
            <p:cNvSpPr txBox="1"/>
            <p:nvPr/>
          </p:nvSpPr>
          <p:spPr>
            <a:xfrm>
              <a:off x="559800" y="2187217"/>
              <a:ext cx="4320000" cy="64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3200" kern="1200" dirty="0">
                  <a:solidFill>
                    <a:schemeClr val="bg1"/>
                  </a:solidFill>
                </a:rPr>
                <a:t>Early Failure : Baseline Fault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3D451DC-DDDA-6110-F4D2-507BFFB5B359}"/>
              </a:ext>
            </a:extLst>
          </p:cNvPr>
          <p:cNvGrpSpPr/>
          <p:nvPr/>
        </p:nvGrpSpPr>
        <p:grpSpPr>
          <a:xfrm>
            <a:off x="1931400" y="4192314"/>
            <a:ext cx="4320000" cy="916417"/>
            <a:chOff x="559800" y="2900883"/>
            <a:chExt cx="4320000" cy="91641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0C257F0-9E0C-06D5-2B8E-69CD69EB45BF}"/>
                </a:ext>
              </a:extLst>
            </p:cNvPr>
            <p:cNvSpPr/>
            <p:nvPr/>
          </p:nvSpPr>
          <p:spPr>
            <a:xfrm>
              <a:off x="559800" y="2900883"/>
              <a:ext cx="4320000" cy="9164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A8E5B9-6536-93EA-9632-FB885AA77B4B}"/>
                </a:ext>
              </a:extLst>
            </p:cNvPr>
            <p:cNvSpPr txBox="1"/>
            <p:nvPr/>
          </p:nvSpPr>
          <p:spPr>
            <a:xfrm>
              <a:off x="559800" y="2900883"/>
              <a:ext cx="4320000" cy="916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342900" lvl="0" indent="-34290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>
                  <a:solidFill>
                    <a:schemeClr val="bg1"/>
                  </a:solidFill>
                </a:rPr>
                <a:t>Fewer exacerbations</a:t>
              </a:r>
            </a:p>
            <a:p>
              <a:pPr marL="342900" lvl="0" indent="-34290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>
                  <a:solidFill>
                    <a:schemeClr val="bg1"/>
                  </a:solidFill>
                </a:rPr>
                <a:t>Low BEC</a:t>
              </a:r>
            </a:p>
            <a:p>
              <a:pPr marL="342900" lvl="0" indent="-34290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 err="1">
                  <a:solidFill>
                    <a:schemeClr val="bg1"/>
                  </a:solidFill>
                </a:rPr>
                <a:t>mOCS</a:t>
              </a:r>
              <a:r>
                <a:rPr lang="en-US" sz="2400" kern="1200" dirty="0">
                  <a:solidFill>
                    <a:schemeClr val="bg1"/>
                  </a:solidFill>
                </a:rPr>
                <a:t> use</a:t>
              </a:r>
            </a:p>
          </p:txBody>
        </p:sp>
      </p:grpSp>
      <p:sp>
        <p:nvSpPr>
          <p:cNvPr id="7" name="Rectangle 6" descr="Stethoscope">
            <a:extLst>
              <a:ext uri="{FF2B5EF4-FFF2-40B4-BE49-F238E27FC236}">
                <a16:creationId xmlns:a16="http://schemas.microsoft.com/office/drawing/2014/main" id="{A0A948FD-8F60-7274-16BE-95E693B69903}"/>
              </a:ext>
            </a:extLst>
          </p:cNvPr>
          <p:cNvSpPr/>
          <p:nvPr/>
        </p:nvSpPr>
        <p:spPr>
          <a:xfrm>
            <a:off x="7007400" y="1825468"/>
            <a:ext cx="1512000" cy="1512000"/>
          </a:xfrm>
          <a:prstGeom prst="rect">
            <a:avLst/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160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2C2AF91-1652-8323-0A9E-90BF2D4A0B8F}"/>
              </a:ext>
            </a:extLst>
          </p:cNvPr>
          <p:cNvGrpSpPr/>
          <p:nvPr/>
        </p:nvGrpSpPr>
        <p:grpSpPr>
          <a:xfrm>
            <a:off x="7007400" y="3478648"/>
            <a:ext cx="4320000" cy="648000"/>
            <a:chOff x="5635800" y="2187217"/>
            <a:chExt cx="4320000" cy="64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1581C2-8610-EEE1-B6B4-617EAFFE893D}"/>
                </a:ext>
              </a:extLst>
            </p:cNvPr>
            <p:cNvSpPr/>
            <p:nvPr/>
          </p:nvSpPr>
          <p:spPr>
            <a:xfrm>
              <a:off x="5635800" y="2187217"/>
              <a:ext cx="4320000" cy="64800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198632D-F77D-AAB7-D037-821BD0CE6E33}"/>
                </a:ext>
              </a:extLst>
            </p:cNvPr>
            <p:cNvSpPr txBox="1"/>
            <p:nvPr/>
          </p:nvSpPr>
          <p:spPr>
            <a:xfrm>
              <a:off x="5635800" y="2187217"/>
              <a:ext cx="4320000" cy="64800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0" lvl="0" indent="0" algn="l" defTabSz="1600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  <a:defRPr b="1"/>
              </a:pPr>
              <a:r>
                <a:rPr lang="en-US" sz="3200" kern="1200" dirty="0">
                  <a:solidFill>
                    <a:schemeClr val="bg1"/>
                  </a:solidFill>
                </a:rPr>
                <a:t>Late Failures : Resistance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EDE3660B-5F37-1D75-81A6-E30BC84D8EA8}"/>
              </a:ext>
            </a:extLst>
          </p:cNvPr>
          <p:cNvGrpSpPr/>
          <p:nvPr/>
        </p:nvGrpSpPr>
        <p:grpSpPr>
          <a:xfrm>
            <a:off x="7007400" y="4192314"/>
            <a:ext cx="4320000" cy="916417"/>
            <a:chOff x="5635800" y="2900883"/>
            <a:chExt cx="4320000" cy="916417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CDBA627-0C77-708E-2707-49A36F62FF6B}"/>
                </a:ext>
              </a:extLst>
            </p:cNvPr>
            <p:cNvSpPr/>
            <p:nvPr/>
          </p:nvSpPr>
          <p:spPr>
            <a:xfrm>
              <a:off x="5635800" y="2900883"/>
              <a:ext cx="4320000" cy="91641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 sz="1600">
                <a:solidFill>
                  <a:schemeClr val="bg1"/>
                </a:solidFill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DAF3577-CAD6-ACCF-A33F-0574BE8D2E44}"/>
                </a:ext>
              </a:extLst>
            </p:cNvPr>
            <p:cNvSpPr txBox="1"/>
            <p:nvPr/>
          </p:nvSpPr>
          <p:spPr>
            <a:xfrm>
              <a:off x="5635800" y="2900883"/>
              <a:ext cx="4320000" cy="91641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t" anchorCtr="0">
              <a:noAutofit/>
            </a:bodyPr>
            <a:lstStyle/>
            <a:p>
              <a:pPr marL="285750" lvl="0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>
                  <a:solidFill>
                    <a:schemeClr val="bg1"/>
                  </a:solidFill>
                </a:rPr>
                <a:t>Airway Eosinophilia</a:t>
              </a:r>
            </a:p>
            <a:p>
              <a:pPr marL="285750" lvl="0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>
                  <a:solidFill>
                    <a:schemeClr val="bg1"/>
                  </a:solidFill>
                </a:rPr>
                <a:t>Neutralizing Ab to MAB’s</a:t>
              </a:r>
            </a:p>
            <a:p>
              <a:pPr marL="285750" lvl="0" indent="-285750" algn="l" defTabSz="7556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 typeface="Arial" panose="020B0604020202020204" pitchFamily="34" charset="0"/>
                <a:buChar char="•"/>
              </a:pPr>
              <a:r>
                <a:rPr lang="en-US" sz="2400" kern="1200" dirty="0">
                  <a:solidFill>
                    <a:schemeClr val="bg1"/>
                  </a:solidFill>
                </a:rPr>
                <a:t>Comorbidities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7755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ADE66-C617-74B4-9B2B-AB3BFFA66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143" y="99731"/>
            <a:ext cx="8412480" cy="1325563"/>
          </a:xfrm>
        </p:spPr>
        <p:txBody>
          <a:bodyPr/>
          <a:lstStyle/>
          <a:p>
            <a:pPr algn="ctr"/>
            <a:r>
              <a:rPr lang="en-US" sz="4400" dirty="0">
                <a:solidFill>
                  <a:schemeClr val="bg1"/>
                </a:solidFill>
                <a:latin typeface="+mn-lt"/>
              </a:rPr>
              <a:t>Failure : Can We Switch Biologicals ?</a:t>
            </a:r>
            <a:endParaRPr lang="en-US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27051-2A52-839D-B498-B8065CA4A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2961" y="1793871"/>
            <a:ext cx="5634039" cy="236850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58 previously exposed to Omalizumab / Mepolizumab or Omalizumab + Mepolizumab patients with inadequate response switched to Benralizumab</a:t>
            </a:r>
          </a:p>
          <a:p>
            <a:pPr marL="0" indent="0">
              <a:buNone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Suboptimal Control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D37BF-224C-BCAD-2B1C-C54D3AF1C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974" y="1170666"/>
            <a:ext cx="4370065" cy="49197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C8FEC3A-BEC6-5701-EC30-114A477C43CC}"/>
              </a:ext>
            </a:extLst>
          </p:cNvPr>
          <p:cNvSpPr txBox="1"/>
          <p:nvPr/>
        </p:nvSpPr>
        <p:spPr>
          <a:xfrm>
            <a:off x="684531" y="4380822"/>
            <a:ext cx="5918199" cy="1464231"/>
          </a:xfrm>
          <a:prstGeom prst="round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  <a:effectLst/>
              </a:rPr>
              <a:t>Patients switched to Benralizumab improved if they</a:t>
            </a:r>
            <a:r>
              <a:rPr lang="en-IN" sz="2000" dirty="0">
                <a:solidFill>
                  <a:schemeClr val="bg1"/>
                </a:solidFill>
              </a:rPr>
              <a:t> </a:t>
            </a:r>
            <a:r>
              <a:rPr lang="en-IN" sz="2000" dirty="0">
                <a:solidFill>
                  <a:schemeClr val="bg1"/>
                </a:solidFill>
                <a:effectLst/>
              </a:rPr>
              <a:t>were more atopic </a:t>
            </a:r>
            <a:endParaRPr lang="en-IN" sz="20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N" sz="2000" dirty="0">
                <a:solidFill>
                  <a:schemeClr val="bg1"/>
                </a:solidFill>
                <a:effectLst/>
              </a:rPr>
              <a:t>Benralizumab improved overall asthma control in switched patients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5F32D4-9D0C-CD58-0E11-F7D2FB5E8104}"/>
              </a:ext>
            </a:extLst>
          </p:cNvPr>
          <p:cNvSpPr txBox="1"/>
          <p:nvPr/>
        </p:nvSpPr>
        <p:spPr>
          <a:xfrm>
            <a:off x="8510906" y="6196756"/>
            <a:ext cx="2021838" cy="408623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ANANKE 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EACEA7-B6BE-BCBE-92D7-4E62138A21CA}"/>
              </a:ext>
            </a:extLst>
          </p:cNvPr>
          <p:cNvSpPr txBox="1"/>
          <p:nvPr/>
        </p:nvSpPr>
        <p:spPr>
          <a:xfrm>
            <a:off x="1659256" y="6293624"/>
            <a:ext cx="42824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chemeClr val="bg1"/>
                </a:solidFill>
                <a:effectLst/>
              </a:rPr>
              <a:t>Front. Med. 9:950883. </a:t>
            </a:r>
            <a:r>
              <a:rPr lang="en-IN" sz="1600" dirty="0" err="1">
                <a:solidFill>
                  <a:schemeClr val="bg1"/>
                </a:solidFill>
                <a:effectLst/>
              </a:rPr>
              <a:t>doi</a:t>
            </a:r>
            <a:r>
              <a:rPr lang="en-IN" sz="1600" dirty="0">
                <a:solidFill>
                  <a:schemeClr val="bg1"/>
                </a:solidFill>
                <a:effectLst/>
              </a:rPr>
              <a:t>: 10.3389/fmed.2022.</a:t>
            </a:r>
          </a:p>
        </p:txBody>
      </p:sp>
    </p:spTree>
    <p:extLst>
      <p:ext uri="{BB962C8B-B14F-4D97-AF65-F5344CB8AC3E}">
        <p14:creationId xmlns:p14="http://schemas.microsoft.com/office/powerpoint/2010/main" val="28886590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5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376451-64CC-D131-B245-946CF35179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6" name="Rectangle 3115">
            <a:extLst>
              <a:ext uri="{FF2B5EF4-FFF2-40B4-BE49-F238E27FC236}">
                <a16:creationId xmlns:a16="http://schemas.microsoft.com/office/drawing/2014/main" id="{7A976E23-29EC-4E20-9EF6-B7CC4A8210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18" name="Rectangle 3117">
            <a:extLst>
              <a:ext uri="{FF2B5EF4-FFF2-40B4-BE49-F238E27FC236}">
                <a16:creationId xmlns:a16="http://schemas.microsoft.com/office/drawing/2014/main" id="{DF5FCEC6-E657-46F1-925F-13ED192124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20" name="Group 3119">
            <a:extLst>
              <a:ext uri="{FF2B5EF4-FFF2-40B4-BE49-F238E27FC236}">
                <a16:creationId xmlns:a16="http://schemas.microsoft.com/office/drawing/2014/main" id="{E5BA8FCE-96F8-40B3-804C-10C27C02F4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3121" name="Oval 3120">
              <a:extLst>
                <a:ext uri="{FF2B5EF4-FFF2-40B4-BE49-F238E27FC236}">
                  <a16:creationId xmlns:a16="http://schemas.microsoft.com/office/drawing/2014/main" id="{F0593719-0C87-4B1E-B35D-0F97D29692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2" name="Oval 3121">
              <a:extLst>
                <a:ext uri="{FF2B5EF4-FFF2-40B4-BE49-F238E27FC236}">
                  <a16:creationId xmlns:a16="http://schemas.microsoft.com/office/drawing/2014/main" id="{86F72299-2A02-44FA-A443-EFB406CF15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3" name="Oval 3122">
              <a:extLst>
                <a:ext uri="{FF2B5EF4-FFF2-40B4-BE49-F238E27FC236}">
                  <a16:creationId xmlns:a16="http://schemas.microsoft.com/office/drawing/2014/main" id="{3B09EF30-0043-45B4-B715-398AB3B37D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4" name="Oval 3123">
              <a:extLst>
                <a:ext uri="{FF2B5EF4-FFF2-40B4-BE49-F238E27FC236}">
                  <a16:creationId xmlns:a16="http://schemas.microsoft.com/office/drawing/2014/main" id="{30227CAF-D3D1-454C-A6E3-466111AB01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25" name="Oval 3124">
              <a:extLst>
                <a:ext uri="{FF2B5EF4-FFF2-40B4-BE49-F238E27FC236}">
                  <a16:creationId xmlns:a16="http://schemas.microsoft.com/office/drawing/2014/main" id="{90B68C07-78C0-4A8D-8839-959B33F07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26" name="Oval 3125">
              <a:extLst>
                <a:ext uri="{FF2B5EF4-FFF2-40B4-BE49-F238E27FC236}">
                  <a16:creationId xmlns:a16="http://schemas.microsoft.com/office/drawing/2014/main" id="{6C367BC4-E8BC-458E-B0F6-2033296CF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F0A5C8E-6C58-6527-F567-FBF786294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42455" y="2221594"/>
            <a:ext cx="2592561" cy="2660789"/>
          </a:xfrm>
          <a:noFill/>
        </p:spPr>
        <p:txBody>
          <a:bodyPr anchor="t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+mn-lt"/>
              </a:rPr>
              <a:t>Results of  Switching Biologicals</a:t>
            </a:r>
          </a:p>
        </p:txBody>
      </p:sp>
      <p:sp>
        <p:nvSpPr>
          <p:cNvPr id="3128" name="Rectangle 3127">
            <a:extLst>
              <a:ext uri="{FF2B5EF4-FFF2-40B4-BE49-F238E27FC236}">
                <a16:creationId xmlns:a16="http://schemas.microsoft.com/office/drawing/2014/main" id="{FF0BDB76-BCEC-498E-BA26-C763CD9FA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30" name="Group 3129">
            <a:extLst>
              <a:ext uri="{FF2B5EF4-FFF2-40B4-BE49-F238E27FC236}">
                <a16:creationId xmlns:a16="http://schemas.microsoft.com/office/drawing/2014/main" id="{DD8DF5DF-A251-4BC2-8965-4EDDD01FC5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3131" name="Straight Connector 3130">
              <a:extLst>
                <a:ext uri="{FF2B5EF4-FFF2-40B4-BE49-F238E27FC236}">
                  <a16:creationId xmlns:a16="http://schemas.microsoft.com/office/drawing/2014/main" id="{8930D52D-708D-43A1-B073-469EFDB020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2" name="Straight Connector 3131">
              <a:extLst>
                <a:ext uri="{FF2B5EF4-FFF2-40B4-BE49-F238E27FC236}">
                  <a16:creationId xmlns:a16="http://schemas.microsoft.com/office/drawing/2014/main" id="{C82491CB-6849-43BB-926B-D979A3DB09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3" name="Straight Connector 3132">
              <a:extLst>
                <a:ext uri="{FF2B5EF4-FFF2-40B4-BE49-F238E27FC236}">
                  <a16:creationId xmlns:a16="http://schemas.microsoft.com/office/drawing/2014/main" id="{71251642-9512-4A11-9670-BD1C3A9981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34" name="Straight Connector 3133">
              <a:extLst>
                <a:ext uri="{FF2B5EF4-FFF2-40B4-BE49-F238E27FC236}">
                  <a16:creationId xmlns:a16="http://schemas.microsoft.com/office/drawing/2014/main" id="{3D277633-FF55-420D-87BC-0CB11FD6D06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36" name="Rectangle 3135">
            <a:extLst>
              <a:ext uri="{FF2B5EF4-FFF2-40B4-BE49-F238E27FC236}">
                <a16:creationId xmlns:a16="http://schemas.microsoft.com/office/drawing/2014/main" id="{1452CEF2-C9EC-4C15-99E4-C781AB08A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38" name="Group 3137">
            <a:extLst>
              <a:ext uri="{FF2B5EF4-FFF2-40B4-BE49-F238E27FC236}">
                <a16:creationId xmlns:a16="http://schemas.microsoft.com/office/drawing/2014/main" id="{600459E6-26A3-4EAC-A34C-D0792D88CC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3139" name="Straight Connector 3138">
              <a:extLst>
                <a:ext uri="{FF2B5EF4-FFF2-40B4-BE49-F238E27FC236}">
                  <a16:creationId xmlns:a16="http://schemas.microsoft.com/office/drawing/2014/main" id="{1264D5E9-C8D4-444A-8B1B-C11FB47CBA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0" name="Straight Connector 3139">
              <a:extLst>
                <a:ext uri="{FF2B5EF4-FFF2-40B4-BE49-F238E27FC236}">
                  <a16:creationId xmlns:a16="http://schemas.microsoft.com/office/drawing/2014/main" id="{3DD99233-66AB-4E60-AF8A-A3259E6A46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1" name="Straight Connector 3140">
              <a:extLst>
                <a:ext uri="{FF2B5EF4-FFF2-40B4-BE49-F238E27FC236}">
                  <a16:creationId xmlns:a16="http://schemas.microsoft.com/office/drawing/2014/main" id="{64E8492A-EE2A-4BE3-A4B2-2BCE77DA40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2" name="Straight Connector 3141">
              <a:extLst>
                <a:ext uri="{FF2B5EF4-FFF2-40B4-BE49-F238E27FC236}">
                  <a16:creationId xmlns:a16="http://schemas.microsoft.com/office/drawing/2014/main" id="{F222A220-AA24-4E60-83D6-D32FEB34D8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144" name="Group 3143">
            <a:extLst>
              <a:ext uri="{FF2B5EF4-FFF2-40B4-BE49-F238E27FC236}">
                <a16:creationId xmlns:a16="http://schemas.microsoft.com/office/drawing/2014/main" id="{94F13521-5DF8-4DF5-A0B9-A718234B3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7120609" y="797789"/>
            <a:ext cx="304800" cy="429768"/>
            <a:chOff x="215328" y="-46937"/>
            <a:chExt cx="304800" cy="2773841"/>
          </a:xfrm>
        </p:grpSpPr>
        <p:cxnSp>
          <p:nvCxnSpPr>
            <p:cNvPr id="3145" name="Straight Connector 3144">
              <a:extLst>
                <a:ext uri="{FF2B5EF4-FFF2-40B4-BE49-F238E27FC236}">
                  <a16:creationId xmlns:a16="http://schemas.microsoft.com/office/drawing/2014/main" id="{046D4DF8-1672-4FA2-9826-FE37087C6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6" name="Straight Connector 3145">
              <a:extLst>
                <a:ext uri="{FF2B5EF4-FFF2-40B4-BE49-F238E27FC236}">
                  <a16:creationId xmlns:a16="http://schemas.microsoft.com/office/drawing/2014/main" id="{0B7A5B2F-EC14-4482-85C2-E1320F14DD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7" name="Straight Connector 3146">
              <a:extLst>
                <a:ext uri="{FF2B5EF4-FFF2-40B4-BE49-F238E27FC236}">
                  <a16:creationId xmlns:a16="http://schemas.microsoft.com/office/drawing/2014/main" id="{AF6FC815-E502-44E9-B346-1E771A5E2E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48" name="Straight Connector 3147">
              <a:extLst>
                <a:ext uri="{FF2B5EF4-FFF2-40B4-BE49-F238E27FC236}">
                  <a16:creationId xmlns:a16="http://schemas.microsoft.com/office/drawing/2014/main" id="{A1DCBABB-A77B-43CF-94EF-B785F32C4F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26D4342B-3388-1EFB-16F5-AA1099E9919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05" r="61839" b="63073"/>
          <a:stretch/>
        </p:blipFill>
        <p:spPr>
          <a:xfrm>
            <a:off x="156984" y="1102304"/>
            <a:ext cx="4957812" cy="216426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0E40FD1-55AA-923D-0B6A-696E6B616A36}"/>
              </a:ext>
            </a:extLst>
          </p:cNvPr>
          <p:cNvSpPr txBox="1"/>
          <p:nvPr/>
        </p:nvSpPr>
        <p:spPr>
          <a:xfrm>
            <a:off x="9691613" y="5002965"/>
            <a:ext cx="20067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XALOC 1 Program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7147DF-9554-98B1-33FE-D3469585933E}"/>
              </a:ext>
            </a:extLst>
          </p:cNvPr>
          <p:cNvSpPr txBox="1"/>
          <p:nvPr/>
        </p:nvSpPr>
        <p:spPr>
          <a:xfrm>
            <a:off x="1183974" y="6495707"/>
            <a:ext cx="29805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 err="1">
                <a:solidFill>
                  <a:schemeClr val="bg1"/>
                </a:solidFill>
                <a:effectLst/>
              </a:rPr>
              <a:t>Eur</a:t>
            </a:r>
            <a:r>
              <a:rPr lang="en-IN" sz="1600" dirty="0">
                <a:solidFill>
                  <a:schemeClr val="bg1"/>
                </a:solidFill>
                <a:effectLst/>
              </a:rPr>
              <a:t> Respir J 2024; 64: 2301521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F34514C-DFA4-8442-C6B3-72A88A153F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7591" t="14615" r="-1"/>
          <a:stretch/>
        </p:blipFill>
        <p:spPr>
          <a:xfrm>
            <a:off x="5037325" y="87768"/>
            <a:ext cx="4483485" cy="67175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9311476-48BB-5A7D-1AC5-96D344511D8E}"/>
              </a:ext>
            </a:extLst>
          </p:cNvPr>
          <p:cNvSpPr txBox="1"/>
          <p:nvPr/>
        </p:nvSpPr>
        <p:spPr>
          <a:xfrm>
            <a:off x="6321061" y="1439015"/>
            <a:ext cx="38851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chemeClr val="accent2">
                    <a:lumMod val="75000"/>
                  </a:schemeClr>
                </a:solidFill>
                <a:effectLst/>
              </a:rPr>
              <a:t>Relative rate reduction in AER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1F338E-0030-3FD5-F176-0ED5FCB93375}"/>
              </a:ext>
            </a:extLst>
          </p:cNvPr>
          <p:cNvSpPr txBox="1"/>
          <p:nvPr/>
        </p:nvSpPr>
        <p:spPr>
          <a:xfrm>
            <a:off x="4696244" y="3951956"/>
            <a:ext cx="51042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N" sz="2000" dirty="0">
                <a:solidFill>
                  <a:schemeClr val="accent2">
                    <a:lumMod val="75000"/>
                  </a:schemeClr>
                </a:solidFill>
                <a:effectLst/>
              </a:rPr>
              <a:t>Mean change daily </a:t>
            </a:r>
            <a:r>
              <a:rPr lang="en-IN" sz="2000" dirty="0" err="1">
                <a:solidFill>
                  <a:schemeClr val="accent2">
                    <a:lumMod val="75000"/>
                  </a:schemeClr>
                </a:solidFill>
                <a:effectLst/>
              </a:rPr>
              <a:t>mOCS</a:t>
            </a:r>
            <a:r>
              <a:rPr lang="en-IN" sz="2000" dirty="0">
                <a:solidFill>
                  <a:schemeClr val="accent2">
                    <a:lumMod val="75000"/>
                  </a:schemeClr>
                </a:solidFill>
                <a:effectLst/>
              </a:rPr>
              <a:t> dose @ baseline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1EB62F-8E2F-8C3B-0723-A99E07E4D3FD}"/>
              </a:ext>
            </a:extLst>
          </p:cNvPr>
          <p:cNvSpPr txBox="1"/>
          <p:nvPr/>
        </p:nvSpPr>
        <p:spPr>
          <a:xfrm>
            <a:off x="4940295" y="6424985"/>
            <a:ext cx="492169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2000" dirty="0">
                <a:solidFill>
                  <a:schemeClr val="accent2">
                    <a:lumMod val="75000"/>
                  </a:schemeClr>
                </a:solidFill>
                <a:effectLst/>
              </a:rPr>
              <a:t>MCID improvement-asthma Symptom score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CD2949-BA3F-F063-9607-733B7510178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" t="67744" r="64656" b="720"/>
          <a:stretch/>
        </p:blipFill>
        <p:spPr>
          <a:xfrm>
            <a:off x="195014" y="3776416"/>
            <a:ext cx="4836029" cy="22659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84980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A9C530-2B41-94D7-0B23-A5062FC3EF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ED9618A-6E92-B529-A424-DF988839B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397" y="502020"/>
            <a:ext cx="5323715" cy="1642970"/>
          </a:xfrm>
        </p:spPr>
        <p:txBody>
          <a:bodyPr anchor="b">
            <a:normAutofit/>
          </a:bodyPr>
          <a:lstStyle/>
          <a:p>
            <a:r>
              <a:rPr lang="en-US" sz="4000"/>
              <a:t>Stopping Biologicals ?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5"/>
            <a:ext cx="4092521" cy="6858000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"/>
            <a:ext cx="4092521" cy="6400369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22"/>
            <a:ext cx="4068667" cy="6400389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3333" y="-10"/>
            <a:ext cx="3611467" cy="6857997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75F589D-C313-1E27-D451-5D37C9C986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550" y="2821781"/>
            <a:ext cx="4978924" cy="3368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E68CDBE-F36D-7B3C-D614-15B49C26B08C}"/>
              </a:ext>
            </a:extLst>
          </p:cNvPr>
          <p:cNvSpPr txBox="1">
            <a:spLocks/>
          </p:cNvSpPr>
          <p:nvPr/>
        </p:nvSpPr>
        <p:spPr>
          <a:xfrm>
            <a:off x="1432560" y="630936"/>
            <a:ext cx="8884574" cy="1045464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+mn-lt"/>
              </a:rPr>
              <a:t>Can Biologicals be Stopped ?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7749F1-3856-7452-9B0C-0688515EF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8314" y="917480"/>
            <a:ext cx="1757227" cy="23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1ED4B3F-46A8-A968-DEEE-1B0C34474934}"/>
              </a:ext>
            </a:extLst>
          </p:cNvPr>
          <p:cNvSpPr txBox="1"/>
          <p:nvPr/>
        </p:nvSpPr>
        <p:spPr>
          <a:xfrm>
            <a:off x="2467093" y="4255730"/>
            <a:ext cx="3352393" cy="960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19.3% less exacerbations in Continuation group vs discontinuation group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AF5261-9BFD-F8E5-CB9A-93603BE8A208}"/>
              </a:ext>
            </a:extLst>
          </p:cNvPr>
          <p:cNvSpPr txBox="1"/>
          <p:nvPr/>
        </p:nvSpPr>
        <p:spPr>
          <a:xfrm>
            <a:off x="2448135" y="2343252"/>
            <a:ext cx="279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Omalizumab : XPORT Study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0ABFAF-1829-CB46-3D20-73C6A5F7D0E0}"/>
              </a:ext>
            </a:extLst>
          </p:cNvPr>
          <p:cNvSpPr txBox="1"/>
          <p:nvPr/>
        </p:nvSpPr>
        <p:spPr>
          <a:xfrm>
            <a:off x="7255955" y="2263480"/>
            <a:ext cx="29754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Mepolizumab : COMET Study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972773-D3AA-68EA-D2D3-7E8193576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99799" y="2796415"/>
            <a:ext cx="4652121" cy="336011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2" name="Picture 4" descr="European Respiratory Journal Vol 59 ...">
            <a:extLst>
              <a:ext uri="{FF2B5EF4-FFF2-40B4-BE49-F238E27FC236}">
                <a16:creationId xmlns:a16="http://schemas.microsoft.com/office/drawing/2014/main" id="{00A7979B-ECAD-37A2-4149-5A130DA6E9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57" y="807720"/>
            <a:ext cx="1801129" cy="22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BDF4E03-DD7F-9009-FE51-AB534776E90E}"/>
              </a:ext>
            </a:extLst>
          </p:cNvPr>
          <p:cNvSpPr txBox="1"/>
          <p:nvPr/>
        </p:nvSpPr>
        <p:spPr>
          <a:xfrm>
            <a:off x="9276209" y="4621507"/>
            <a:ext cx="2401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>
                <a:solidFill>
                  <a:srgbClr val="1A1718"/>
                </a:solidFill>
                <a:effectLst/>
              </a:rPr>
              <a:t>13% less exacerbations in continuation mepolizumab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BBD49D-7688-C30C-44CD-8B540A43411C}"/>
              </a:ext>
            </a:extLst>
          </p:cNvPr>
          <p:cNvSpPr txBox="1"/>
          <p:nvPr/>
        </p:nvSpPr>
        <p:spPr>
          <a:xfrm>
            <a:off x="8277555" y="6337621"/>
            <a:ext cx="33030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dirty="0" err="1">
                <a:solidFill>
                  <a:schemeClr val="bg1"/>
                </a:solidFill>
                <a:effectLst/>
              </a:rPr>
              <a:t>Eur</a:t>
            </a:r>
            <a:r>
              <a:rPr lang="en-IN" dirty="0">
                <a:solidFill>
                  <a:schemeClr val="bg1"/>
                </a:solidFill>
                <a:effectLst/>
              </a:rPr>
              <a:t> Respir J 2022; 59: 2100396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7C3046-335C-84A4-C5E5-BFB7C2678542}"/>
              </a:ext>
            </a:extLst>
          </p:cNvPr>
          <p:cNvSpPr txBox="1"/>
          <p:nvPr/>
        </p:nvSpPr>
        <p:spPr>
          <a:xfrm>
            <a:off x="1566863" y="6385804"/>
            <a:ext cx="4893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b="0" i="0" u="none" strike="noStrike" dirty="0">
                <a:solidFill>
                  <a:srgbClr val="212121"/>
                </a:solidFill>
                <a:effectLst/>
              </a:rPr>
              <a:t>J Allergy Clin Immunol. 2017 Jul;140(1):162-169.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25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tx2">
                <a:lumMod val="75000"/>
                <a:lumOff val="25000"/>
                <a:alpha val="14266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9C5D9D-047F-BC28-8FCC-7FD72AFF4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741738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How to Stop Biologicals ? </a:t>
            </a:r>
            <a:r>
              <a:rPr lang="en-US" sz="3600" i="1" dirty="0">
                <a:solidFill>
                  <a:schemeClr val="bg1"/>
                </a:solidFill>
                <a:latin typeface="+mn-lt"/>
              </a:rPr>
              <a:t>OPTIMAL Study</a:t>
            </a:r>
            <a:endParaRPr lang="en-US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23331D-8FE4-3D4D-E302-0C0D84CAA8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Screenshot 2025-03-04 at 7.04.26 PM</a:t>
            </a:r>
          </a:p>
        </p:txBody>
      </p:sp>
      <p:pic>
        <p:nvPicPr>
          <p:cNvPr id="7" name="Picture 6" descr="A screenshot of a diagram&#10;&#10;AI-generated content may be incorrect.">
            <a:extLst>
              <a:ext uri="{FF2B5EF4-FFF2-40B4-BE49-F238E27FC236}">
                <a16:creationId xmlns:a16="http://schemas.microsoft.com/office/drawing/2014/main" id="{388169A1-4C49-9088-4FB7-FA013CDD22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56" t="31576" r="7074"/>
          <a:stretch/>
        </p:blipFill>
        <p:spPr>
          <a:xfrm>
            <a:off x="295554" y="1213200"/>
            <a:ext cx="11617046" cy="508810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59BA3F9-5CB9-D90C-62B1-9A8D7BEBFF08}"/>
              </a:ext>
            </a:extLst>
          </p:cNvPr>
          <p:cNvSpPr txBox="1"/>
          <p:nvPr/>
        </p:nvSpPr>
        <p:spPr>
          <a:xfrm>
            <a:off x="5321300" y="6378575"/>
            <a:ext cx="4727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Soendergaard</a:t>
            </a:r>
            <a:r>
              <a:rPr lang="en-US" dirty="0"/>
              <a:t> MB, </a:t>
            </a:r>
            <a:r>
              <a:rPr lang="en-US" dirty="0" err="1"/>
              <a:t>Eur</a:t>
            </a:r>
            <a:r>
              <a:rPr lang="en-US" dirty="0"/>
              <a:t> Respir J ; 2024 : 24004o4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ED973A3-24E0-F4AA-E257-303A12D6DD9A}"/>
              </a:ext>
            </a:extLst>
          </p:cNvPr>
          <p:cNvSpPr txBox="1"/>
          <p:nvPr/>
        </p:nvSpPr>
        <p:spPr>
          <a:xfrm>
            <a:off x="4702306" y="3668580"/>
            <a:ext cx="2497441" cy="461665"/>
          </a:xfrm>
          <a:prstGeom prst="chevron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Titration Study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CEA2EDA-AF15-B4F6-F394-DB679962F01E}"/>
              </a:ext>
            </a:extLst>
          </p:cNvPr>
          <p:cNvSpPr txBox="1"/>
          <p:nvPr/>
        </p:nvSpPr>
        <p:spPr>
          <a:xfrm>
            <a:off x="7297095" y="3731120"/>
            <a:ext cx="880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 =0.13</a:t>
            </a:r>
          </a:p>
        </p:txBody>
      </p:sp>
    </p:spTree>
    <p:extLst>
      <p:ext uri="{BB962C8B-B14F-4D97-AF65-F5344CB8AC3E}">
        <p14:creationId xmlns:p14="http://schemas.microsoft.com/office/powerpoint/2010/main" val="11606647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91F571A-0160-654D-B031-3838491E0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C790BE2-4E4F-4AAF-81A2-4A6F4885E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12191999" cy="6858000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rgbClr val="000000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-4"/>
            <a:ext cx="12192000" cy="6402581"/>
          </a:xfrm>
          <a:prstGeom prst="rect">
            <a:avLst/>
          </a:prstGeom>
          <a:gradFill>
            <a:gsLst>
              <a:gs pos="1000">
                <a:schemeClr val="accent1">
                  <a:lumMod val="75000"/>
                  <a:alpha val="59000"/>
                </a:schemeClr>
              </a:gs>
              <a:gs pos="100000">
                <a:srgbClr val="000000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12088DD-B1AD-40E0-8B86-1D87A2CCD9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63054" y="-2653923"/>
            <a:ext cx="6858001" cy="12165846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rgbClr val="000000">
                  <a:alpha val="28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94763" y="0"/>
            <a:ext cx="6096001" cy="6858000"/>
          </a:xfrm>
          <a:prstGeom prst="rect">
            <a:avLst/>
          </a:prstGeom>
          <a:gradFill>
            <a:gsLst>
              <a:gs pos="13000">
                <a:schemeClr val="accent1">
                  <a:lumMod val="50000"/>
                  <a:alpha val="0"/>
                </a:schemeClr>
              </a:gs>
              <a:gs pos="99000">
                <a:schemeClr val="accent1">
                  <a:lumMod val="75000"/>
                  <a:alpha val="50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C395952-4E26-45A2-8756-2ADFD6E53C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4" y="-3"/>
            <a:ext cx="12182871" cy="6871922"/>
          </a:xfrm>
          <a:prstGeom prst="rect">
            <a:avLst/>
          </a:prstGeom>
          <a:gradFill>
            <a:gsLst>
              <a:gs pos="13000">
                <a:srgbClr val="000000">
                  <a:alpha val="35000"/>
                </a:srgbClr>
              </a:gs>
              <a:gs pos="99000">
                <a:schemeClr val="accent1">
                  <a:lumMod val="75000"/>
                  <a:alpha val="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4734BADF-9461-4621-B112-2D7BABEA7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7713" y="4049"/>
            <a:ext cx="10216576" cy="4729040"/>
          </a:xfrm>
          <a:custGeom>
            <a:avLst/>
            <a:gdLst>
              <a:gd name="connsiteX0" fmla="*/ 0 w 10216576"/>
              <a:gd name="connsiteY0" fmla="*/ 0 h 4729040"/>
              <a:gd name="connsiteX1" fmla="*/ 10216576 w 10216576"/>
              <a:gd name="connsiteY1" fmla="*/ 0 h 4729040"/>
              <a:gd name="connsiteX2" fmla="*/ 10210268 w 10216576"/>
              <a:gd name="connsiteY2" fmla="*/ 124944 h 4729040"/>
              <a:gd name="connsiteX3" fmla="*/ 5108288 w 10216576"/>
              <a:gd name="connsiteY3" fmla="*/ 4729040 h 4729040"/>
              <a:gd name="connsiteX4" fmla="*/ 6309 w 10216576"/>
              <a:gd name="connsiteY4" fmla="*/ 124944 h 472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216576" h="4729040">
                <a:moveTo>
                  <a:pt x="0" y="0"/>
                </a:moveTo>
                <a:lnTo>
                  <a:pt x="10216576" y="0"/>
                </a:lnTo>
                <a:lnTo>
                  <a:pt x="10210268" y="124944"/>
                </a:lnTo>
                <a:cubicBezTo>
                  <a:pt x="9947637" y="2710997"/>
                  <a:pt x="7763635" y="4729040"/>
                  <a:pt x="5108288" y="4729040"/>
                </a:cubicBezTo>
                <a:cubicBezTo>
                  <a:pt x="2452942" y="4729040"/>
                  <a:pt x="268937" y="2710997"/>
                  <a:pt x="6309" y="124944"/>
                </a:cubicBezTo>
                <a:close/>
              </a:path>
            </a:pathLst>
          </a:custGeom>
          <a:gradFill>
            <a:gsLst>
              <a:gs pos="7000">
                <a:schemeClr val="accent1">
                  <a:lumMod val="50000"/>
                  <a:alpha val="4000"/>
                </a:schemeClr>
              </a:gs>
              <a:gs pos="99000">
                <a:schemeClr val="accent1">
                  <a:alpha val="2400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0475BA-7E65-9423-44E2-289EB9965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328" y="199068"/>
            <a:ext cx="11548206" cy="987016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400" kern="1200" dirty="0">
                <a:solidFill>
                  <a:srgbClr val="FFFFFF"/>
                </a:solidFill>
                <a:latin typeface="+mn-lt"/>
                <a:ea typeface="+mj-ea"/>
                <a:cs typeface="+mj-cs"/>
              </a:rPr>
              <a:t>Biologicals In Asthma : Conclusions</a:t>
            </a:r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6592506D-6191-8426-0F1A-86CBCB542DE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6970956"/>
              </p:ext>
            </p:extLst>
          </p:nvPr>
        </p:nvGraphicFramePr>
        <p:xfrm>
          <a:off x="4916244" y="1351722"/>
          <a:ext cx="6648984" cy="5050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8" name="Content Placeholder 2">
            <a:extLst>
              <a:ext uri="{FF2B5EF4-FFF2-40B4-BE49-F238E27FC236}">
                <a16:creationId xmlns:a16="http://schemas.microsoft.com/office/drawing/2014/main" id="{BA86689C-8A73-665E-9E35-713B3B94DDA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960977857"/>
              </p:ext>
            </p:extLst>
          </p:nvPr>
        </p:nvGraphicFramePr>
        <p:xfrm>
          <a:off x="-2066665" y="1868557"/>
          <a:ext cx="10058400" cy="40483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827015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035583" y="-5188018"/>
            <a:ext cx="10652529" cy="10652529"/>
          </a:xfrm>
          <a:custGeom>
            <a:avLst/>
            <a:gdLst/>
            <a:ahLst/>
            <a:cxnLst/>
            <a:rect l="l" t="t" r="r" b="b"/>
            <a:pathLst>
              <a:path w="15978794" h="15978794">
                <a:moveTo>
                  <a:pt x="0" y="0"/>
                </a:moveTo>
                <a:lnTo>
                  <a:pt x="15978794" y="0"/>
                </a:lnTo>
                <a:lnTo>
                  <a:pt x="15978794" y="15978795"/>
                </a:lnTo>
                <a:lnTo>
                  <a:pt x="0" y="159787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3" name="Group 3"/>
          <p:cNvGrpSpPr/>
          <p:nvPr/>
        </p:nvGrpSpPr>
        <p:grpSpPr>
          <a:xfrm>
            <a:off x="182312" y="350866"/>
            <a:ext cx="3135254" cy="3135241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3256" r="-4609" b="-37409"/>
              </a:stretch>
            </a:blip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759065" y="73900"/>
            <a:ext cx="2151551" cy="2249328"/>
            <a:chOff x="0" y="0"/>
            <a:chExt cx="6350000" cy="663857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638578"/>
            </a:xfrm>
            <a:custGeom>
              <a:avLst/>
              <a:gdLst/>
              <a:ahLst/>
              <a:cxnLst/>
              <a:rect l="l" t="t" r="r" b="b"/>
              <a:pathLst>
                <a:path w="6350000" h="6638578">
                  <a:moveTo>
                    <a:pt x="6350000" y="3319329"/>
                  </a:moveTo>
                  <a:cubicBezTo>
                    <a:pt x="6350000" y="5152447"/>
                    <a:pt x="4928476" y="6638578"/>
                    <a:pt x="3175000" y="6638578"/>
                  </a:cubicBezTo>
                  <a:cubicBezTo>
                    <a:pt x="1421498" y="6638578"/>
                    <a:pt x="0" y="5152447"/>
                    <a:pt x="0" y="3319329"/>
                  </a:cubicBezTo>
                  <a:cubicBezTo>
                    <a:pt x="0" y="1486118"/>
                    <a:pt x="1421498" y="0"/>
                    <a:pt x="3175000" y="0"/>
                  </a:cubicBezTo>
                  <a:cubicBezTo>
                    <a:pt x="4928502" y="0"/>
                    <a:pt x="6350000" y="1486118"/>
                    <a:pt x="6350000" y="3319329"/>
                  </a:cubicBezTo>
                  <a:close/>
                </a:path>
              </a:pathLst>
            </a:custGeom>
            <a:blipFill>
              <a:blip r:embed="rId5"/>
              <a:stretch>
                <a:fillRect l="-74751" r="-70624" b="-56374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017825" y="3992202"/>
            <a:ext cx="1935037" cy="1935029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6"/>
              <a:stretch>
                <a:fillRect t="-712" r="-783" b="-35009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935342" y="1794091"/>
            <a:ext cx="2304789" cy="2304779"/>
            <a:chOff x="0" y="0"/>
            <a:chExt cx="6350000" cy="634997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6349975"/>
            </a:xfrm>
            <a:custGeom>
              <a:avLst/>
              <a:gdLst/>
              <a:ahLst/>
              <a:cxnLst/>
              <a:rect l="l" t="t" r="r" b="b"/>
              <a:pathLst>
                <a:path w="6350000" h="6349975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7"/>
              <a:stretch>
                <a:fillRect l="-4637" r="-5292" b="-19327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685800" y="4625489"/>
            <a:ext cx="3154076" cy="1546711"/>
          </a:xfrm>
          <a:custGeom>
            <a:avLst/>
            <a:gdLst/>
            <a:ahLst/>
            <a:cxnLst/>
            <a:rect l="l" t="t" r="r" b="b"/>
            <a:pathLst>
              <a:path w="4731114" h="2320066">
                <a:moveTo>
                  <a:pt x="0" y="0"/>
                </a:moveTo>
                <a:lnTo>
                  <a:pt x="4731114" y="0"/>
                </a:lnTo>
                <a:lnTo>
                  <a:pt x="4731114" y="2320066"/>
                </a:lnTo>
                <a:lnTo>
                  <a:pt x="0" y="232006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2" name="Freeform 12"/>
          <p:cNvSpPr/>
          <p:nvPr/>
        </p:nvSpPr>
        <p:spPr>
          <a:xfrm>
            <a:off x="1089580" y="6061960"/>
            <a:ext cx="2346517" cy="492639"/>
          </a:xfrm>
          <a:custGeom>
            <a:avLst/>
            <a:gdLst/>
            <a:ahLst/>
            <a:cxnLst/>
            <a:rect l="l" t="t" r="r" b="b"/>
            <a:pathLst>
              <a:path w="3519775" h="738958">
                <a:moveTo>
                  <a:pt x="0" y="0"/>
                </a:moveTo>
                <a:lnTo>
                  <a:pt x="3519774" y="0"/>
                </a:lnTo>
                <a:lnTo>
                  <a:pt x="3519774" y="738958"/>
                </a:lnTo>
                <a:lnTo>
                  <a:pt x="0" y="7389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49031" t="-243544" r="-49825" b="-493534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3" name="Freeform 13"/>
          <p:cNvSpPr/>
          <p:nvPr/>
        </p:nvSpPr>
        <p:spPr>
          <a:xfrm>
            <a:off x="4241268" y="5280928"/>
            <a:ext cx="4315535" cy="964616"/>
          </a:xfrm>
          <a:prstGeom prst="roundRect">
            <a:avLst/>
          </a:prstGeom>
          <a:solidFill>
            <a:schemeClr val="tx1"/>
          </a:solidFill>
        </p:spPr>
        <p:txBody>
          <a:bodyPr/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Thank You</a:t>
            </a:r>
          </a:p>
        </p:txBody>
      </p:sp>
      <p:grpSp>
        <p:nvGrpSpPr>
          <p:cNvPr id="14" name="Group 14"/>
          <p:cNvGrpSpPr/>
          <p:nvPr/>
        </p:nvGrpSpPr>
        <p:grpSpPr>
          <a:xfrm>
            <a:off x="9403915" y="2523572"/>
            <a:ext cx="2861852" cy="674786"/>
            <a:chOff x="0" y="-9525"/>
            <a:chExt cx="5723703" cy="1349574"/>
          </a:xfrm>
        </p:grpSpPr>
        <p:sp>
          <p:nvSpPr>
            <p:cNvPr id="15" name="TextBox 15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Deepak Prajapat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5324428" y="4141405"/>
            <a:ext cx="3526615" cy="674786"/>
            <a:chOff x="0" y="-9525"/>
            <a:chExt cx="7053229" cy="1349574"/>
          </a:xfrm>
        </p:grpSpPr>
        <p:sp>
          <p:nvSpPr>
            <p:cNvPr id="18" name="TextBox 18"/>
            <p:cNvSpPr txBox="1"/>
            <p:nvPr/>
          </p:nvSpPr>
          <p:spPr>
            <a:xfrm>
              <a:off x="0" y="-9525"/>
              <a:ext cx="7053229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>
                  <a:latin typeface="Helios Bold"/>
                  <a:ea typeface="Helios Bold"/>
                  <a:cs typeface="Helios Bold"/>
                  <a:sym typeface="Helios Bold"/>
                </a:rPr>
                <a:t>Dr Kanishka Kumar Singh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761042"/>
              <a:ext cx="7053229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Senior Consultant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3234148" y="1574027"/>
            <a:ext cx="2861852" cy="679548"/>
            <a:chOff x="0" y="-19049"/>
            <a:chExt cx="5723703" cy="1359097"/>
          </a:xfrm>
        </p:grpSpPr>
        <p:sp>
          <p:nvSpPr>
            <p:cNvPr id="21" name="TextBox 21"/>
            <p:cNvSpPr txBox="1"/>
            <p:nvPr/>
          </p:nvSpPr>
          <p:spPr>
            <a:xfrm>
              <a:off x="0" y="-19049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solidFill>
                    <a:srgbClr val="F4F4F4"/>
                  </a:solidFill>
                  <a:latin typeface="Klein Bold"/>
                  <a:ea typeface="Klein Bold"/>
                  <a:cs typeface="Klein Bold"/>
                  <a:sym typeface="Klein Bold"/>
                </a:rPr>
                <a:t>Dr Deepak Talwar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761042"/>
              <a:ext cx="5723703" cy="5790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 dirty="0">
                  <a:solidFill>
                    <a:srgbClr val="D0CFD5"/>
                  </a:solidFill>
                  <a:latin typeface="Helios"/>
                  <a:ea typeface="Helios"/>
                  <a:cs typeface="Helios"/>
                  <a:sym typeface="Helios"/>
                </a:rPr>
                <a:t>Director &amp; Chair MCRD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554417" y="6057198"/>
            <a:ext cx="2861852" cy="674786"/>
            <a:chOff x="0" y="-9525"/>
            <a:chExt cx="5723703" cy="1349574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9525"/>
              <a:ext cx="5723703" cy="6155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00"/>
                </a:lnSpc>
                <a:spcBef>
                  <a:spcPct val="0"/>
                </a:spcBef>
              </a:pPr>
              <a:r>
                <a:rPr lang="en-US" sz="2000" b="1" dirty="0">
                  <a:latin typeface="Helios Bold"/>
                  <a:ea typeface="Helios Bold"/>
                  <a:cs typeface="Helios Bold"/>
                  <a:sym typeface="Helios Bold"/>
                </a:rPr>
                <a:t>Dr Rahul Khera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761042"/>
              <a:ext cx="5723703" cy="579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426"/>
                </a:lnSpc>
                <a:spcBef>
                  <a:spcPct val="0"/>
                </a:spcBef>
              </a:pPr>
              <a:r>
                <a:rPr lang="en-US" sz="1733">
                  <a:latin typeface="Helios"/>
                  <a:ea typeface="Helios"/>
                  <a:cs typeface="Helios"/>
                  <a:sym typeface="Helios"/>
                </a:rPr>
                <a:t>Consultant</a:t>
              </a: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3DCCBC-4127-BA58-1EB3-3FEB2CEAC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B59D9C-FA1A-F965-2FB8-A481657ED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93493" y="2020874"/>
            <a:ext cx="2754255" cy="2592562"/>
          </a:xfrm>
          <a:noFill/>
        </p:spPr>
        <p:txBody>
          <a:bodyPr anchor="t"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Art of Choosing Biologicals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03A298-6A10-8CE2-AC68-EA015C8BB9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5720" y="108224"/>
            <a:ext cx="9290445" cy="6580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932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7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981109F-95CB-9FEA-324F-1FB659074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7384"/>
            <a:ext cx="12191999" cy="1041722"/>
          </a:xfrm>
          <a:gradFill>
            <a:gsLst>
              <a:gs pos="78000">
                <a:schemeClr val="bg2">
                  <a:lumMod val="10000"/>
                </a:schemeClr>
              </a:gs>
              <a:gs pos="0">
                <a:schemeClr val="tx2">
                  <a:lumMod val="50000"/>
                </a:schemeClr>
              </a:gs>
              <a:gs pos="100000">
                <a:schemeClr val="bg2"/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algn="ctr"/>
            <a:r>
              <a:rPr lang="en-US" altLang="de-DE" sz="4800" dirty="0">
                <a:solidFill>
                  <a:schemeClr val="bg1"/>
                </a:solidFill>
                <a:latin typeface="+mn-lt"/>
              </a:rPr>
              <a:t>Biologicals  : </a:t>
            </a:r>
            <a:r>
              <a:rPr lang="en-US" altLang="de-DE" sz="4000" i="1" dirty="0">
                <a:solidFill>
                  <a:schemeClr val="bg1"/>
                </a:solidFill>
                <a:latin typeface="+mn-lt"/>
              </a:rPr>
              <a:t> Targeted Therapies</a:t>
            </a:r>
            <a:endParaRPr lang="en-US" sz="3600" i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Doughnut 6">
            <a:extLst>
              <a:ext uri="{FF2B5EF4-FFF2-40B4-BE49-F238E27FC236}">
                <a16:creationId xmlns:a16="http://schemas.microsoft.com/office/drawing/2014/main" id="{86C8E5F0-823C-7BE0-E529-FECEE0AA19D1}"/>
              </a:ext>
            </a:extLst>
          </p:cNvPr>
          <p:cNvSpPr/>
          <p:nvPr/>
        </p:nvSpPr>
        <p:spPr>
          <a:xfrm>
            <a:off x="1294228" y="5205046"/>
            <a:ext cx="56270" cy="196948"/>
          </a:xfrm>
          <a:prstGeom prst="don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7CBC316-9B1D-095F-B579-2E3A2E5EE700}"/>
              </a:ext>
            </a:extLst>
          </p:cNvPr>
          <p:cNvSpPr/>
          <p:nvPr/>
        </p:nvSpPr>
        <p:spPr>
          <a:xfrm>
            <a:off x="4414470" y="5793202"/>
            <a:ext cx="1704109" cy="58189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1. Anti – IgE Monoclonal Ab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7F3A7-00B3-1E43-07A2-D216FD10573E}"/>
              </a:ext>
            </a:extLst>
          </p:cNvPr>
          <p:cNvSpPr txBox="1"/>
          <p:nvPr/>
        </p:nvSpPr>
        <p:spPr>
          <a:xfrm>
            <a:off x="6694001" y="1634746"/>
            <a:ext cx="108715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/>
              <a:t>10 %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ACF96-29F7-E98B-75CD-CE6B635EF35C}"/>
              </a:ext>
            </a:extLst>
          </p:cNvPr>
          <p:cNvSpPr txBox="1"/>
          <p:nvPr/>
        </p:nvSpPr>
        <p:spPr>
          <a:xfrm>
            <a:off x="4585587" y="1614419"/>
            <a:ext cx="108715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35 %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10E4D4-1C2B-FBFB-DAFF-AA3F6DEEEEF8}"/>
              </a:ext>
            </a:extLst>
          </p:cNvPr>
          <p:cNvSpPr txBox="1"/>
          <p:nvPr/>
        </p:nvSpPr>
        <p:spPr>
          <a:xfrm>
            <a:off x="9305388" y="1623275"/>
            <a:ext cx="129554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/>
              <a:t>100 %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B25D5B-6CDC-916C-7FA1-44FCB93B2791}"/>
              </a:ext>
            </a:extLst>
          </p:cNvPr>
          <p:cNvSpPr txBox="1"/>
          <p:nvPr/>
        </p:nvSpPr>
        <p:spPr>
          <a:xfrm>
            <a:off x="2056165" y="1623102"/>
            <a:ext cx="878767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3200" b="1" dirty="0"/>
              <a:t>0 %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5E6E4BEF-2291-9103-AFDF-F5836D177B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03" y="2085986"/>
            <a:ext cx="10497541" cy="4498946"/>
          </a:xfrm>
          <a:prstGeom prst="rect">
            <a:avLst/>
          </a:prstGeom>
        </p:spPr>
      </p:pic>
      <p:graphicFrame>
        <p:nvGraphicFramePr>
          <p:cNvPr id="19" name="Content Placeholder 3">
            <a:extLst>
              <a:ext uri="{FF2B5EF4-FFF2-40B4-BE49-F238E27FC236}">
                <a16:creationId xmlns:a16="http://schemas.microsoft.com/office/drawing/2014/main" id="{C0C570BD-8B72-E0D2-24B2-1ED1D30F088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1887561"/>
              </p:ext>
            </p:extLst>
          </p:nvPr>
        </p:nvGraphicFramePr>
        <p:xfrm>
          <a:off x="659294" y="5475874"/>
          <a:ext cx="10515600" cy="1165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287796A2-DBDD-71FF-F1BA-E51E146641E1}"/>
              </a:ext>
            </a:extLst>
          </p:cNvPr>
          <p:cNvSpPr/>
          <p:nvPr/>
        </p:nvSpPr>
        <p:spPr>
          <a:xfrm>
            <a:off x="10246105" y="3941202"/>
            <a:ext cx="1857578" cy="581890"/>
          </a:xfrm>
          <a:prstGeom prst="roundRect">
            <a:avLst/>
          </a:prstGeom>
          <a:gradFill>
            <a:gsLst>
              <a:gs pos="68000">
                <a:srgbClr val="215F9A"/>
              </a:gs>
              <a:gs pos="0">
                <a:schemeClr val="tx2">
                  <a:lumMod val="75000"/>
                  <a:lumOff val="25000"/>
                </a:schemeClr>
              </a:gs>
              <a:gs pos="100000">
                <a:schemeClr val="tx2">
                  <a:lumMod val="75000"/>
                  <a:lumOff val="25000"/>
                  <a:alpha val="14266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Anti – IL-4/13</a:t>
            </a:r>
          </a:p>
          <a:p>
            <a:pPr algn="ctr"/>
            <a:r>
              <a:rPr lang="en-US" sz="2000" dirty="0" err="1"/>
              <a:t>Dupulimab</a:t>
            </a:r>
            <a:endParaRPr lang="en-US" sz="2000" dirty="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63B34C2-4CD6-AF17-9384-6772B60E2B48}"/>
              </a:ext>
            </a:extLst>
          </p:cNvPr>
          <p:cNvSpPr/>
          <p:nvPr/>
        </p:nvSpPr>
        <p:spPr>
          <a:xfrm>
            <a:off x="5488741" y="3783661"/>
            <a:ext cx="1704109" cy="581890"/>
          </a:xfrm>
          <a:prstGeom prst="round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Anti – IgE Omalizumab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102F95EA-106C-3CB6-26B4-95ED8300AF92}"/>
              </a:ext>
            </a:extLst>
          </p:cNvPr>
          <p:cNvSpPr/>
          <p:nvPr/>
        </p:nvSpPr>
        <p:spPr>
          <a:xfrm>
            <a:off x="7858202" y="3758324"/>
            <a:ext cx="1704109" cy="947647"/>
          </a:xfrm>
          <a:prstGeom prst="roundRect">
            <a:avLst/>
          </a:prstGeom>
          <a:gradFill>
            <a:gsLst>
              <a:gs pos="12000">
                <a:schemeClr val="accent6">
                  <a:lumMod val="20000"/>
                  <a:lumOff val="80000"/>
                </a:schemeClr>
              </a:gs>
              <a:gs pos="54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Anti – IL-5 Mepolizumab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Benralizumab</a:t>
            </a:r>
          </a:p>
        </p:txBody>
      </p:sp>
    </p:spTree>
    <p:extLst>
      <p:ext uri="{BB962C8B-B14F-4D97-AF65-F5344CB8AC3E}">
        <p14:creationId xmlns:p14="http://schemas.microsoft.com/office/powerpoint/2010/main" val="3793453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2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71FA560B-EDB7-8FD0-691A-3ABC92B5D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7204"/>
            <a:ext cx="12306300" cy="1081825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dirty="0">
                <a:solidFill>
                  <a:schemeClr val="bg1"/>
                </a:solidFill>
                <a:latin typeface="+mn-lt"/>
              </a:rPr>
              <a:t>4  Biologicals for Airway Diseases </a:t>
            </a:r>
            <a:r>
              <a:rPr lang="en-US" altLang="de-DE" sz="3200" dirty="0">
                <a:solidFill>
                  <a:schemeClr val="bg1"/>
                </a:solidFill>
                <a:latin typeface="+mn-lt"/>
              </a:rPr>
              <a:t> </a:t>
            </a:r>
            <a:endParaRPr lang="en-US" i="1" kern="1200" dirty="0">
              <a:solidFill>
                <a:schemeClr val="bg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23AFA75-B8EE-FEF9-51B6-606A9E2B5F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4109" y="1032291"/>
            <a:ext cx="8909802" cy="5808505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13DE322-44F5-329D-D0F1-AA5534402742}"/>
              </a:ext>
            </a:extLst>
          </p:cNvPr>
          <p:cNvSpPr/>
          <p:nvPr/>
        </p:nvSpPr>
        <p:spPr>
          <a:xfrm>
            <a:off x="5180731" y="3572291"/>
            <a:ext cx="1830537" cy="791067"/>
          </a:xfrm>
          <a:prstGeom prst="roundRect">
            <a:avLst/>
          </a:prstGeom>
          <a:gradFill>
            <a:gsLst>
              <a:gs pos="36000">
                <a:schemeClr val="accent5">
                  <a:lumMod val="50000"/>
                </a:schemeClr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5400000" scaled="1"/>
          </a:gradFill>
          <a:ln>
            <a:gradFill>
              <a:gsLst>
                <a:gs pos="36000">
                  <a:schemeClr val="accent5">
                    <a:lumMod val="50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IL-5 Mepolizumab</a:t>
            </a:r>
          </a:p>
          <a:p>
            <a:pPr algn="ctr"/>
            <a:r>
              <a:rPr lang="en-US" dirty="0"/>
              <a:t>Benralizumab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D856B8C-F6B2-EBDC-F8FF-0971A42D7C34}"/>
              </a:ext>
            </a:extLst>
          </p:cNvPr>
          <p:cNvSpPr/>
          <p:nvPr/>
        </p:nvSpPr>
        <p:spPr>
          <a:xfrm>
            <a:off x="2208026" y="6096001"/>
            <a:ext cx="2071711" cy="581890"/>
          </a:xfrm>
          <a:prstGeom prst="roundRect">
            <a:avLst/>
          </a:prstGeom>
          <a:gradFill>
            <a:gsLst>
              <a:gs pos="36000">
                <a:schemeClr val="accent5">
                  <a:lumMod val="50000"/>
                </a:schemeClr>
              </a:gs>
              <a:gs pos="100000">
                <a:srgbClr val="00B0F0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ctr">
              <a:buAutoNum type="arabicPeriod"/>
            </a:pPr>
            <a:r>
              <a:rPr lang="en-US" dirty="0"/>
              <a:t>Anti – IgE</a:t>
            </a:r>
          </a:p>
          <a:p>
            <a:pPr algn="ctr"/>
            <a:r>
              <a:rPr lang="en-US" dirty="0"/>
              <a:t>Omalizumab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3DB0710D-0051-A26A-3AF6-31E8E08A304A}"/>
              </a:ext>
            </a:extLst>
          </p:cNvPr>
          <p:cNvSpPr/>
          <p:nvPr/>
        </p:nvSpPr>
        <p:spPr>
          <a:xfrm>
            <a:off x="8393840" y="2694206"/>
            <a:ext cx="1704109" cy="581890"/>
          </a:xfrm>
          <a:prstGeom prst="roundRect">
            <a:avLst/>
          </a:prstGeom>
          <a:gradFill>
            <a:gsLst>
              <a:gs pos="21000">
                <a:schemeClr val="accent5">
                  <a:lumMod val="50000"/>
                </a:schemeClr>
              </a:gs>
              <a:gs pos="100000">
                <a:schemeClr val="bg2">
                  <a:lumMod val="7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Anti – TSLP Tezepelumab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8BA60681-34E9-4A5C-11F3-24D0A53E2475}"/>
              </a:ext>
            </a:extLst>
          </p:cNvPr>
          <p:cNvSpPr/>
          <p:nvPr/>
        </p:nvSpPr>
        <p:spPr>
          <a:xfrm>
            <a:off x="1578088" y="4031874"/>
            <a:ext cx="2119111" cy="79106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 – IL-4R/13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Dupilumab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C722D70-7BF6-F70A-EF94-1AEB66032918}"/>
              </a:ext>
            </a:extLst>
          </p:cNvPr>
          <p:cNvSpPr/>
          <p:nvPr/>
        </p:nvSpPr>
        <p:spPr>
          <a:xfrm>
            <a:off x="7334284" y="5264930"/>
            <a:ext cx="2119111" cy="791067"/>
          </a:xfrm>
          <a:prstGeom prst="round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Anti – IL-4R/13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Dupilumab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3E696-70FC-121B-BD5F-E6F1A5922046}"/>
              </a:ext>
            </a:extLst>
          </p:cNvPr>
          <p:cNvSpPr txBox="1"/>
          <p:nvPr/>
        </p:nvSpPr>
        <p:spPr>
          <a:xfrm>
            <a:off x="8977745" y="6456221"/>
            <a:ext cx="31865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N" sz="1600" dirty="0" err="1">
                <a:solidFill>
                  <a:srgbClr val="1A1718"/>
                </a:solidFill>
                <a:effectLst/>
              </a:rPr>
              <a:t>Eur</a:t>
            </a:r>
            <a:r>
              <a:rPr lang="en-IN" sz="1600" dirty="0">
                <a:solidFill>
                  <a:srgbClr val="1A1718"/>
                </a:solidFill>
                <a:effectLst/>
              </a:rPr>
              <a:t> Respir Rev 2025; 34: 240088</a:t>
            </a:r>
          </a:p>
        </p:txBody>
      </p:sp>
    </p:spTree>
    <p:extLst>
      <p:ext uri="{BB962C8B-B14F-4D97-AF65-F5344CB8AC3E}">
        <p14:creationId xmlns:p14="http://schemas.microsoft.com/office/powerpoint/2010/main" val="142501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8" grpId="0" animBg="1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01DCA7F-423A-7F71-10EF-CFE21A48BC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35410120"/>
              </p:ext>
            </p:extLst>
          </p:nvPr>
        </p:nvGraphicFramePr>
        <p:xfrm>
          <a:off x="838200" y="214153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BCACB179-95A1-53C7-E3ED-ED709F91A331}"/>
              </a:ext>
            </a:extLst>
          </p:cNvPr>
          <p:cNvSpPr/>
          <p:nvPr/>
        </p:nvSpPr>
        <p:spPr>
          <a:xfrm>
            <a:off x="7453745" y="2141537"/>
            <a:ext cx="3498273" cy="91396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u="sng" dirty="0"/>
              <a:t>&gt;</a:t>
            </a:r>
            <a:r>
              <a:rPr lang="en-US" sz="3200" dirty="0"/>
              <a:t> 4 OCS Bursts: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2B6764A7-65D6-F5E8-8A03-0F793688B403}"/>
              </a:ext>
            </a:extLst>
          </p:cNvPr>
          <p:cNvSpPr/>
          <p:nvPr/>
        </p:nvSpPr>
        <p:spPr>
          <a:xfrm>
            <a:off x="1212272" y="2141536"/>
            <a:ext cx="3498273" cy="913967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dirty="0"/>
              <a:t>1-3 OCS Bursts :</a:t>
            </a:r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EC73E01A-AE6A-203E-B35B-914D64A0EE69}"/>
              </a:ext>
            </a:extLst>
          </p:cNvPr>
          <p:cNvSpPr txBox="1">
            <a:spLocks/>
          </p:cNvSpPr>
          <p:nvPr/>
        </p:nvSpPr>
        <p:spPr>
          <a:xfrm>
            <a:off x="7453745" y="6492875"/>
            <a:ext cx="5150428" cy="244476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>
                <a:solidFill>
                  <a:srgbClr val="002060"/>
                </a:solidFill>
              </a:rPr>
              <a:t>Sullivan PW, et al. J Allergy Clin Immunol 2018;141:110–116</a:t>
            </a:r>
            <a:endParaRPr lang="en-US" sz="800" dirty="0">
              <a:solidFill>
                <a:srgbClr val="002060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3501A23D-73D4-F070-BA29-8819360A8AE3}"/>
              </a:ext>
            </a:extLst>
          </p:cNvPr>
          <p:cNvSpPr txBox="1"/>
          <p:nvPr/>
        </p:nvSpPr>
        <p:spPr>
          <a:xfrm>
            <a:off x="1383982" y="1374442"/>
            <a:ext cx="9969818" cy="3672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740"/>
              </a:lnSpc>
              <a:spcBef>
                <a:spcPts val="100"/>
              </a:spcBef>
              <a:tabLst>
                <a:tab pos="469900" algn="l"/>
              </a:tabLst>
            </a:pPr>
            <a:r>
              <a:rPr lang="en-IN" sz="2800" spc="-114" dirty="0">
                <a:cs typeface="Carlito"/>
              </a:rPr>
              <a:t>P</a:t>
            </a:r>
            <a:r>
              <a:rPr lang="en-IN" sz="2800" spc="-15" dirty="0">
                <a:cs typeface="Carlito"/>
              </a:rPr>
              <a:t>revent</a:t>
            </a:r>
            <a:r>
              <a:rPr lang="en-IN" sz="2800" dirty="0">
                <a:cs typeface="Carlito"/>
              </a:rPr>
              <a:t> </a:t>
            </a:r>
            <a:r>
              <a:rPr lang="en-IN" sz="2800" spc="-10" dirty="0">
                <a:cs typeface="Carlito"/>
              </a:rPr>
              <a:t>complications </a:t>
            </a:r>
            <a:r>
              <a:rPr lang="en-IN" sz="2800" spc="-5" dirty="0">
                <a:cs typeface="Carlito"/>
              </a:rPr>
              <a:t>of Low Dose maintenance or Bursts of </a:t>
            </a:r>
            <a:r>
              <a:rPr lang="en-IN" sz="2800" dirty="0">
                <a:cs typeface="Carlito"/>
              </a:rPr>
              <a:t>OCS</a:t>
            </a:r>
            <a:endParaRPr sz="2800" dirty="0">
              <a:cs typeface="Carlito"/>
            </a:endParaRPr>
          </a:p>
        </p:txBody>
      </p:sp>
      <p:sp>
        <p:nvSpPr>
          <p:cNvPr id="10" name="object 2">
            <a:extLst>
              <a:ext uri="{FF2B5EF4-FFF2-40B4-BE49-F238E27FC236}">
                <a16:creationId xmlns:a16="http://schemas.microsoft.com/office/drawing/2014/main" id="{7D940AB5-AA68-7788-CCA6-E83E7E5CB6B9}"/>
              </a:ext>
            </a:extLst>
          </p:cNvPr>
          <p:cNvSpPr txBox="1">
            <a:spLocks/>
          </p:cNvSpPr>
          <p:nvPr/>
        </p:nvSpPr>
        <p:spPr>
          <a:xfrm>
            <a:off x="0" y="-147555"/>
            <a:ext cx="12192000" cy="1165063"/>
          </a:xfrm>
          <a:prstGeom prst="rect">
            <a:avLst/>
          </a:prstGeom>
          <a:solidFill>
            <a:schemeClr val="tx1"/>
          </a:solidFill>
        </p:spPr>
        <p:txBody>
          <a:bodyPr vert="horz" wrap="square" lIns="0" tIns="13335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 algn="ctr">
              <a:lnSpc>
                <a:spcPct val="100000"/>
              </a:lnSpc>
              <a:spcBef>
                <a:spcPts val="105"/>
              </a:spcBef>
            </a:pPr>
            <a:r>
              <a:rPr lang="en-US" sz="1400" spc="-185" dirty="0">
                <a:solidFill>
                  <a:schemeClr val="bg1"/>
                </a:solidFill>
                <a:latin typeface="+mn-lt"/>
              </a:rPr>
              <a:t>.</a:t>
            </a:r>
          </a:p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en-US" sz="5400" spc="-185" dirty="0">
                <a:solidFill>
                  <a:schemeClr val="bg1"/>
                </a:solidFill>
                <a:latin typeface="+mn-lt"/>
              </a:rPr>
              <a:t>                </a:t>
            </a:r>
            <a:r>
              <a:rPr lang="en-US" sz="6000" spc="-185" dirty="0">
                <a:solidFill>
                  <a:schemeClr val="bg1"/>
                </a:solidFill>
                <a:latin typeface="+mn-lt"/>
              </a:rPr>
              <a:t>Why ???      </a:t>
            </a:r>
            <a:endParaRPr lang="en-US" sz="4000" i="1" spc="-204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0E872B6-6E1B-CC71-3081-7D0368C04BDA}"/>
              </a:ext>
            </a:extLst>
          </p:cNvPr>
          <p:cNvSpPr txBox="1"/>
          <p:nvPr/>
        </p:nvSpPr>
        <p:spPr>
          <a:xfrm>
            <a:off x="2274940" y="5768661"/>
            <a:ext cx="7180427" cy="510778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4-5 times OCS bursts in life are enough to cause damage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2C15991-A908-F61C-B7CB-0AD1EFDCA6E9}"/>
              </a:ext>
            </a:extLst>
          </p:cNvPr>
          <p:cNvSpPr txBox="1"/>
          <p:nvPr/>
        </p:nvSpPr>
        <p:spPr>
          <a:xfrm>
            <a:off x="8165862" y="104454"/>
            <a:ext cx="37261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spc="-185" dirty="0">
                <a:solidFill>
                  <a:schemeClr val="bg1"/>
                </a:solidFill>
                <a:latin typeface="+mn-lt"/>
              </a:rPr>
              <a:t>NO to OCS ! </a:t>
            </a:r>
            <a:endParaRPr lang="en-US" sz="54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0D300B-98BB-4BD5-6144-23EF81BE630A}"/>
              </a:ext>
            </a:extLst>
          </p:cNvPr>
          <p:cNvSpPr txBox="1"/>
          <p:nvPr/>
        </p:nvSpPr>
        <p:spPr>
          <a:xfrm>
            <a:off x="838200" y="1284754"/>
            <a:ext cx="10691191" cy="4992392"/>
          </a:xfrm>
          <a:prstGeom prst="rect">
            <a:avLst/>
          </a:prstGeom>
          <a:gradFill>
            <a:gsLst>
              <a:gs pos="89000">
                <a:srgbClr val="686767"/>
              </a:gs>
              <a:gs pos="0">
                <a:schemeClr val="tx1"/>
              </a:gs>
              <a:gs pos="98000">
                <a:schemeClr val="bg2">
                  <a:lumMod val="9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txBody>
          <a:bodyPr wrap="square">
            <a:spAutoFit/>
          </a:bodyPr>
          <a:lstStyle>
            <a:defPPr>
              <a:defRPr lang="en-US"/>
            </a:defPPr>
          </a:lstStyle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dirty="0">
              <a:solidFill>
                <a:schemeClr val="bg1"/>
              </a:solidFill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Oral steroids were used during the previous year by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89% </a:t>
            </a:r>
            <a:r>
              <a:rPr lang="en-US" sz="3600" dirty="0">
                <a:solidFill>
                  <a:schemeClr val="bg1"/>
                </a:solidFill>
              </a:rPr>
              <a:t>of patients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1"/>
                </a:solidFill>
              </a:rPr>
              <a:t>On average, patients reported using oral steroids </a:t>
            </a:r>
            <a:r>
              <a:rPr lang="en-US" sz="3600" b="1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10.5 times in a year.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sz="36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2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C75A9-B250-48C3-1FFA-ABD20D92A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8608"/>
            <a:ext cx="12192000" cy="1109728"/>
          </a:xfrm>
          <a:solidFill>
            <a:schemeClr val="tx1"/>
          </a:solidFill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              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When ???     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A895FA-B3C7-41CD-74C6-60162FCC8F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7" b="11206"/>
          <a:stretch/>
        </p:blipFill>
        <p:spPr bwMode="auto">
          <a:xfrm>
            <a:off x="113815" y="1043535"/>
            <a:ext cx="10904634" cy="5503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Content Placeholder 4">
            <a:extLst>
              <a:ext uri="{FF2B5EF4-FFF2-40B4-BE49-F238E27FC236}">
                <a16:creationId xmlns:a16="http://schemas.microsoft.com/office/drawing/2014/main" id="{89C36D6D-201B-406C-112C-0E4C8C7A6C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84502322"/>
              </p:ext>
            </p:extLst>
          </p:nvPr>
        </p:nvGraphicFramePr>
        <p:xfrm>
          <a:off x="1134451" y="1993900"/>
          <a:ext cx="5791200" cy="43687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&quot;No&quot; Symbol 4">
            <a:extLst>
              <a:ext uri="{FF2B5EF4-FFF2-40B4-BE49-F238E27FC236}">
                <a16:creationId xmlns:a16="http://schemas.microsoft.com/office/drawing/2014/main" id="{E59AD307-759F-2ADA-5296-A6F212ACA4D3}"/>
              </a:ext>
            </a:extLst>
          </p:cNvPr>
          <p:cNvSpPr/>
          <p:nvPr/>
        </p:nvSpPr>
        <p:spPr>
          <a:xfrm>
            <a:off x="5635814" y="3875252"/>
            <a:ext cx="1151096" cy="1231396"/>
          </a:xfrm>
          <a:prstGeom prst="noSmoking">
            <a:avLst>
              <a:gd name="adj" fmla="val 5213"/>
            </a:avLst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B25BDDD-F3ED-B8FC-565A-023C4DC66876}"/>
              </a:ext>
            </a:extLst>
          </p:cNvPr>
          <p:cNvSpPr/>
          <p:nvPr/>
        </p:nvSpPr>
        <p:spPr>
          <a:xfrm>
            <a:off x="10498360" y="2513077"/>
            <a:ext cx="1579825" cy="6344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Montelukast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4BAE2A2-43FB-C42C-6676-9FD19733E34A}"/>
              </a:ext>
            </a:extLst>
          </p:cNvPr>
          <p:cNvSpPr/>
          <p:nvPr/>
        </p:nvSpPr>
        <p:spPr>
          <a:xfrm>
            <a:off x="10592218" y="4962977"/>
            <a:ext cx="1579825" cy="63448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Azithromycin</a:t>
            </a:r>
          </a:p>
        </p:txBody>
      </p:sp>
      <p:sp>
        <p:nvSpPr>
          <p:cNvPr id="10" name="Up-down Arrow 9">
            <a:extLst>
              <a:ext uri="{FF2B5EF4-FFF2-40B4-BE49-F238E27FC236}">
                <a16:creationId xmlns:a16="http://schemas.microsoft.com/office/drawing/2014/main" id="{5914B140-22B7-31B9-8361-3A827A30BFAA}"/>
              </a:ext>
            </a:extLst>
          </p:cNvPr>
          <p:cNvSpPr/>
          <p:nvPr/>
        </p:nvSpPr>
        <p:spPr>
          <a:xfrm>
            <a:off x="11141114" y="3147558"/>
            <a:ext cx="338493" cy="1815419"/>
          </a:xfrm>
          <a:prstGeom prst="up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40E38D-C428-3C61-2EBD-956CAD1DDCE6}"/>
              </a:ext>
            </a:extLst>
          </p:cNvPr>
          <p:cNvSpPr txBox="1"/>
          <p:nvPr/>
        </p:nvSpPr>
        <p:spPr>
          <a:xfrm>
            <a:off x="10167639" y="3875252"/>
            <a:ext cx="2071395" cy="461665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Other Options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5FF762-4814-51DA-C88B-3FD7D0528E59}"/>
              </a:ext>
            </a:extLst>
          </p:cNvPr>
          <p:cNvSpPr txBox="1"/>
          <p:nvPr/>
        </p:nvSpPr>
        <p:spPr>
          <a:xfrm>
            <a:off x="8179724" y="167973"/>
            <a:ext cx="389432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Severe Asthma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6BAE6C-2A3D-8D3C-6FA8-4BD960D2087D}"/>
              </a:ext>
            </a:extLst>
          </p:cNvPr>
          <p:cNvSpPr txBox="1"/>
          <p:nvPr/>
        </p:nvSpPr>
        <p:spPr>
          <a:xfrm>
            <a:off x="10882696" y="6362699"/>
            <a:ext cx="1191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2024</a:t>
            </a:r>
          </a:p>
        </p:txBody>
      </p:sp>
      <p:pic>
        <p:nvPicPr>
          <p:cNvPr id="14" name="Picture 13" descr="A black and orange card with white text&#10;&#10;AI-generated content may be incorrect.">
            <a:extLst>
              <a:ext uri="{FF2B5EF4-FFF2-40B4-BE49-F238E27FC236}">
                <a16:creationId xmlns:a16="http://schemas.microsoft.com/office/drawing/2014/main" id="{0BA58D7D-A918-0AA0-E49D-AD75B341BDE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5598" y="1655275"/>
            <a:ext cx="7676881" cy="436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74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Graphic spid="4" grpId="1">
        <p:bldAsOne/>
      </p:bldGraphic>
      <p:bldP spid="5" grpId="0" animBg="1"/>
      <p:bldP spid="8" grpId="0" animBg="1"/>
      <p:bldP spid="9" grpId="0" animBg="1"/>
      <p:bldP spid="10" grpId="0" animBg="1"/>
      <p:bldP spid="6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6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BB56-8224-BAE5-6A4C-20DDB8DBD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27514"/>
            <a:ext cx="12192000" cy="1073234"/>
          </a:xfrm>
          <a:solidFill>
            <a:schemeClr val="bg2">
              <a:lumMod val="1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+mn-lt"/>
              </a:rPr>
              <a:t>Remember</a:t>
            </a:r>
            <a:r>
              <a:rPr lang="en-US" sz="6000" dirty="0">
                <a:solidFill>
                  <a:schemeClr val="bg1"/>
                </a:solidFill>
                <a:latin typeface="+mn-lt"/>
              </a:rPr>
              <a:t> : 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All Uncontrolled Asthma is </a:t>
            </a:r>
            <a:r>
              <a:rPr lang="en-US" sz="3200" i="1" dirty="0">
                <a:solidFill>
                  <a:schemeClr val="bg1"/>
                </a:solidFill>
                <a:latin typeface="+mn-lt"/>
              </a:rPr>
              <a:t>NOT</a:t>
            </a:r>
            <a:r>
              <a:rPr lang="en-US" sz="3200" dirty="0">
                <a:solidFill>
                  <a:schemeClr val="bg1"/>
                </a:solidFill>
                <a:latin typeface="+mn-lt"/>
              </a:rPr>
              <a:t> Severe Asthma</a:t>
            </a:r>
          </a:p>
        </p:txBody>
      </p:sp>
      <p:pic>
        <p:nvPicPr>
          <p:cNvPr id="4098" name="Picture 2" descr="There is no “ideal” path to success–so stop trying to find it! |  Inspirational quotes, Success, Motivation">
            <a:extLst>
              <a:ext uri="{FF2B5EF4-FFF2-40B4-BE49-F238E27FC236}">
                <a16:creationId xmlns:a16="http://schemas.microsoft.com/office/drawing/2014/main" id="{DC6D33EC-CF0B-5F88-48C1-0693DCC41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78"/>
          <a:stretch/>
        </p:blipFill>
        <p:spPr bwMode="auto">
          <a:xfrm>
            <a:off x="5268903" y="1861089"/>
            <a:ext cx="4627418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nip Single Corner of Rectangle 3">
            <a:extLst>
              <a:ext uri="{FF2B5EF4-FFF2-40B4-BE49-F238E27FC236}">
                <a16:creationId xmlns:a16="http://schemas.microsoft.com/office/drawing/2014/main" id="{BDF07F8F-FC97-6CB3-384C-2E551751A7BA}"/>
              </a:ext>
            </a:extLst>
          </p:cNvPr>
          <p:cNvSpPr/>
          <p:nvPr/>
        </p:nvSpPr>
        <p:spPr>
          <a:xfrm>
            <a:off x="4586670" y="5866182"/>
            <a:ext cx="3650106" cy="710152"/>
          </a:xfrm>
          <a:prstGeom prst="snip1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Uncontrolled Asthma</a:t>
            </a: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AD596C13-4264-7DDA-364F-F50E3888C95E}"/>
              </a:ext>
            </a:extLst>
          </p:cNvPr>
          <p:cNvSpPr/>
          <p:nvPr/>
        </p:nvSpPr>
        <p:spPr>
          <a:xfrm>
            <a:off x="1766366" y="2076347"/>
            <a:ext cx="4274634" cy="858982"/>
          </a:xfrm>
          <a:prstGeom prst="homePlate">
            <a:avLst/>
          </a:prstGeom>
          <a:gradFill flip="none" rotWithShape="1">
            <a:gsLst>
              <a:gs pos="78000">
                <a:schemeClr val="bg2"/>
              </a:gs>
              <a:gs pos="0">
                <a:schemeClr val="tx1"/>
              </a:gs>
              <a:gs pos="100000">
                <a:schemeClr val="accent2"/>
              </a:gs>
            </a:gsLst>
            <a:lin ang="5400000" scaled="1"/>
            <a:tileRect/>
          </a:gra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Difficult To Treat  Asthma</a:t>
            </a:r>
          </a:p>
        </p:txBody>
      </p:sp>
      <p:sp>
        <p:nvSpPr>
          <p:cNvPr id="6" name="Snip Single Corner of Rectangle 5">
            <a:extLst>
              <a:ext uri="{FF2B5EF4-FFF2-40B4-BE49-F238E27FC236}">
                <a16:creationId xmlns:a16="http://schemas.microsoft.com/office/drawing/2014/main" id="{FD24CE3A-F884-8482-2FF5-8B267BEE9DE7}"/>
              </a:ext>
            </a:extLst>
          </p:cNvPr>
          <p:cNvSpPr/>
          <p:nvPr/>
        </p:nvSpPr>
        <p:spPr>
          <a:xfrm>
            <a:off x="9624545" y="1956459"/>
            <a:ext cx="2502722" cy="858982"/>
          </a:xfrm>
          <a:prstGeom prst="snip1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/>
              <a:t>Severe Asthma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FE6C9C-1756-2459-FF94-DB930D4C4D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8011" y="6492875"/>
            <a:ext cx="3327400" cy="165100"/>
          </a:xfrm>
          <a:prstGeom prst="rect">
            <a:avLst/>
          </a:prstGeom>
        </p:spPr>
      </p:pic>
      <p:pic>
        <p:nvPicPr>
          <p:cNvPr id="8" name="Picture 2" descr="http://www.ginasthma.org/local/themes/gina/images/logo-gina-small.png">
            <a:extLst>
              <a:ext uri="{FF2B5EF4-FFF2-40B4-BE49-F238E27FC236}">
                <a16:creationId xmlns:a16="http://schemas.microsoft.com/office/drawing/2014/main" id="{5959A81A-FEED-450E-B76E-652A7EA927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75906" y="5349557"/>
            <a:ext cx="1054471" cy="1092816"/>
          </a:xfrm>
          <a:prstGeom prst="rect">
            <a:avLst/>
          </a:prstGeom>
          <a:noFill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37DFEF0-C0E5-BF6D-31F3-CD1CFE24E598}"/>
              </a:ext>
            </a:extLst>
          </p:cNvPr>
          <p:cNvSpPr/>
          <p:nvPr/>
        </p:nvSpPr>
        <p:spPr>
          <a:xfrm>
            <a:off x="316589" y="6426602"/>
            <a:ext cx="38878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en-US" sz="1400" i="1" dirty="0">
                <a:solidFill>
                  <a:schemeClr val="bg1"/>
                </a:solidFill>
                <a:latin typeface="Arial Narrow" pitchFamily="34" charset="0"/>
              </a:rPr>
              <a:t>World Allergy Organization Journal 2013, 6(Suppl 1):P3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27FA128-5A81-6A39-DAD0-382CE4767640}"/>
              </a:ext>
            </a:extLst>
          </p:cNvPr>
          <p:cNvSpPr txBox="1"/>
          <p:nvPr/>
        </p:nvSpPr>
        <p:spPr>
          <a:xfrm>
            <a:off x="463705" y="4803633"/>
            <a:ext cx="3444341" cy="58477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3200" i="1" dirty="0">
                <a:solidFill>
                  <a:schemeClr val="accent2">
                    <a:lumMod val="75000"/>
                  </a:schemeClr>
                </a:solidFill>
              </a:rPr>
              <a:t>Retrospective label</a:t>
            </a:r>
          </a:p>
        </p:txBody>
      </p:sp>
      <p:pic>
        <p:nvPicPr>
          <p:cNvPr id="4100" name="Picture 4" descr="Place Autocomplete | Places API | Google for Developers">
            <a:extLst>
              <a:ext uri="{FF2B5EF4-FFF2-40B4-BE49-F238E27FC236}">
                <a16:creationId xmlns:a16="http://schemas.microsoft.com/office/drawing/2014/main" id="{39218F92-9682-BC14-25D9-DA37104FA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680" y="3510108"/>
            <a:ext cx="1142820" cy="114282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Place Autocomplete | Places API | Google for Developers">
            <a:extLst>
              <a:ext uri="{FF2B5EF4-FFF2-40B4-BE49-F238E27FC236}">
                <a16:creationId xmlns:a16="http://schemas.microsoft.com/office/drawing/2014/main" id="{2B69C612-5FE4-27AD-0B2C-A7BA62505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8522" y="5002243"/>
            <a:ext cx="1023081" cy="1023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ADB18C2-44AA-1726-B5DA-66BED95E5525}"/>
              </a:ext>
            </a:extLst>
          </p:cNvPr>
          <p:cNvSpPr txBox="1"/>
          <p:nvPr/>
        </p:nvSpPr>
        <p:spPr>
          <a:xfrm>
            <a:off x="10095252" y="525301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Diagnosis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2553A41-401A-44AE-7071-AA6C1D8DDE3D}"/>
              </a:ext>
            </a:extLst>
          </p:cNvPr>
          <p:cNvSpPr txBox="1"/>
          <p:nvPr/>
        </p:nvSpPr>
        <p:spPr>
          <a:xfrm>
            <a:off x="5175346" y="4545120"/>
            <a:ext cx="242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Adherence &amp; Technique</a:t>
            </a:r>
          </a:p>
        </p:txBody>
      </p:sp>
      <p:pic>
        <p:nvPicPr>
          <p:cNvPr id="15" name="Picture 6" descr="Place Autocomplete | Places API | Google for Developers">
            <a:extLst>
              <a:ext uri="{FF2B5EF4-FFF2-40B4-BE49-F238E27FC236}">
                <a16:creationId xmlns:a16="http://schemas.microsoft.com/office/drawing/2014/main" id="{A9136A8F-6150-4B70-D03B-5316869E9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748" y="1956459"/>
            <a:ext cx="1023081" cy="1023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7C6F1B5-2110-3D09-CC1E-AFE01C6106B4}"/>
              </a:ext>
            </a:extLst>
          </p:cNvPr>
          <p:cNvSpPr txBox="1"/>
          <p:nvPr/>
        </p:nvSpPr>
        <p:spPr>
          <a:xfrm>
            <a:off x="6653461" y="2861879"/>
            <a:ext cx="1500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Comorbidities</a:t>
            </a:r>
          </a:p>
        </p:txBody>
      </p:sp>
      <p:pic>
        <p:nvPicPr>
          <p:cNvPr id="17" name="Picture 6" descr="Place Autocomplete | Places API | Google for Developers">
            <a:extLst>
              <a:ext uri="{FF2B5EF4-FFF2-40B4-BE49-F238E27FC236}">
                <a16:creationId xmlns:a16="http://schemas.microsoft.com/office/drawing/2014/main" id="{99B63702-C92C-3917-DA8F-4A66A46168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6435" y="3063070"/>
            <a:ext cx="1023081" cy="1023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64D21D2-95CB-FD16-C56C-8872D359EE28}"/>
              </a:ext>
            </a:extLst>
          </p:cNvPr>
          <p:cNvSpPr txBox="1"/>
          <p:nvPr/>
        </p:nvSpPr>
        <p:spPr>
          <a:xfrm>
            <a:off x="10409570" y="3290622"/>
            <a:ext cx="1492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Exposures &amp; Triggers</a:t>
            </a:r>
          </a:p>
        </p:txBody>
      </p:sp>
      <p:pic>
        <p:nvPicPr>
          <p:cNvPr id="19" name="Picture 6" descr="Place Autocomplete | Places API | Google for Developers">
            <a:extLst>
              <a:ext uri="{FF2B5EF4-FFF2-40B4-BE49-F238E27FC236}">
                <a16:creationId xmlns:a16="http://schemas.microsoft.com/office/drawing/2014/main" id="{759D9772-DD40-125E-FD16-7B25E549E0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4795" y="1316121"/>
            <a:ext cx="1023081" cy="102308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7557000-EC05-AE27-6CDF-A35F8B9097A3}"/>
              </a:ext>
            </a:extLst>
          </p:cNvPr>
          <p:cNvSpPr txBox="1"/>
          <p:nvPr/>
        </p:nvSpPr>
        <p:spPr>
          <a:xfrm rot="21444174">
            <a:off x="8364743" y="2152717"/>
            <a:ext cx="13106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GINA Step 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40765-2FAF-1939-B705-EA7B450CAFA5}"/>
              </a:ext>
            </a:extLst>
          </p:cNvPr>
          <p:cNvSpPr txBox="1"/>
          <p:nvPr/>
        </p:nvSpPr>
        <p:spPr>
          <a:xfrm>
            <a:off x="10277854" y="5623770"/>
            <a:ext cx="7107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25%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E9CB26C-0D42-9C85-9F51-F21347E3AA8D}"/>
              </a:ext>
            </a:extLst>
          </p:cNvPr>
          <p:cNvSpPr txBox="1"/>
          <p:nvPr/>
        </p:nvSpPr>
        <p:spPr>
          <a:xfrm>
            <a:off x="6119816" y="4229692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50%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250FBA-998B-7EA1-1883-CE93E2F3BA5F}"/>
              </a:ext>
            </a:extLst>
          </p:cNvPr>
          <p:cNvSpPr txBox="1"/>
          <p:nvPr/>
        </p:nvSpPr>
        <p:spPr>
          <a:xfrm>
            <a:off x="7459290" y="2458471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90%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87F9353-7641-3A58-7FA8-E016B5D781BC}"/>
              </a:ext>
            </a:extLst>
          </p:cNvPr>
          <p:cNvSpPr txBox="1"/>
          <p:nvPr/>
        </p:nvSpPr>
        <p:spPr>
          <a:xfrm>
            <a:off x="11403141" y="4130036"/>
            <a:ext cx="583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20%</a:t>
            </a:r>
          </a:p>
        </p:txBody>
      </p:sp>
      <p:sp>
        <p:nvSpPr>
          <p:cNvPr id="12" name="Trapezium 11">
            <a:extLst>
              <a:ext uri="{FF2B5EF4-FFF2-40B4-BE49-F238E27FC236}">
                <a16:creationId xmlns:a16="http://schemas.microsoft.com/office/drawing/2014/main" id="{AD1C1EB6-043B-DA54-D535-979E52E1C1C8}"/>
              </a:ext>
            </a:extLst>
          </p:cNvPr>
          <p:cNvSpPr/>
          <p:nvPr/>
        </p:nvSpPr>
        <p:spPr>
          <a:xfrm>
            <a:off x="3225038" y="2952990"/>
            <a:ext cx="530420" cy="1361712"/>
          </a:xfrm>
          <a:prstGeom prst="trapezoid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1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>
                <a:lumMod val="75000"/>
                <a:lumOff val="25000"/>
              </a:schemeClr>
            </a:gs>
            <a:gs pos="0">
              <a:schemeClr val="tx1"/>
            </a:gs>
            <a:gs pos="99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EAB93-8812-E267-81AA-1A98EE043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380"/>
            <a:ext cx="12192000" cy="1001858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000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       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19EAC47-D079-D1EF-B6C3-05C529010E5C}"/>
              </a:ext>
            </a:extLst>
          </p:cNvPr>
          <p:cNvSpPr txBox="1"/>
          <p:nvPr/>
        </p:nvSpPr>
        <p:spPr>
          <a:xfrm>
            <a:off x="11119628" y="4653773"/>
            <a:ext cx="93968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GINA 2023</a:t>
            </a:r>
          </a:p>
        </p:txBody>
      </p:sp>
      <p:sp>
        <p:nvSpPr>
          <p:cNvPr id="3" name="Striped Right Arrow 2">
            <a:extLst>
              <a:ext uri="{FF2B5EF4-FFF2-40B4-BE49-F238E27FC236}">
                <a16:creationId xmlns:a16="http://schemas.microsoft.com/office/drawing/2014/main" id="{75C8F75F-0009-A2EB-A62E-EC0BFEEB7360}"/>
              </a:ext>
            </a:extLst>
          </p:cNvPr>
          <p:cNvSpPr/>
          <p:nvPr/>
        </p:nvSpPr>
        <p:spPr>
          <a:xfrm>
            <a:off x="4335782" y="5397737"/>
            <a:ext cx="1686325" cy="1098798"/>
          </a:xfrm>
          <a:prstGeom prst="stripedRightArrow">
            <a:avLst/>
          </a:prstGeom>
          <a:gradFill>
            <a:gsLst>
              <a:gs pos="78000">
                <a:schemeClr val="bg2">
                  <a:lumMod val="50000"/>
                </a:schemeClr>
              </a:gs>
              <a:gs pos="0">
                <a:schemeClr val="accent2"/>
              </a:gs>
              <a:gs pos="100000">
                <a:schemeClr val="tx1"/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2D88AA-58FB-A144-FA30-2B66E320F63D}"/>
              </a:ext>
            </a:extLst>
          </p:cNvPr>
          <p:cNvSpPr/>
          <p:nvPr/>
        </p:nvSpPr>
        <p:spPr>
          <a:xfrm>
            <a:off x="325069" y="3230429"/>
            <a:ext cx="3810000" cy="728513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 2 Inflammation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581EC4F3-5AB9-49EE-C476-C1C52299CCF7}"/>
              </a:ext>
            </a:extLst>
          </p:cNvPr>
          <p:cNvSpPr/>
          <p:nvPr/>
        </p:nvSpPr>
        <p:spPr>
          <a:xfrm>
            <a:off x="925343" y="1686283"/>
            <a:ext cx="10341313" cy="646986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Type 2 Severe Asthma : Atopic  / Eosinophilic Phenotype 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A3B4B4-D3C1-72F2-122E-E33F11B03E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23806" y="2721867"/>
            <a:ext cx="1248281" cy="3492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9ECBBA-4483-BB50-49CC-9794CF5D25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9928" y="2668961"/>
            <a:ext cx="1328717" cy="12489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BC93843-E91C-9E22-C3EE-62FABBCF1D82}"/>
              </a:ext>
            </a:extLst>
          </p:cNvPr>
          <p:cNvSpPr txBox="1"/>
          <p:nvPr/>
        </p:nvSpPr>
        <p:spPr>
          <a:xfrm>
            <a:off x="325069" y="3924870"/>
            <a:ext cx="3810000" cy="2677656"/>
          </a:xfrm>
          <a:prstGeom prst="rect">
            <a:avLst/>
          </a:prstGeom>
          <a:solidFill>
            <a:schemeClr val="bg2"/>
          </a:solidFill>
          <a:ln>
            <a:solidFill>
              <a:srgbClr val="0B4C4E"/>
            </a:solidFill>
          </a:ln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Age of onset of asthma: Childhood / Early adulthood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Allergic comorbidities : Atopic dermatitis, AR, </a:t>
            </a:r>
            <a:r>
              <a:rPr lang="en-US" sz="2400" dirty="0" err="1"/>
              <a:t>CSwNP</a:t>
            </a:r>
            <a:r>
              <a:rPr lang="en-US" sz="2400" dirty="0"/>
              <a:t>, ABPA, EGA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/>
              <a:t>Oral steroids responsive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BE8310B-B9D0-2F67-9B32-85D82C43AC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107" y="5212789"/>
            <a:ext cx="1422400" cy="128374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BBB75-03B6-51D0-B72E-6678BD1AEA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9117" y="3597055"/>
            <a:ext cx="1670763" cy="12637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5D5C567-16AB-9252-72AA-BD131E8CD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90896" y="3655238"/>
            <a:ext cx="1812110" cy="129861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7FBF076-2CDF-8ACC-E692-4458AB7193C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0101" y="5259917"/>
            <a:ext cx="1335854" cy="12366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5AAA8-A424-47BC-DE61-050D06A0596D}"/>
              </a:ext>
            </a:extLst>
          </p:cNvPr>
          <p:cNvSpPr txBox="1"/>
          <p:nvPr/>
        </p:nvSpPr>
        <p:spPr>
          <a:xfrm>
            <a:off x="411814" y="371714"/>
            <a:ext cx="113683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Which Severe Asthma  : Type 2 Inflammation</a:t>
            </a:r>
          </a:p>
        </p:txBody>
      </p:sp>
    </p:spTree>
    <p:extLst>
      <p:ext uri="{BB962C8B-B14F-4D97-AF65-F5344CB8AC3E}">
        <p14:creationId xmlns:p14="http://schemas.microsoft.com/office/powerpoint/2010/main" val="359591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8000">
              <a:schemeClr val="tx1"/>
            </a:gs>
            <a:gs pos="0">
              <a:schemeClr val="tx1"/>
            </a:gs>
            <a:gs pos="100000">
              <a:schemeClr val="bg2">
                <a:lumMod val="9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931138-5908-ED8E-85C1-3B9801054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128824"/>
          </a:xfr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de-DE" sz="4000" dirty="0">
                <a:solidFill>
                  <a:schemeClr val="bg1"/>
                </a:solidFill>
              </a:rPr>
              <a:t>Identify T 2 Asthma- Biomarkers!</a:t>
            </a:r>
            <a:endParaRPr lang="en-US" sz="4000" kern="1200" dirty="0">
              <a:solidFill>
                <a:schemeClr val="bg1"/>
              </a:solidFill>
              <a:ea typeface="+mj-ea"/>
              <a:cs typeface="+mj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F9333B-0DBC-00E5-FBBA-80DAECF88CC6}"/>
              </a:ext>
            </a:extLst>
          </p:cNvPr>
          <p:cNvSpPr/>
          <p:nvPr/>
        </p:nvSpPr>
        <p:spPr>
          <a:xfrm>
            <a:off x="325069" y="2731397"/>
            <a:ext cx="3948208" cy="728513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Type 2 Inflammation*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50CCC2-FDF3-4185-7810-9CDF6DCD153B}"/>
              </a:ext>
            </a:extLst>
          </p:cNvPr>
          <p:cNvSpPr txBox="1"/>
          <p:nvPr/>
        </p:nvSpPr>
        <p:spPr>
          <a:xfrm>
            <a:off x="325069" y="3481737"/>
            <a:ext cx="3948208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C00000"/>
                </a:solidFill>
              </a:rPr>
              <a:t>Blood Eosinophils :  </a:t>
            </a:r>
            <a:r>
              <a:rPr lang="en-US" sz="2400" b="1" u="sng" dirty="0">
                <a:solidFill>
                  <a:srgbClr val="C00000"/>
                </a:solidFill>
              </a:rPr>
              <a:t>&gt;</a:t>
            </a:r>
            <a:r>
              <a:rPr lang="en-US" sz="2400" b="1" dirty="0">
                <a:solidFill>
                  <a:srgbClr val="C00000"/>
                </a:solidFill>
              </a:rPr>
              <a:t> 300 * </a:t>
            </a:r>
            <a:r>
              <a:rPr lang="en-US" sz="2400" dirty="0">
                <a:solidFill>
                  <a:srgbClr val="C00000"/>
                </a:solidFill>
              </a:rPr>
              <a:t>cells/</a:t>
            </a:r>
            <a:r>
              <a:rPr lang="en-US" sz="2400" dirty="0" err="1">
                <a:solidFill>
                  <a:srgbClr val="C00000"/>
                </a:solidFill>
              </a:rPr>
              <a:t>uL</a:t>
            </a:r>
            <a:endParaRPr lang="en-US" sz="2400" dirty="0">
              <a:solidFill>
                <a:srgbClr val="C0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err="1">
                <a:solidFill>
                  <a:srgbClr val="C00000"/>
                </a:solidFill>
              </a:rPr>
              <a:t>FeNO</a:t>
            </a:r>
            <a:r>
              <a:rPr lang="en-US" sz="2400" b="1" dirty="0">
                <a:solidFill>
                  <a:srgbClr val="C00000"/>
                </a:solidFill>
              </a:rPr>
              <a:t>*:  </a:t>
            </a:r>
            <a:r>
              <a:rPr lang="en-US" sz="2400" b="1" u="sng" dirty="0">
                <a:solidFill>
                  <a:srgbClr val="C00000"/>
                </a:solidFill>
              </a:rPr>
              <a:t>&gt;</a:t>
            </a:r>
            <a:r>
              <a:rPr lang="en-US" sz="2400" b="1" dirty="0">
                <a:solidFill>
                  <a:srgbClr val="C00000"/>
                </a:solidFill>
              </a:rPr>
              <a:t>20 </a:t>
            </a:r>
            <a:r>
              <a:rPr lang="en-US" sz="2400" dirty="0">
                <a:solidFill>
                  <a:srgbClr val="C00000"/>
                </a:solidFill>
              </a:rPr>
              <a:t>ppb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/>
              <a:t>Sputum Eosinophils :</a:t>
            </a:r>
            <a:r>
              <a:rPr lang="en-US" sz="2400" b="1" u="sng" dirty="0"/>
              <a:t> </a:t>
            </a:r>
            <a:r>
              <a:rPr lang="en-US" sz="2400" u="sng" dirty="0"/>
              <a:t>&gt;</a:t>
            </a:r>
            <a:r>
              <a:rPr lang="en-US" sz="2400" dirty="0"/>
              <a:t> 2%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B37D4BD1-71D4-A98F-F04D-7574B6813E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46223" t="32891" r="670" b="12820"/>
          <a:stretch/>
        </p:blipFill>
        <p:spPr>
          <a:xfrm>
            <a:off x="4861607" y="1699708"/>
            <a:ext cx="7005324" cy="4657247"/>
          </a:xfrm>
          <a:prstGeom prst="rect">
            <a:avLst/>
          </a:prstGeom>
        </p:spPr>
      </p:pic>
      <p:sp>
        <p:nvSpPr>
          <p:cNvPr id="8" name="Striped Right Arrow 7">
            <a:extLst>
              <a:ext uri="{FF2B5EF4-FFF2-40B4-BE49-F238E27FC236}">
                <a16:creationId xmlns:a16="http://schemas.microsoft.com/office/drawing/2014/main" id="{CDE50E7C-05AD-F15E-C634-4DDEA5531C6C}"/>
              </a:ext>
            </a:extLst>
          </p:cNvPr>
          <p:cNvSpPr/>
          <p:nvPr/>
        </p:nvSpPr>
        <p:spPr>
          <a:xfrm rot="10800000">
            <a:off x="4273277" y="3429000"/>
            <a:ext cx="1422399" cy="757784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6">
            <a:extLst>
              <a:ext uri="{FF2B5EF4-FFF2-40B4-BE49-F238E27FC236}">
                <a16:creationId xmlns:a16="http://schemas.microsoft.com/office/drawing/2014/main" id="{7D216A4D-94A0-2185-0052-17854A42F7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352" y="6493400"/>
            <a:ext cx="1052018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rgbClr val="FFFF00"/>
              </a:buClr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Scheerens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et al.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Clin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Exp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Allergy 2014; 44:38–46; Sidhu et al.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Proc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Natl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Acad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 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Sci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USA 2010; 107:14170–14175; Suresh et al. Am J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Respir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Cell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Mol </a:t>
            </a:r>
            <a:r>
              <a:rPr lang="de-DE" altLang="de-DE" sz="1200" dirty="0" err="1">
                <a:solidFill>
                  <a:srgbClr val="000000"/>
                </a:solidFill>
                <a:latin typeface="+mn-lt"/>
              </a:rPr>
              <a:t>Biol</a:t>
            </a:r>
            <a:r>
              <a:rPr lang="de-DE" altLang="de-DE" sz="1200" dirty="0">
                <a:solidFill>
                  <a:srgbClr val="000000"/>
                </a:solidFill>
                <a:latin typeface="+mn-lt"/>
              </a:rPr>
              <a:t> 2007; 37:97-104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D6C507-673F-48DF-79E1-BA9470DA87B4}"/>
              </a:ext>
            </a:extLst>
          </p:cNvPr>
          <p:cNvSpPr txBox="1"/>
          <p:nvPr/>
        </p:nvSpPr>
        <p:spPr>
          <a:xfrm>
            <a:off x="365650" y="5628788"/>
            <a:ext cx="4201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* Depends on dose of OCS &amp; ICS</a:t>
            </a:r>
          </a:p>
        </p:txBody>
      </p:sp>
    </p:spTree>
    <p:extLst>
      <p:ext uri="{BB962C8B-B14F-4D97-AF65-F5344CB8AC3E}">
        <p14:creationId xmlns:p14="http://schemas.microsoft.com/office/powerpoint/2010/main" val="239940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128C54F4-80C6-304A-BAD9-8FBFAF1D3586}">
  <we:reference id="wa200005669" version="2.0.0.0" store="en-GB" storeType="OMEX"/>
  <we:alternateReferences>
    <we:reference id="wa200005669" version="2.0.0.0" store="wa200005669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FD9BFD60-F347-BD48-B065-E02FBE2F629B}">
  <we:reference id="wa200005566" version="3.0.0.2" store="en-GB" storeType="OMEX"/>
  <we:alternateReferences>
    <we:reference id="wa200005566" version="3.0.0.2" store="wa200005566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41589</TotalTime>
  <Words>1826</Words>
  <Application>Microsoft Macintosh PowerPoint</Application>
  <PresentationFormat>Widescreen</PresentationFormat>
  <Paragraphs>331</Paragraphs>
  <Slides>29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4" baseType="lpstr">
      <vt:lpstr>ACaslonPro</vt:lpstr>
      <vt:lpstr>Arial</vt:lpstr>
      <vt:lpstr>Arial Narrow</vt:lpstr>
      <vt:lpstr>ArialMT</vt:lpstr>
      <vt:lpstr>Calibri</vt:lpstr>
      <vt:lpstr>Calibri Light</vt:lpstr>
      <vt:lpstr>Carlito</vt:lpstr>
      <vt:lpstr>Helios</vt:lpstr>
      <vt:lpstr>Helios Bold</vt:lpstr>
      <vt:lpstr>Helvetica</vt:lpstr>
      <vt:lpstr>Klein Bold</vt:lpstr>
      <vt:lpstr>Lato Light</vt:lpstr>
      <vt:lpstr>MinionPro</vt:lpstr>
      <vt:lpstr>NotoSans</vt:lpstr>
      <vt:lpstr>Office Theme</vt:lpstr>
      <vt:lpstr>PowerPoint Presentation</vt:lpstr>
      <vt:lpstr>Death Continues to Haunt Asthma</vt:lpstr>
      <vt:lpstr>Biologicals  :  Targeted Therapies</vt:lpstr>
      <vt:lpstr>4  Biologicals for Airway Diseases  </vt:lpstr>
      <vt:lpstr>PowerPoint Presentation</vt:lpstr>
      <vt:lpstr>              When ???     </vt:lpstr>
      <vt:lpstr>Remember : All Uncontrolled Asthma is NOT Severe Asthma</vt:lpstr>
      <vt:lpstr>         </vt:lpstr>
      <vt:lpstr>Identify T 2 Asthma- Biomarkers!</vt:lpstr>
      <vt:lpstr>Type 2 Severe Asthma ~ 85 % &amp; Biologicals Eligible ~ 91%</vt:lpstr>
      <vt:lpstr>How ?? : Choose Appropriate Biologicals  -  Drivers </vt:lpstr>
      <vt:lpstr>Mepolizumab vs Benralizumab : Both Anti-IL5 Mabs</vt:lpstr>
      <vt:lpstr>Realistic  Expectations - Matching Research </vt:lpstr>
      <vt:lpstr>Choosing Biologicals in SA - 2025 !</vt:lpstr>
      <vt:lpstr>Biologicals in Severe Asthma– Indian Experience</vt:lpstr>
      <vt:lpstr>Assessing Effectiveness of Biologicals : FU@ 6 months </vt:lpstr>
      <vt:lpstr>Remission in Asthma : Cure ??</vt:lpstr>
      <vt:lpstr>Remission in Severe Asthma : New Concept</vt:lpstr>
      <vt:lpstr>Clinical Remission :  . Complete Remission on Treatment / Off Treatment</vt:lpstr>
      <vt:lpstr>PowerPoint Presentation</vt:lpstr>
      <vt:lpstr>Can SA Patients Transform to Mild Asthma ?</vt:lpstr>
      <vt:lpstr>When Biologicals Response Is Inadequate ?</vt:lpstr>
      <vt:lpstr>Failure : Can We Switch Biologicals ?</vt:lpstr>
      <vt:lpstr>Results of  Switching Biologicals</vt:lpstr>
      <vt:lpstr>Stopping Biologicals ?</vt:lpstr>
      <vt:lpstr>How to Stop Biologicals ? OPTIMAL Study</vt:lpstr>
      <vt:lpstr>Biologicals In Asthma : Conclusions</vt:lpstr>
      <vt:lpstr>PowerPoint Presentation</vt:lpstr>
      <vt:lpstr>Art of Choosing Biologicals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 vs Biologicals in Asthma : Biologicals</dc:title>
  <dc:creator>Deepak Talwar</dc:creator>
  <cp:lastModifiedBy>Deepak Talwar</cp:lastModifiedBy>
  <cp:revision>85</cp:revision>
  <dcterms:created xsi:type="dcterms:W3CDTF">2023-09-04T03:43:52Z</dcterms:created>
  <dcterms:modified xsi:type="dcterms:W3CDTF">2025-03-08T03:38:10Z</dcterms:modified>
</cp:coreProperties>
</file>