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5"/>
  </p:notesMasterIdLst>
  <p:sldIdLst>
    <p:sldId id="256" r:id="rId2"/>
    <p:sldId id="1171" r:id="rId3"/>
    <p:sldId id="257" r:id="rId4"/>
    <p:sldId id="1164" r:id="rId5"/>
    <p:sldId id="334" r:id="rId6"/>
    <p:sldId id="314" r:id="rId7"/>
    <p:sldId id="338" r:id="rId8"/>
    <p:sldId id="327" r:id="rId9"/>
    <p:sldId id="1163" r:id="rId10"/>
    <p:sldId id="1165" r:id="rId11"/>
    <p:sldId id="1166" r:id="rId12"/>
    <p:sldId id="330" r:id="rId13"/>
    <p:sldId id="331" r:id="rId14"/>
    <p:sldId id="332" r:id="rId15"/>
    <p:sldId id="333" r:id="rId16"/>
    <p:sldId id="336" r:id="rId17"/>
    <p:sldId id="339" r:id="rId18"/>
    <p:sldId id="337" r:id="rId19"/>
    <p:sldId id="1162" r:id="rId20"/>
    <p:sldId id="1173" r:id="rId21"/>
    <p:sldId id="1169" r:id="rId22"/>
    <p:sldId id="270" r:id="rId23"/>
    <p:sldId id="1167"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8866"/>
    <a:srgbClr val="88050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53"/>
  </p:normalViewPr>
  <p:slideViewPr>
    <p:cSldViewPr snapToGrid="0">
      <p:cViewPr varScale="1">
        <p:scale>
          <a:sx n="59" d="100"/>
          <a:sy n="59" d="100"/>
        </p:scale>
        <p:origin x="940" y="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D659A8-23B4-734F-8797-25B1A2A44669}" type="datetimeFigureOut">
              <a:rPr lang="en-US" smtClean="0"/>
              <a:t>3/22/2025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51F2495-98E3-4B47-85D9-E081662300E7}" type="slidenum">
              <a:rPr lang="en-US" smtClean="0"/>
              <a:t>‹#›</a:t>
            </a:fld>
            <a:endParaRPr lang="en-US"/>
          </a:p>
        </p:txBody>
      </p:sp>
    </p:spTree>
    <p:extLst>
      <p:ext uri="{BB962C8B-B14F-4D97-AF65-F5344CB8AC3E}">
        <p14:creationId xmlns:p14="http://schemas.microsoft.com/office/powerpoint/2010/main" val="24172849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51F2495-98E3-4B47-85D9-E081662300E7}" type="slidenum">
              <a:rPr lang="en-US" smtClean="0"/>
              <a:t>3</a:t>
            </a:fld>
            <a:endParaRPr lang="en-US"/>
          </a:p>
        </p:txBody>
      </p:sp>
    </p:spTree>
    <p:extLst>
      <p:ext uri="{BB962C8B-B14F-4D97-AF65-F5344CB8AC3E}">
        <p14:creationId xmlns:p14="http://schemas.microsoft.com/office/powerpoint/2010/main" val="395838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0" i="0" u="none" strike="noStrike" dirty="0">
                <a:solidFill>
                  <a:srgbClr val="4D4D4D"/>
                </a:solidFill>
                <a:effectLst/>
                <a:latin typeface="ff-quadraat-web-pro"/>
              </a:rPr>
              <a:t>A total of 939 patients underwent randomization: 468 to the dupilumab group and 471 to the placebo group</a:t>
            </a:r>
          </a:p>
          <a:p>
            <a:endParaRPr lang="en-IN" b="0" i="0" u="none" strike="noStrike" dirty="0">
              <a:solidFill>
                <a:srgbClr val="4D4D4D"/>
              </a:solidFill>
              <a:effectLst/>
              <a:latin typeface="ff-quadraat-web-pro"/>
            </a:endParaRPr>
          </a:p>
          <a:p>
            <a:r>
              <a:rPr lang="en-IN" b="0" i="0" u="none" strike="noStrike" dirty="0">
                <a:solidFill>
                  <a:srgbClr val="4D4D4D"/>
                </a:solidFill>
                <a:effectLst/>
                <a:latin typeface="ff-quadraat-web-pro"/>
              </a:rPr>
              <a:t> The annualized rate of moderate or severe exacerbations was 0.78 (95% confidence interval [CI], 0.64 to 0.93) with dupilumab and 1.10 (95% CI, 0.93 to 1.30) with placebo (rate ratio, 0.70; 95% CI, 0.58 to 0.86; P&lt;0.001). The prebronchodilator FEV</a:t>
            </a:r>
            <a:r>
              <a:rPr lang="en-IN" b="0" i="0" u="none" strike="noStrike" baseline="-25000" dirty="0">
                <a:solidFill>
                  <a:srgbClr val="4D4D4D"/>
                </a:solidFill>
                <a:effectLst/>
                <a:latin typeface="ff-quadraat-web-pro"/>
              </a:rPr>
              <a:t>1</a:t>
            </a:r>
            <a:r>
              <a:rPr lang="en-IN" b="0" i="0" u="none" strike="noStrike" dirty="0">
                <a:solidFill>
                  <a:srgbClr val="4D4D4D"/>
                </a:solidFill>
                <a:effectLst/>
                <a:latin typeface="ff-quadraat-web-pro"/>
              </a:rPr>
              <a:t> increased from baseline to week 12 by a least-squares (LS) mean of 160 ml (95% CI, 126 to 195) with dupilumab and 77 ml (95% CI, 42 to 112) with placebo (LS mean difference, 83 ml; 95% CI, 42 to 125; P&lt;0.001), a difference that was sustained through week 52. At week 52, the SGRQ score had improved by an LS mean of −9.7 (95% CI, −11.3 to −8.1) with dupilumab and −6.4 (95% CI, −8.0 to −4.8) with placebo (LS mean difference, −3.4; 95% CI, −5.5 to −1.3; P=0.002). </a:t>
            </a:r>
            <a:endParaRPr lang="en-US" dirty="0"/>
          </a:p>
        </p:txBody>
      </p:sp>
      <p:sp>
        <p:nvSpPr>
          <p:cNvPr id="4" name="Slide Number Placeholder 3"/>
          <p:cNvSpPr>
            <a:spLocks noGrp="1"/>
          </p:cNvSpPr>
          <p:nvPr>
            <p:ph type="sldNum" sz="quarter" idx="5"/>
          </p:nvPr>
        </p:nvSpPr>
        <p:spPr/>
        <p:txBody>
          <a:bodyPr/>
          <a:lstStyle/>
          <a:p>
            <a:fld id="{E9B8AC3F-AB3E-3247-B0A2-5A866AC7B742}" type="slidenum">
              <a:rPr lang="en-US" smtClean="0"/>
              <a:t>6</a:t>
            </a:fld>
            <a:endParaRPr lang="en-US"/>
          </a:p>
        </p:txBody>
      </p:sp>
    </p:spTree>
    <p:extLst>
      <p:ext uri="{BB962C8B-B14F-4D97-AF65-F5344CB8AC3E}">
        <p14:creationId xmlns:p14="http://schemas.microsoft.com/office/powerpoint/2010/main" val="42252081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0" i="0" u="none" strike="noStrike" dirty="0">
                <a:solidFill>
                  <a:srgbClr val="4D4D4D"/>
                </a:solidFill>
                <a:effectLst/>
                <a:latin typeface="ff-quadraat-web-pro"/>
              </a:rPr>
              <a:t>A total of 939 patients underwent randomization: 468 to the dupilumab group and 471 to the placebo group</a:t>
            </a:r>
          </a:p>
          <a:p>
            <a:endParaRPr lang="en-IN" b="0" i="0" u="none" strike="noStrike" dirty="0">
              <a:solidFill>
                <a:srgbClr val="4D4D4D"/>
              </a:solidFill>
              <a:effectLst/>
              <a:latin typeface="ff-quadraat-web-pro"/>
            </a:endParaRPr>
          </a:p>
          <a:p>
            <a:r>
              <a:rPr lang="en-IN" b="0" i="0" u="none" strike="noStrike" dirty="0">
                <a:solidFill>
                  <a:srgbClr val="4D4D4D"/>
                </a:solidFill>
                <a:effectLst/>
                <a:latin typeface="ff-quadraat-web-pro"/>
              </a:rPr>
              <a:t> The annualized rate of moderate or severe exacerbations was 0.78 (95% confidence interval [CI], 0.64 to 0.93) with dupilumab and 1.10 (95% CI, 0.93 to 1.30) with placebo (rate ratio, 0.70; 95% CI, 0.58 to 0.86; P&lt;0.001). The prebronchodilator FEV</a:t>
            </a:r>
            <a:r>
              <a:rPr lang="en-IN" b="0" i="0" u="none" strike="noStrike" baseline="-25000" dirty="0">
                <a:solidFill>
                  <a:srgbClr val="4D4D4D"/>
                </a:solidFill>
                <a:effectLst/>
                <a:latin typeface="ff-quadraat-web-pro"/>
              </a:rPr>
              <a:t>1</a:t>
            </a:r>
            <a:r>
              <a:rPr lang="en-IN" b="0" i="0" u="none" strike="noStrike" dirty="0">
                <a:solidFill>
                  <a:srgbClr val="4D4D4D"/>
                </a:solidFill>
                <a:effectLst/>
                <a:latin typeface="ff-quadraat-web-pro"/>
              </a:rPr>
              <a:t> increased from baseline to week 12 by a least-squares (LS) mean of 160 ml (95% CI, 126 to 195) with dupilumab and 77 ml (95% CI, 42 to 112) with placebo (LS mean difference, 83 ml; 95% CI, 42 to 125; P&lt;0.001), a difference that was sustained through week 52. At week 52, the SGRQ score had improved by an LS mean of −9.7 (95% CI, −11.3 to −8.1) with dupilumab and −6.4 (95% CI, −8.0 to −4.8) with placebo (LS mean difference, −3.4; 95% CI, −5.5 to −1.3; P=0.002). </a:t>
            </a:r>
            <a:endParaRPr lang="en-US" dirty="0"/>
          </a:p>
        </p:txBody>
      </p:sp>
      <p:sp>
        <p:nvSpPr>
          <p:cNvPr id="4" name="Slide Number Placeholder 3"/>
          <p:cNvSpPr>
            <a:spLocks noGrp="1"/>
          </p:cNvSpPr>
          <p:nvPr>
            <p:ph type="sldNum" sz="quarter" idx="5"/>
          </p:nvPr>
        </p:nvSpPr>
        <p:spPr/>
        <p:txBody>
          <a:bodyPr/>
          <a:lstStyle/>
          <a:p>
            <a:fld id="{E9B8AC3F-AB3E-3247-B0A2-5A866AC7B742}" type="slidenum">
              <a:rPr lang="en-US" smtClean="0"/>
              <a:t>7</a:t>
            </a:fld>
            <a:endParaRPr lang="en-US"/>
          </a:p>
        </p:txBody>
      </p:sp>
    </p:spTree>
    <p:extLst>
      <p:ext uri="{BB962C8B-B14F-4D97-AF65-F5344CB8AC3E}">
        <p14:creationId xmlns:p14="http://schemas.microsoft.com/office/powerpoint/2010/main" val="1468011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B8AC3F-AB3E-3247-B0A2-5A866AC7B742}" type="slidenum">
              <a:rPr lang="en-US" smtClean="0"/>
              <a:t>8</a:t>
            </a:fld>
            <a:endParaRPr lang="en-US"/>
          </a:p>
        </p:txBody>
      </p:sp>
    </p:spTree>
    <p:extLst>
      <p:ext uri="{BB962C8B-B14F-4D97-AF65-F5344CB8AC3E}">
        <p14:creationId xmlns:p14="http://schemas.microsoft.com/office/powerpoint/2010/main" val="2464078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B8AC3F-AB3E-3247-B0A2-5A866AC7B742}" type="slidenum">
              <a:rPr lang="en-US" smtClean="0"/>
              <a:t>9</a:t>
            </a:fld>
            <a:endParaRPr lang="en-US"/>
          </a:p>
        </p:txBody>
      </p:sp>
    </p:spTree>
    <p:extLst>
      <p:ext uri="{BB962C8B-B14F-4D97-AF65-F5344CB8AC3E}">
        <p14:creationId xmlns:p14="http://schemas.microsoft.com/office/powerpoint/2010/main" val="6126264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b="0" i="0" u="none" strike="noStrike" dirty="0">
                <a:solidFill>
                  <a:srgbClr val="212121"/>
                </a:solidFill>
                <a:effectLst/>
                <a:latin typeface="BlinkMacSystemFont"/>
              </a:rPr>
              <a:t>There was a significant increase in odds for individual patient FEV1 response greater than 20% from baseline with high dose oral steroid treatment compared to placebo, OR 2.71; 95% CI 1.84 to 4.01 (9 studies) . It would be necessary to treat 7 patients (95% CI 5 to 12) with oral corticosteroids to achieve one extra case of increasing FEV1 by more than 20%, with a placebo group risk of 0.13. All differences in health-related quality of life were less than the minimum clinically important difference. There were small statistically significant advantages for functional capacity and respiratory symptom of wheeze with oral steroid treatment but no significant difference in risk of withdrawal from study due to an exacerbation or rate of serious exacerbations over 2 years with low dose oral steroid treatment. There was an increased risk of adverse effects, including increased blood glucose, adrenal suppression and reduced serum osteocalcin.</a:t>
            </a:r>
            <a:endParaRPr lang="en-US" dirty="0"/>
          </a:p>
        </p:txBody>
      </p:sp>
      <p:sp>
        <p:nvSpPr>
          <p:cNvPr id="4" name="Slide Number Placeholder 3"/>
          <p:cNvSpPr>
            <a:spLocks noGrp="1"/>
          </p:cNvSpPr>
          <p:nvPr>
            <p:ph type="sldNum" sz="quarter" idx="5"/>
          </p:nvPr>
        </p:nvSpPr>
        <p:spPr/>
        <p:txBody>
          <a:bodyPr/>
          <a:lstStyle/>
          <a:p>
            <a:fld id="{E9B8AC3F-AB3E-3247-B0A2-5A866AC7B742}" type="slidenum">
              <a:rPr lang="en-US" smtClean="0"/>
              <a:t>10</a:t>
            </a:fld>
            <a:endParaRPr lang="en-US"/>
          </a:p>
        </p:txBody>
      </p:sp>
    </p:spTree>
    <p:extLst>
      <p:ext uri="{BB962C8B-B14F-4D97-AF65-F5344CB8AC3E}">
        <p14:creationId xmlns:p14="http://schemas.microsoft.com/office/powerpoint/2010/main" val="9103111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9B8AC3F-AB3E-3247-B0A2-5A866AC7B742}" type="slidenum">
              <a:rPr lang="en-US" smtClean="0"/>
              <a:t>11</a:t>
            </a:fld>
            <a:endParaRPr lang="en-US"/>
          </a:p>
        </p:txBody>
      </p:sp>
    </p:spTree>
    <p:extLst>
      <p:ext uri="{BB962C8B-B14F-4D97-AF65-F5344CB8AC3E}">
        <p14:creationId xmlns:p14="http://schemas.microsoft.com/office/powerpoint/2010/main" val="19690627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3 types of lineage</a:t>
            </a:r>
          </a:p>
          <a:p>
            <a:r>
              <a:rPr lang="en-US" dirty="0"/>
              <a:t>Master of orchestra </a:t>
            </a:r>
          </a:p>
          <a:p>
            <a:r>
              <a:rPr lang="en-US" dirty="0"/>
              <a:t>Show stoppers 2</a:t>
            </a:r>
          </a:p>
          <a:p>
            <a:r>
              <a:rPr lang="en-US" dirty="0"/>
              <a:t>crowd</a:t>
            </a:r>
          </a:p>
          <a:p>
            <a:r>
              <a:rPr lang="en-US" dirty="0"/>
              <a:t>Front liners 2 cells</a:t>
            </a:r>
          </a:p>
        </p:txBody>
      </p:sp>
      <p:sp>
        <p:nvSpPr>
          <p:cNvPr id="4" name="Slide Number Placeholder 3"/>
          <p:cNvSpPr>
            <a:spLocks noGrp="1"/>
          </p:cNvSpPr>
          <p:nvPr>
            <p:ph type="sldNum" sz="quarter" idx="5"/>
          </p:nvPr>
        </p:nvSpPr>
        <p:spPr/>
        <p:txBody>
          <a:bodyPr/>
          <a:lstStyle/>
          <a:p>
            <a:fld id="{A51F2495-98E3-4B47-85D9-E081662300E7}" type="slidenum">
              <a:rPr lang="en-US" smtClean="0"/>
              <a:t>12</a:t>
            </a:fld>
            <a:endParaRPr lang="en-US"/>
          </a:p>
        </p:txBody>
      </p:sp>
    </p:spTree>
    <p:extLst>
      <p:ext uri="{BB962C8B-B14F-4D97-AF65-F5344CB8AC3E}">
        <p14:creationId xmlns:p14="http://schemas.microsoft.com/office/powerpoint/2010/main" val="72357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51F2495-98E3-4B47-85D9-E081662300E7}" type="slidenum">
              <a:rPr lang="en-US" smtClean="0"/>
              <a:t>22</a:t>
            </a:fld>
            <a:endParaRPr lang="en-US"/>
          </a:p>
        </p:txBody>
      </p:sp>
    </p:spTree>
    <p:extLst>
      <p:ext uri="{BB962C8B-B14F-4D97-AF65-F5344CB8AC3E}">
        <p14:creationId xmlns:p14="http://schemas.microsoft.com/office/powerpoint/2010/main" val="31678308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5EF58D-B62B-40BB-83AA-9D07CFC4ED2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6AC06D3-F571-4213-A2A4-6A1915120CE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5A10580-AD31-4B8F-8448-55A666AC1725}"/>
              </a:ext>
            </a:extLst>
          </p:cNvPr>
          <p:cNvSpPr>
            <a:spLocks noGrp="1"/>
          </p:cNvSpPr>
          <p:nvPr>
            <p:ph type="dt" sz="half" idx="10"/>
          </p:nvPr>
        </p:nvSpPr>
        <p:spPr/>
        <p:txBody>
          <a:bodyPr/>
          <a:lstStyle/>
          <a:p>
            <a:fld id="{0DAF61AA-5A98-4049-A93E-477E5505141A}" type="datetimeFigureOut">
              <a:rPr lang="en-US" smtClean="0"/>
              <a:t>3/22/2025</a:t>
            </a:fld>
            <a:endParaRPr lang="en-US" dirty="0"/>
          </a:p>
        </p:txBody>
      </p:sp>
      <p:sp>
        <p:nvSpPr>
          <p:cNvPr id="5" name="Footer Placeholder 4">
            <a:extLst>
              <a:ext uri="{FF2B5EF4-FFF2-40B4-BE49-F238E27FC236}">
                <a16:creationId xmlns:a16="http://schemas.microsoft.com/office/drawing/2014/main" id="{15EC99C8-515A-4FEA-9CD2-6D0BF46CF6E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2AF1B-1868-4C05-B6C3-9EBF29A50AD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4329282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170B0-C1C5-4976-80E8-6B4F90EB36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97593EE-493E-4BCE-8992-24CA63E1E0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80919F-FDDD-42FB-8422-A0665D558D00}"/>
              </a:ext>
            </a:extLst>
          </p:cNvPr>
          <p:cNvSpPr>
            <a:spLocks noGrp="1"/>
          </p:cNvSpPr>
          <p:nvPr>
            <p:ph type="dt" sz="half" idx="10"/>
          </p:nvPr>
        </p:nvSpPr>
        <p:spPr/>
        <p:txBody>
          <a:bodyPr/>
          <a:lstStyle/>
          <a:p>
            <a:fld id="{0DAF61AA-5A98-4049-A93E-477E5505141A}" type="datetimeFigureOut">
              <a:rPr lang="en-US" smtClean="0"/>
              <a:t>3/22/2025</a:t>
            </a:fld>
            <a:endParaRPr lang="en-US"/>
          </a:p>
        </p:txBody>
      </p:sp>
      <p:sp>
        <p:nvSpPr>
          <p:cNvPr id="5" name="Footer Placeholder 4">
            <a:extLst>
              <a:ext uri="{FF2B5EF4-FFF2-40B4-BE49-F238E27FC236}">
                <a16:creationId xmlns:a16="http://schemas.microsoft.com/office/drawing/2014/main" id="{A216D38A-35F8-4667-A1F4-49644471E9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9CC230-78B7-487B-9C95-CB00868F6F1F}"/>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300713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14CB826-D9AA-4689-B8C0-38D999F0D06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1F1CDD-16FB-45E0-9887-24374C56764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846397-BBD2-4426-B1F5-FD6EA3CDC866}"/>
              </a:ext>
            </a:extLst>
          </p:cNvPr>
          <p:cNvSpPr>
            <a:spLocks noGrp="1"/>
          </p:cNvSpPr>
          <p:nvPr>
            <p:ph type="dt" sz="half" idx="10"/>
          </p:nvPr>
        </p:nvSpPr>
        <p:spPr/>
        <p:txBody>
          <a:bodyPr/>
          <a:lstStyle/>
          <a:p>
            <a:fld id="{0DAF61AA-5A98-4049-A93E-477E5505141A}" type="datetimeFigureOut">
              <a:rPr lang="en-US" smtClean="0"/>
              <a:t>3/22/2025</a:t>
            </a:fld>
            <a:endParaRPr lang="en-US"/>
          </a:p>
        </p:txBody>
      </p:sp>
      <p:sp>
        <p:nvSpPr>
          <p:cNvPr id="5" name="Footer Placeholder 4">
            <a:extLst>
              <a:ext uri="{FF2B5EF4-FFF2-40B4-BE49-F238E27FC236}">
                <a16:creationId xmlns:a16="http://schemas.microsoft.com/office/drawing/2014/main" id="{FDAB91E4-73D0-4ACD-8F54-00EE6FB1D6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EB28C61-59FE-44D6-A7D6-AAD292232778}"/>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26957071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E6D384-B2C5-42A4-9774-A931C39BA53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F8D736C-5FCC-43BC-B824-A90F2CC5D19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A4A3A50-B922-45BE-945D-7ED3EBD83F7C}"/>
              </a:ext>
            </a:extLst>
          </p:cNvPr>
          <p:cNvSpPr>
            <a:spLocks noGrp="1"/>
          </p:cNvSpPr>
          <p:nvPr>
            <p:ph type="dt" sz="half" idx="10"/>
          </p:nvPr>
        </p:nvSpPr>
        <p:spPr/>
        <p:txBody>
          <a:bodyPr/>
          <a:lstStyle/>
          <a:p>
            <a:fld id="{0DAF61AA-5A98-4049-A93E-477E5505141A}" type="datetimeFigureOut">
              <a:rPr lang="en-US" smtClean="0"/>
              <a:t>3/22/2025</a:t>
            </a:fld>
            <a:endParaRPr lang="en-US"/>
          </a:p>
        </p:txBody>
      </p:sp>
      <p:sp>
        <p:nvSpPr>
          <p:cNvPr id="5" name="Footer Placeholder 4">
            <a:extLst>
              <a:ext uri="{FF2B5EF4-FFF2-40B4-BE49-F238E27FC236}">
                <a16:creationId xmlns:a16="http://schemas.microsoft.com/office/drawing/2014/main" id="{64241F78-20DE-4D53-BB25-79E5C4E1AB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43084-C669-4FDF-87D4-F22D36BB827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787258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6C559-800C-489A-9174-7901F92B0D4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142B5C3-320B-4CFD-B6A7-A28C7E435B4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2FCA372-3F42-4113-A73B-5FDCF93CB5BC}"/>
              </a:ext>
            </a:extLst>
          </p:cNvPr>
          <p:cNvSpPr>
            <a:spLocks noGrp="1"/>
          </p:cNvSpPr>
          <p:nvPr>
            <p:ph type="dt" sz="half" idx="10"/>
          </p:nvPr>
        </p:nvSpPr>
        <p:spPr/>
        <p:txBody>
          <a:bodyPr/>
          <a:lstStyle/>
          <a:p>
            <a:fld id="{0DAF61AA-5A98-4049-A93E-477E5505141A}" type="datetimeFigureOut">
              <a:rPr lang="en-US" smtClean="0"/>
              <a:t>3/22/2025</a:t>
            </a:fld>
            <a:endParaRPr lang="en-US"/>
          </a:p>
        </p:txBody>
      </p:sp>
      <p:sp>
        <p:nvSpPr>
          <p:cNvPr id="5" name="Footer Placeholder 4">
            <a:extLst>
              <a:ext uri="{FF2B5EF4-FFF2-40B4-BE49-F238E27FC236}">
                <a16:creationId xmlns:a16="http://schemas.microsoft.com/office/drawing/2014/main" id="{F0DA1197-0C78-4878-B086-5D206EA49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F1B83D8-FD42-44FF-AA20-944A519CC0B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524428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685AA-B5C7-4E3D-85FA-94F3C73E59B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03AFEEA-6F3F-4630-A950-61C05D2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AC36817-B869-4D19-9EE8-A3166B0E159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C074146-2374-4321-AEBB-3E9B09D7796D}"/>
              </a:ext>
            </a:extLst>
          </p:cNvPr>
          <p:cNvSpPr>
            <a:spLocks noGrp="1"/>
          </p:cNvSpPr>
          <p:nvPr>
            <p:ph type="dt" sz="half" idx="10"/>
          </p:nvPr>
        </p:nvSpPr>
        <p:spPr/>
        <p:txBody>
          <a:bodyPr/>
          <a:lstStyle/>
          <a:p>
            <a:fld id="{0DAF61AA-5A98-4049-A93E-477E5505141A}" type="datetimeFigureOut">
              <a:rPr lang="en-US" smtClean="0"/>
              <a:t>3/22/2025</a:t>
            </a:fld>
            <a:endParaRPr lang="en-US"/>
          </a:p>
        </p:txBody>
      </p:sp>
      <p:sp>
        <p:nvSpPr>
          <p:cNvPr id="6" name="Footer Placeholder 5">
            <a:extLst>
              <a:ext uri="{FF2B5EF4-FFF2-40B4-BE49-F238E27FC236}">
                <a16:creationId xmlns:a16="http://schemas.microsoft.com/office/drawing/2014/main" id="{2C42337B-B902-4DC2-BB94-02B8A75492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4AD585-B83C-4ECF-AF42-8DDF6996B79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9226943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3A9ADB-3495-481F-BB4E-9C7128B17B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ED6FF4C-26CB-4281-A2F7-6CBE4518679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2E72A9-F222-45B4-9355-C04C058641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A699F6E-77AD-4EBC-BAF9-5A43CDEC41E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0F77677-7169-4591-B047-0678815F48E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82A6EB-0285-4FA4-A00C-A7F716084FD3}"/>
              </a:ext>
            </a:extLst>
          </p:cNvPr>
          <p:cNvSpPr>
            <a:spLocks noGrp="1"/>
          </p:cNvSpPr>
          <p:nvPr>
            <p:ph type="dt" sz="half" idx="10"/>
          </p:nvPr>
        </p:nvSpPr>
        <p:spPr/>
        <p:txBody>
          <a:bodyPr/>
          <a:lstStyle/>
          <a:p>
            <a:fld id="{0DAF61AA-5A98-4049-A93E-477E5505141A}" type="datetimeFigureOut">
              <a:rPr lang="en-US" smtClean="0"/>
              <a:t>3/22/2025</a:t>
            </a:fld>
            <a:endParaRPr lang="en-US"/>
          </a:p>
        </p:txBody>
      </p:sp>
      <p:sp>
        <p:nvSpPr>
          <p:cNvPr id="8" name="Footer Placeholder 7">
            <a:extLst>
              <a:ext uri="{FF2B5EF4-FFF2-40B4-BE49-F238E27FC236}">
                <a16:creationId xmlns:a16="http://schemas.microsoft.com/office/drawing/2014/main" id="{86D39526-82B8-402C-8A2B-82EF8F3F3A7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55EC9E6-6FF1-4541-9CB1-A2FF9D852169}"/>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661388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70F54-6CED-4251-A0A6-32CCD1213F8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72C8E6-49D6-46A5-8DC3-B0D8E683C9CB}"/>
              </a:ext>
            </a:extLst>
          </p:cNvPr>
          <p:cNvSpPr>
            <a:spLocks noGrp="1"/>
          </p:cNvSpPr>
          <p:nvPr>
            <p:ph type="dt" sz="half" idx="10"/>
          </p:nvPr>
        </p:nvSpPr>
        <p:spPr/>
        <p:txBody>
          <a:bodyPr/>
          <a:lstStyle/>
          <a:p>
            <a:fld id="{0DAF61AA-5A98-4049-A93E-477E5505141A}" type="datetimeFigureOut">
              <a:rPr lang="en-US" smtClean="0"/>
              <a:t>3/22/2025</a:t>
            </a:fld>
            <a:endParaRPr lang="en-US"/>
          </a:p>
        </p:txBody>
      </p:sp>
      <p:sp>
        <p:nvSpPr>
          <p:cNvPr id="4" name="Footer Placeholder 3">
            <a:extLst>
              <a:ext uri="{FF2B5EF4-FFF2-40B4-BE49-F238E27FC236}">
                <a16:creationId xmlns:a16="http://schemas.microsoft.com/office/drawing/2014/main" id="{AB883CBA-77CD-4490-A5F3-BAA8FC254A3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EA5FF79-61B6-4693-8547-95B1F2F7A19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542045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BDCB94-13E9-41CB-88F0-D30A1791DCBA}"/>
              </a:ext>
            </a:extLst>
          </p:cNvPr>
          <p:cNvSpPr>
            <a:spLocks noGrp="1"/>
          </p:cNvSpPr>
          <p:nvPr>
            <p:ph type="dt" sz="half" idx="10"/>
          </p:nvPr>
        </p:nvSpPr>
        <p:spPr/>
        <p:txBody>
          <a:bodyPr/>
          <a:lstStyle/>
          <a:p>
            <a:fld id="{0DAF61AA-5A98-4049-A93E-477E5505141A}" type="datetimeFigureOut">
              <a:rPr lang="en-US" smtClean="0"/>
              <a:t>3/22/2025</a:t>
            </a:fld>
            <a:endParaRPr lang="en-US"/>
          </a:p>
        </p:txBody>
      </p:sp>
      <p:sp>
        <p:nvSpPr>
          <p:cNvPr id="3" name="Footer Placeholder 2">
            <a:extLst>
              <a:ext uri="{FF2B5EF4-FFF2-40B4-BE49-F238E27FC236}">
                <a16:creationId xmlns:a16="http://schemas.microsoft.com/office/drawing/2014/main" id="{244795A4-736C-426D-8559-5AD5892756A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B2A2ACD-17F3-4C16-8E77-86EC92CCD552}"/>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147505578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FCB2E-B68A-48F9-8B20-CDED818FB6E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D081C83-64B5-4BFD-A163-75C2EA7F897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25D44AD-E361-48A3-936D-DDA0D514451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EED06C-E016-489C-8863-EA1BE998BC48}"/>
              </a:ext>
            </a:extLst>
          </p:cNvPr>
          <p:cNvSpPr>
            <a:spLocks noGrp="1"/>
          </p:cNvSpPr>
          <p:nvPr>
            <p:ph type="dt" sz="half" idx="10"/>
          </p:nvPr>
        </p:nvSpPr>
        <p:spPr/>
        <p:txBody>
          <a:bodyPr/>
          <a:lstStyle/>
          <a:p>
            <a:fld id="{0DAF61AA-5A98-4049-A93E-477E5505141A}" type="datetimeFigureOut">
              <a:rPr lang="en-US" smtClean="0"/>
              <a:t>3/22/2025</a:t>
            </a:fld>
            <a:endParaRPr lang="en-US"/>
          </a:p>
        </p:txBody>
      </p:sp>
      <p:sp>
        <p:nvSpPr>
          <p:cNvPr id="6" name="Footer Placeholder 5">
            <a:extLst>
              <a:ext uri="{FF2B5EF4-FFF2-40B4-BE49-F238E27FC236}">
                <a16:creationId xmlns:a16="http://schemas.microsoft.com/office/drawing/2014/main" id="{359161F0-D253-49A7-9A08-7A0A228146C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42C61A-B326-40A7-A286-90D0544BBC34}"/>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36175269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F2DF6F-D00F-4CE4-8701-B0062734611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A0FF7AB-F851-4425-8407-996C920E684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A2ED6CF5-154F-4615-8CDC-E2BFA61FAB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1A5C400-0D13-495F-8C4E-EC3CDF5F22AF}"/>
              </a:ext>
            </a:extLst>
          </p:cNvPr>
          <p:cNvSpPr>
            <a:spLocks noGrp="1"/>
          </p:cNvSpPr>
          <p:nvPr>
            <p:ph type="dt" sz="half" idx="10"/>
          </p:nvPr>
        </p:nvSpPr>
        <p:spPr/>
        <p:txBody>
          <a:bodyPr/>
          <a:lstStyle/>
          <a:p>
            <a:fld id="{0DAF61AA-5A98-4049-A93E-477E5505141A}" type="datetimeFigureOut">
              <a:rPr lang="en-US" smtClean="0"/>
              <a:t>3/22/2025</a:t>
            </a:fld>
            <a:endParaRPr lang="en-US"/>
          </a:p>
        </p:txBody>
      </p:sp>
      <p:sp>
        <p:nvSpPr>
          <p:cNvPr id="6" name="Footer Placeholder 5">
            <a:extLst>
              <a:ext uri="{FF2B5EF4-FFF2-40B4-BE49-F238E27FC236}">
                <a16:creationId xmlns:a16="http://schemas.microsoft.com/office/drawing/2014/main" id="{4CB290D7-98AC-45E5-A7D6-73520AFC73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294276C-2BD2-4C4F-AC04-DD3D73768A5D}"/>
              </a:ext>
            </a:extLst>
          </p:cNvPr>
          <p:cNvSpPr>
            <a:spLocks noGrp="1"/>
          </p:cNvSpPr>
          <p:nvPr>
            <p:ph type="sldNum" sz="quarter" idx="12"/>
          </p:nvPr>
        </p:nvSpPr>
        <p:spPr/>
        <p:txBody>
          <a:bodyPr/>
          <a:lstStyle/>
          <a:p>
            <a:fld id="{73B850FF-6169-4056-8077-06FFA93A5366}" type="slidenum">
              <a:rPr lang="en-US" smtClean="0"/>
              <a:t>‹#›</a:t>
            </a:fld>
            <a:endParaRPr lang="en-US"/>
          </a:p>
        </p:txBody>
      </p:sp>
    </p:spTree>
    <p:extLst>
      <p:ext uri="{BB962C8B-B14F-4D97-AF65-F5344CB8AC3E}">
        <p14:creationId xmlns:p14="http://schemas.microsoft.com/office/powerpoint/2010/main" val="40261194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47A131F-D5DE-41A5-B4CF-4F345319B40B}"/>
              </a:ext>
            </a:extLst>
          </p:cNvPr>
          <p:cNvSpPr/>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 name="Freeform: Shape 7">
            <a:extLst>
              <a:ext uri="{FF2B5EF4-FFF2-40B4-BE49-F238E27FC236}">
                <a16:creationId xmlns:a16="http://schemas.microsoft.com/office/drawing/2014/main" id="{3AF4666D-BD98-40A5-A75F-478B982010B2}"/>
              </a:ext>
            </a:extLst>
          </p:cNvPr>
          <p:cNvSpPr/>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9" name="Freeform: Shape 8">
            <a:extLst>
              <a:ext uri="{FF2B5EF4-FFF2-40B4-BE49-F238E27FC236}">
                <a16:creationId xmlns:a16="http://schemas.microsoft.com/office/drawing/2014/main" id="{68680585-71F9-4721-A998-4974171D2EB4}"/>
              </a:ext>
            </a:extLst>
          </p:cNvPr>
          <p:cNvSpPr/>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r>
              <a:rPr lang="en-US" dirty="0">
                <a:solidFill>
                  <a:schemeClr val="tx1">
                    <a:lumMod val="65000"/>
                    <a:lumOff val="35000"/>
                  </a:schemeClr>
                </a:solidFill>
                <a:latin typeface="AvenirNext LT Pro Medium" panose="020B0504020202020204" pitchFamily="34" charset="0"/>
              </a:rPr>
              <a:t> </a:t>
            </a:r>
          </a:p>
        </p:txBody>
      </p:sp>
      <p:sp>
        <p:nvSpPr>
          <p:cNvPr id="10" name="Freeform: Shape 9">
            <a:extLst>
              <a:ext uri="{FF2B5EF4-FFF2-40B4-BE49-F238E27FC236}">
                <a16:creationId xmlns:a16="http://schemas.microsoft.com/office/drawing/2014/main" id="{12BC95C2-2EEC-4F59-ABA8-660B0D059CCF}"/>
              </a:ext>
            </a:extLst>
          </p:cNvPr>
          <p:cNvSpPr/>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1" name="Graphic 141">
            <a:extLst>
              <a:ext uri="{FF2B5EF4-FFF2-40B4-BE49-F238E27FC236}">
                <a16:creationId xmlns:a16="http://schemas.microsoft.com/office/drawing/2014/main" id="{03E9870D-4BBA-43AF-8D44-BBADF020CFF6}"/>
              </a:ext>
            </a:extLst>
          </p:cNvPr>
          <p:cNvGrpSpPr/>
          <p:nvPr/>
        </p:nvGrpSpPr>
        <p:grpSpPr>
          <a:xfrm>
            <a:off x="10849" y="15178"/>
            <a:ext cx="2198951" cy="3331254"/>
            <a:chOff x="4473129" y="923925"/>
            <a:chExt cx="3308947" cy="5012817"/>
          </a:xfrm>
          <a:noFill/>
        </p:grpSpPr>
        <p:sp>
          <p:nvSpPr>
            <p:cNvPr id="12" name="Freeform: Shape 11">
              <a:extLst>
                <a:ext uri="{FF2B5EF4-FFF2-40B4-BE49-F238E27FC236}">
                  <a16:creationId xmlns:a16="http://schemas.microsoft.com/office/drawing/2014/main" id="{34BC5055-C77D-43CD-BB1D-A77B6779CDAD}"/>
                </a:ext>
              </a:extLst>
            </p:cNvPr>
            <p:cNvSpPr/>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13" name="Freeform: Shape 12">
              <a:extLst>
                <a:ext uri="{FF2B5EF4-FFF2-40B4-BE49-F238E27FC236}">
                  <a16:creationId xmlns:a16="http://schemas.microsoft.com/office/drawing/2014/main" id="{DB12D0B8-9385-489A-85AE-3D14AD0BA2FC}"/>
                </a:ext>
              </a:extLst>
            </p:cNvPr>
            <p:cNvSpPr/>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14" name="Freeform: Shape 13">
              <a:extLst>
                <a:ext uri="{FF2B5EF4-FFF2-40B4-BE49-F238E27FC236}">
                  <a16:creationId xmlns:a16="http://schemas.microsoft.com/office/drawing/2014/main" id="{D158A14A-147E-4130-A5E2-38FD84B181AF}"/>
                </a:ext>
              </a:extLst>
            </p:cNvPr>
            <p:cNvSpPr/>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15" name="Freeform: Shape 14">
              <a:extLst>
                <a:ext uri="{FF2B5EF4-FFF2-40B4-BE49-F238E27FC236}">
                  <a16:creationId xmlns:a16="http://schemas.microsoft.com/office/drawing/2014/main" id="{75B8B1EB-5E2B-472C-AE60-2EC5961F16F9}"/>
                </a:ext>
              </a:extLst>
            </p:cNvPr>
            <p:cNvSpPr/>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4F5BD77-58D7-4B61-A666-1B4139A63A28}"/>
                </a:ext>
              </a:extLst>
            </p:cNvPr>
            <p:cNvSpPr/>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F5CBEC6B-EDB6-40B8-8771-E5AF41B8D698}"/>
                </a:ext>
              </a:extLst>
            </p:cNvPr>
            <p:cNvSpPr/>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91BD0EE8-AA47-4044-9251-9F5A4B820120}"/>
                </a:ext>
              </a:extLst>
            </p:cNvPr>
            <p:cNvSpPr/>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19" name="Graphic 157">
            <a:extLst>
              <a:ext uri="{FF2B5EF4-FFF2-40B4-BE49-F238E27FC236}">
                <a16:creationId xmlns:a16="http://schemas.microsoft.com/office/drawing/2014/main" id="{C3279E8D-2BAA-4CB1-834B-09FADD54DE56}"/>
              </a:ext>
            </a:extLst>
          </p:cNvPr>
          <p:cNvGrpSpPr/>
          <p:nvPr/>
        </p:nvGrpSpPr>
        <p:grpSpPr>
          <a:xfrm>
            <a:off x="8610600" y="3276600"/>
            <a:ext cx="3529260" cy="3581399"/>
            <a:chOff x="4114800" y="1423987"/>
            <a:chExt cx="3961542" cy="4007547"/>
          </a:xfrm>
          <a:noFill/>
        </p:grpSpPr>
        <p:sp>
          <p:nvSpPr>
            <p:cNvPr id="20" name="Freeform: Shape 19">
              <a:extLst>
                <a:ext uri="{FF2B5EF4-FFF2-40B4-BE49-F238E27FC236}">
                  <a16:creationId xmlns:a16="http://schemas.microsoft.com/office/drawing/2014/main" id="{3456F18E-4F61-486D-9CD6-65B30372C534}"/>
                </a:ext>
              </a:extLst>
            </p:cNvPr>
            <p:cNvSpPr/>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318DDF45-08F0-46B6-A0B7-133735C94F47}"/>
                </a:ext>
              </a:extLst>
            </p:cNvPr>
            <p:cNvSpPr/>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B9D0CC0F-710D-43F4-BC86-763767420133}"/>
                </a:ext>
              </a:extLst>
            </p:cNvPr>
            <p:cNvSpPr/>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6FB36AB6-CB81-495A-8A33-C0BCE67D6F23}"/>
                </a:ext>
              </a:extLst>
            </p:cNvPr>
            <p:cNvSpPr/>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1993F7E6-ABF6-482D-BEA5-B4E607DDB433}"/>
                </a:ext>
              </a:extLst>
            </p:cNvPr>
            <p:cNvSpPr/>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DCA0B097-C21A-40B4-95E4-2FFA9697F824}"/>
                </a:ext>
              </a:extLst>
            </p:cNvPr>
            <p:cNvSpPr/>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AB2AF0F5-7EAA-4BAB-8DE2-D84E124170FA}"/>
                </a:ext>
              </a:extLst>
            </p:cNvPr>
            <p:cNvSpPr/>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p:nvSpPr>
          <p:cNvPr id="2" name="Title Placeholder 1">
            <a:extLst>
              <a:ext uri="{FF2B5EF4-FFF2-40B4-BE49-F238E27FC236}">
                <a16:creationId xmlns:a16="http://schemas.microsoft.com/office/drawing/2014/main" id="{B760C036-BBCE-4F9E-AD56-DD36D4407B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3A5D7EC-1E6A-473F-B5A4-18CDFB6CF9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F9981C7-34D5-49A4-949D-715FD4BD8FE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lang="en-US" sz="900" kern="1200" cap="all" spc="200" smtClean="0">
                <a:solidFill>
                  <a:schemeClr val="accent1"/>
                </a:solidFill>
                <a:latin typeface="+mn-lt"/>
                <a:ea typeface="+mn-ea"/>
                <a:cs typeface="Segoe UI Semilight" panose="020B0402040204020203" pitchFamily="34" charset="0"/>
              </a:defRPr>
            </a:lvl1pPr>
          </a:lstStyle>
          <a:p>
            <a:fld id="{0DAF61AA-5A98-4049-A93E-477E5505141A}" type="datetimeFigureOut">
              <a:rPr lang="en-US" smtClean="0"/>
              <a:pPr/>
              <a:t>3/22/2025</a:t>
            </a:fld>
            <a:endParaRPr lang="en-US" dirty="0"/>
          </a:p>
        </p:txBody>
      </p:sp>
      <p:sp>
        <p:nvSpPr>
          <p:cNvPr id="5" name="Footer Placeholder 4">
            <a:extLst>
              <a:ext uri="{FF2B5EF4-FFF2-40B4-BE49-F238E27FC236}">
                <a16:creationId xmlns:a16="http://schemas.microsoft.com/office/drawing/2014/main" id="{FA85CE6E-733D-4C60-B40B-C7C10CB5AFB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lang="en-US" sz="900" kern="1200" cap="all" spc="200" dirty="0">
                <a:solidFill>
                  <a:schemeClr val="accent1"/>
                </a:solidFill>
                <a:latin typeface="+mn-lt"/>
                <a:ea typeface="+mn-ea"/>
                <a:cs typeface="Segoe UI Semilight" panose="020B0402040204020203" pitchFamily="34" charset="0"/>
              </a:defRPr>
            </a:lvl1pPr>
          </a:lstStyle>
          <a:p>
            <a:endParaRPr lang="en-US"/>
          </a:p>
        </p:txBody>
      </p:sp>
      <p:sp>
        <p:nvSpPr>
          <p:cNvPr id="6" name="Slide Number Placeholder 5">
            <a:extLst>
              <a:ext uri="{FF2B5EF4-FFF2-40B4-BE49-F238E27FC236}">
                <a16:creationId xmlns:a16="http://schemas.microsoft.com/office/drawing/2014/main" id="{92D80D8B-7909-4114-8EBA-C3086DC62B08}"/>
              </a:ext>
            </a:extLst>
          </p:cNvPr>
          <p:cNvSpPr>
            <a:spLocks noGrp="1"/>
          </p:cNvSpPr>
          <p:nvPr>
            <p:ph type="sldNum" sz="quarter" idx="4"/>
          </p:nvPr>
        </p:nvSpPr>
        <p:spPr>
          <a:xfrm>
            <a:off x="9906000" y="6356350"/>
            <a:ext cx="1447800" cy="365125"/>
          </a:xfrm>
          <a:prstGeom prst="rect">
            <a:avLst/>
          </a:prstGeom>
        </p:spPr>
        <p:txBody>
          <a:bodyPr vert="horz" lIns="91440" tIns="45720" rIns="91440" bIns="45720" rtlCol="0" anchor="ctr"/>
          <a:lstStyle>
            <a:lvl1pPr algn="r">
              <a:defRPr lang="en-US" sz="900" kern="1200" cap="all" spc="200" smtClean="0">
                <a:solidFill>
                  <a:schemeClr val="accent1"/>
                </a:solidFill>
                <a:latin typeface="+mn-lt"/>
                <a:ea typeface="+mn-ea"/>
                <a:cs typeface="Segoe UI Semilight" panose="020B0402040204020203" pitchFamily="34" charset="0"/>
              </a:defRPr>
            </a:lvl1pPr>
          </a:lstStyle>
          <a:p>
            <a:fld id="{73B850FF-6169-4056-8077-06FFA93A5366}" type="slidenum">
              <a:rPr lang="en-US" smtClean="0"/>
              <a:pPr/>
              <a:t>‹#›</a:t>
            </a:fld>
            <a:endParaRPr lang="en-US"/>
          </a:p>
        </p:txBody>
      </p:sp>
    </p:spTree>
    <p:extLst>
      <p:ext uri="{BB962C8B-B14F-4D97-AF65-F5344CB8AC3E}">
        <p14:creationId xmlns:p14="http://schemas.microsoft.com/office/powerpoint/2010/main" val="4198596783"/>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txStyles>
    <p:titleStyle>
      <a:lvl1pPr algn="l" defTabSz="914400" rtl="0" eaLnBrk="1" latinLnBrk="0" hangingPunct="1">
        <a:lnSpc>
          <a:spcPct val="10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1000"/>
        </a:spcBef>
        <a:buClr>
          <a:schemeClr val="accent5"/>
        </a:buClr>
        <a:buFont typeface="Avenir Next LT Pro" panose="020B05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110000"/>
        </a:lnSpc>
        <a:spcBef>
          <a:spcPts val="500"/>
        </a:spcBef>
        <a:buClr>
          <a:schemeClr val="accent5"/>
        </a:buClr>
        <a:buFont typeface="Avenir Next LT Pro" panose="020B05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7.gif"/><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2.png"/><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jpeg"/><Relationship Id="rId4" Type="http://schemas.openxmlformats.org/officeDocument/2006/relationships/image" Target="../media/image36.jpe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8" Type="http://schemas.openxmlformats.org/officeDocument/2006/relationships/image" Target="../media/image14.emf"/><Relationship Id="rId3" Type="http://schemas.openxmlformats.org/officeDocument/2006/relationships/image" Target="../media/image9.png"/><Relationship Id="rId7" Type="http://schemas.openxmlformats.org/officeDocument/2006/relationships/image" Target="../media/image13.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 Id="rId9" Type="http://schemas.openxmlformats.org/officeDocument/2006/relationships/image" Target="../media/image15.emf"/></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11.png"/><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4" name="Video 3" descr="Camera Shutter">
            <a:extLst>
              <a:ext uri="{FF2B5EF4-FFF2-40B4-BE49-F238E27FC236}">
                <a16:creationId xmlns:a16="http://schemas.microsoft.com/office/drawing/2014/main" id="{7AFF72D5-D0C7-A853-EB58-8D3643BD03E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78"/>
          <a:stretch/>
        </p:blipFill>
        <p:spPr>
          <a:xfrm>
            <a:off x="20" y="10"/>
            <a:ext cx="12188932" cy="6856614"/>
          </a:xfrm>
          <a:prstGeom prst="rect">
            <a:avLst/>
          </a:prstGeom>
        </p:spPr>
      </p:pic>
      <p:sp>
        <p:nvSpPr>
          <p:cNvPr id="13" name="Rectangle 12">
            <a:extLst>
              <a:ext uri="{FF2B5EF4-FFF2-40B4-BE49-F238E27FC236}">
                <a16:creationId xmlns:a16="http://schemas.microsoft.com/office/drawing/2014/main" id="{16F61E84-9DCA-4F22-94BC-C901DB49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6E062B-976A-E606-D92A-491B950F9D53}"/>
              </a:ext>
            </a:extLst>
          </p:cNvPr>
          <p:cNvSpPr>
            <a:spLocks noGrp="1"/>
          </p:cNvSpPr>
          <p:nvPr>
            <p:ph type="ctrTitle"/>
          </p:nvPr>
        </p:nvSpPr>
        <p:spPr>
          <a:xfrm>
            <a:off x="707571" y="1383810"/>
            <a:ext cx="11321143" cy="1330402"/>
          </a:xfrm>
        </p:spPr>
        <p:txBody>
          <a:bodyPr anchor="t">
            <a:normAutofit/>
          </a:bodyPr>
          <a:lstStyle/>
          <a:p>
            <a:r>
              <a:rPr lang="en-US" sz="5400" dirty="0">
                <a:solidFill>
                  <a:srgbClr val="FFFFFF"/>
                </a:solidFill>
              </a:rPr>
              <a:t>Biologicals in COPD Work  </a:t>
            </a:r>
          </a:p>
        </p:txBody>
      </p:sp>
      <p:sp>
        <p:nvSpPr>
          <p:cNvPr id="3" name="Subtitle 2">
            <a:extLst>
              <a:ext uri="{FF2B5EF4-FFF2-40B4-BE49-F238E27FC236}">
                <a16:creationId xmlns:a16="http://schemas.microsoft.com/office/drawing/2014/main" id="{09D9C688-09D8-1364-FE9D-2E859402D864}"/>
              </a:ext>
            </a:extLst>
          </p:cNvPr>
          <p:cNvSpPr>
            <a:spLocks noGrp="1"/>
          </p:cNvSpPr>
          <p:nvPr>
            <p:ph type="subTitle" idx="1"/>
          </p:nvPr>
        </p:nvSpPr>
        <p:spPr>
          <a:xfrm>
            <a:off x="704523" y="1002092"/>
            <a:ext cx="10986734" cy="1969963"/>
          </a:xfrm>
        </p:spPr>
        <p:txBody>
          <a:bodyPr anchor="b">
            <a:normAutofit/>
          </a:bodyPr>
          <a:lstStyle/>
          <a:p>
            <a:r>
              <a:rPr lang="en-US" sz="4000" dirty="0">
                <a:solidFill>
                  <a:srgbClr val="FFFFFF"/>
                </a:solidFill>
              </a:rPr>
              <a:t>Debate - Pro</a:t>
            </a:r>
          </a:p>
        </p:txBody>
      </p:sp>
      <p:grpSp>
        <p:nvGrpSpPr>
          <p:cNvPr id="15"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6" name="Freeform: Shape 15">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24"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25"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 name="TextBox 4">
            <a:extLst>
              <a:ext uri="{FF2B5EF4-FFF2-40B4-BE49-F238E27FC236}">
                <a16:creationId xmlns:a16="http://schemas.microsoft.com/office/drawing/2014/main" id="{ECEC47BA-0624-475B-6A73-5DEB3372E3B6}"/>
              </a:ext>
            </a:extLst>
          </p:cNvPr>
          <p:cNvSpPr txBox="1"/>
          <p:nvPr/>
        </p:nvSpPr>
        <p:spPr>
          <a:xfrm>
            <a:off x="4929801" y="5031729"/>
            <a:ext cx="2561920" cy="461665"/>
          </a:xfrm>
          <a:prstGeom prst="rect">
            <a:avLst/>
          </a:prstGeom>
          <a:noFill/>
          <a:ln>
            <a:noFill/>
          </a:ln>
        </p:spPr>
        <p:txBody>
          <a:bodyPr wrap="none" rtlCol="0">
            <a:spAutoFit/>
          </a:bodyPr>
          <a:lstStyle/>
          <a:p>
            <a:pPr algn="ctr"/>
            <a:r>
              <a:rPr lang="en-US" sz="2400" dirty="0">
                <a:solidFill>
                  <a:schemeClr val="bg1"/>
                </a:solidFill>
                <a:latin typeface="Montserrat SemiBold" panose="00000700000000000000" pitchFamily="2" charset="0"/>
              </a:rPr>
              <a:t>Deepak Talwar</a:t>
            </a:r>
          </a:p>
        </p:txBody>
      </p:sp>
      <p:sp>
        <p:nvSpPr>
          <p:cNvPr id="6" name="Rectangle 5">
            <a:extLst>
              <a:ext uri="{FF2B5EF4-FFF2-40B4-BE49-F238E27FC236}">
                <a16:creationId xmlns:a16="http://schemas.microsoft.com/office/drawing/2014/main" id="{C70715E1-B9D4-9B1D-1D7F-E6AACA85E116}"/>
              </a:ext>
            </a:extLst>
          </p:cNvPr>
          <p:cNvSpPr/>
          <p:nvPr/>
        </p:nvSpPr>
        <p:spPr>
          <a:xfrm>
            <a:off x="2768186" y="5579984"/>
            <a:ext cx="6888880" cy="1088118"/>
          </a:xfrm>
          <a:prstGeom prst="rect">
            <a:avLst/>
          </a:prstGeom>
          <a:noFill/>
        </p:spPr>
        <p:txBody>
          <a:bodyPr wrap="square">
            <a:spAutoFit/>
          </a:bodyPr>
          <a:lstStyle/>
          <a:p>
            <a:pPr algn="ctr" eaLnBrk="0" hangingPunct="0">
              <a:lnSpc>
                <a:spcPct val="120000"/>
              </a:lnSpc>
              <a:spcBef>
                <a:spcPts val="1200"/>
              </a:spcBef>
              <a:defRPr/>
            </a:pPr>
            <a:r>
              <a:rPr lang="en-US" sz="1200" dirty="0">
                <a:solidFill>
                  <a:schemeClr val="bg1"/>
                </a:solidFill>
                <a:latin typeface="Montserrat SemiBold" panose="00000700000000000000" pitchFamily="2" charset="0"/>
                <a:ea typeface="SF Pro Display" panose="00000500000000000000" pitchFamily="2" charset="0"/>
                <a:cs typeface="ＭＳ Ｐゴシック" pitchFamily="-107" charset="-128"/>
              </a:rPr>
              <a:t>MD, DTCD, DNB,  DM ( Pulmonary &amp; Critical Medicine )  FISDA, FCCP ( USA ), FNCCP</a:t>
            </a:r>
          </a:p>
          <a:p>
            <a:pPr algn="ctr">
              <a:lnSpc>
                <a:spcPct val="40000"/>
              </a:lnSpc>
              <a:spcBef>
                <a:spcPts val="1200"/>
              </a:spcBef>
              <a:buClr>
                <a:schemeClr val="bg2"/>
              </a:buClr>
              <a:buSzPct val="65000"/>
              <a:buFont typeface="Wingdings 2" pitchFamily="-108" charset="2"/>
              <a:buNone/>
              <a:defRPr/>
            </a:pPr>
            <a:r>
              <a:rPr lang="en-US" sz="1400" i="1" dirty="0">
                <a:solidFill>
                  <a:schemeClr val="bg1"/>
                </a:solidFill>
                <a:latin typeface="Montserrat SemiBold" panose="00000700000000000000" pitchFamily="2" charset="0"/>
                <a:ea typeface="SF Pro Display" panose="00000500000000000000" pitchFamily="2" charset="0"/>
                <a:cs typeface="ＭＳ Ｐゴシック" pitchFamily="-107" charset="-128"/>
              </a:rPr>
              <a:t>Director &amp; Chair</a:t>
            </a:r>
          </a:p>
          <a:p>
            <a:pPr algn="ctr">
              <a:lnSpc>
                <a:spcPct val="40000"/>
              </a:lnSpc>
              <a:spcBef>
                <a:spcPts val="1200"/>
              </a:spcBef>
              <a:buClr>
                <a:schemeClr val="bg2"/>
              </a:buClr>
              <a:buSzPct val="65000"/>
              <a:buFont typeface="Wingdings 2" pitchFamily="-108" charset="2"/>
              <a:buNone/>
              <a:defRPr/>
            </a:pPr>
            <a:r>
              <a:rPr lang="en-US" sz="1400" i="1" dirty="0">
                <a:solidFill>
                  <a:schemeClr val="bg1"/>
                </a:solidFill>
                <a:latin typeface="Montserrat SemiBold" panose="00000700000000000000" pitchFamily="2" charset="0"/>
                <a:ea typeface="SF Pro Display" panose="00000500000000000000" pitchFamily="2" charset="0"/>
                <a:cs typeface="ＭＳ Ｐゴシック" pitchFamily="-107" charset="-128"/>
              </a:rPr>
              <a:t>Pulmonary, Sleep, Allergy &amp; Critical Care Medicine</a:t>
            </a:r>
          </a:p>
          <a:p>
            <a:pPr algn="ctr">
              <a:lnSpc>
                <a:spcPct val="40000"/>
              </a:lnSpc>
              <a:spcBef>
                <a:spcPts val="1200"/>
              </a:spcBef>
              <a:buClr>
                <a:schemeClr val="bg2"/>
              </a:buClr>
              <a:buSzPct val="65000"/>
              <a:buFont typeface="Wingdings 2" pitchFamily="-108" charset="2"/>
              <a:buNone/>
              <a:defRPr/>
            </a:pPr>
            <a:r>
              <a:rPr lang="en-US" dirty="0">
                <a:solidFill>
                  <a:schemeClr val="bg1"/>
                </a:solidFill>
                <a:latin typeface="Montserrat SemiBold" panose="00000700000000000000" pitchFamily="2" charset="0"/>
                <a:ea typeface="SF Pro Display" panose="00000500000000000000" pitchFamily="2" charset="0"/>
                <a:cs typeface="ＭＳ Ｐゴシック" pitchFamily="-107" charset="-128"/>
              </a:rPr>
              <a:t>Metro Group of Hospitals, INDIA</a:t>
            </a:r>
            <a:endParaRPr lang="en-US" sz="1400" dirty="0">
              <a:solidFill>
                <a:schemeClr val="bg1"/>
              </a:solidFill>
              <a:latin typeface="Montserrat SemiBold" panose="00000700000000000000" pitchFamily="2" charset="0"/>
              <a:ea typeface="SF Pro Display" panose="00000500000000000000" pitchFamily="2" charset="0"/>
              <a:cs typeface="ＭＳ Ｐゴシック" pitchFamily="-108" charset="-128"/>
            </a:endParaRPr>
          </a:p>
        </p:txBody>
      </p:sp>
      <p:grpSp>
        <p:nvGrpSpPr>
          <p:cNvPr id="7" name="Group 6">
            <a:extLst>
              <a:ext uri="{FF2B5EF4-FFF2-40B4-BE49-F238E27FC236}">
                <a16:creationId xmlns:a16="http://schemas.microsoft.com/office/drawing/2014/main" id="{B00712C0-95BD-269E-C62C-C54825FEB85B}"/>
              </a:ext>
            </a:extLst>
          </p:cNvPr>
          <p:cNvGrpSpPr/>
          <p:nvPr/>
        </p:nvGrpSpPr>
        <p:grpSpPr>
          <a:xfrm>
            <a:off x="9987778" y="4498025"/>
            <a:ext cx="1595548" cy="1595548"/>
            <a:chOff x="113521" y="44647"/>
            <a:chExt cx="1698428" cy="1698428"/>
          </a:xfrm>
        </p:grpSpPr>
        <p:sp>
          <p:nvSpPr>
            <p:cNvPr id="8" name="Oval 7">
              <a:extLst>
                <a:ext uri="{FF2B5EF4-FFF2-40B4-BE49-F238E27FC236}">
                  <a16:creationId xmlns:a16="http://schemas.microsoft.com/office/drawing/2014/main" id="{F79186A6-9767-0461-E797-A0DBE57D14C4}"/>
                </a:ext>
              </a:extLst>
            </p:cNvPr>
            <p:cNvSpPr/>
            <p:nvPr/>
          </p:nvSpPr>
          <p:spPr>
            <a:xfrm>
              <a:off x="113521" y="44647"/>
              <a:ext cx="1698428" cy="16984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pic>
          <p:nvPicPr>
            <p:cNvPr id="10" name="Picture 9">
              <a:extLst>
                <a:ext uri="{FF2B5EF4-FFF2-40B4-BE49-F238E27FC236}">
                  <a16:creationId xmlns:a16="http://schemas.microsoft.com/office/drawing/2014/main" id="{DFB84DE0-9F5A-E5BC-7599-4A1496D516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20132" y="259556"/>
              <a:ext cx="1480080" cy="1230530"/>
            </a:xfrm>
            <a:prstGeom prst="roundRect">
              <a:avLst>
                <a:gd name="adj" fmla="val 25762"/>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4271294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C157-1EA7-C1AB-7E2C-9B7578B94428}"/>
              </a:ext>
            </a:extLst>
          </p:cNvPr>
          <p:cNvSpPr>
            <a:spLocks noGrp="1"/>
          </p:cNvSpPr>
          <p:nvPr>
            <p:ph type="title"/>
          </p:nvPr>
        </p:nvSpPr>
        <p:spPr>
          <a:xfrm>
            <a:off x="0" y="-25092"/>
            <a:ext cx="5996628" cy="1413063"/>
          </a:xfrm>
          <a:noFill/>
        </p:spPr>
        <p:txBody>
          <a:bodyPr vert="horz" lIns="91440" tIns="45720" rIns="91440" bIns="45720" rtlCol="0" anchor="b">
            <a:normAutofit fontScale="90000"/>
          </a:bodyPr>
          <a:lstStyle/>
          <a:p>
            <a:pPr algn="ctr">
              <a:spcAft>
                <a:spcPts val="1000"/>
              </a:spcAft>
            </a:pPr>
            <a:r>
              <a:rPr lang="en-US" sz="4800" kern="1200" dirty="0">
                <a:solidFill>
                  <a:schemeClr val="tx1"/>
                </a:solidFill>
                <a:latin typeface="+mj-lt"/>
                <a:ea typeface="+mj-ea"/>
                <a:cs typeface="+mj-cs"/>
              </a:rPr>
              <a:t>Biologicals in COPD : </a:t>
            </a:r>
            <a:br>
              <a:rPr lang="en-US" sz="4800" kern="1200" dirty="0">
                <a:solidFill>
                  <a:schemeClr val="tx1"/>
                </a:solidFill>
                <a:latin typeface="+mj-lt"/>
                <a:ea typeface="+mj-ea"/>
                <a:cs typeface="+mj-cs"/>
              </a:rPr>
            </a:br>
            <a:r>
              <a:rPr lang="en-US" sz="3600" i="1" kern="1200" dirty="0">
                <a:solidFill>
                  <a:schemeClr val="tx1"/>
                </a:solidFill>
                <a:latin typeface="+mj-lt"/>
                <a:ea typeface="+mj-ea"/>
                <a:cs typeface="+mj-cs"/>
              </a:rPr>
              <a:t>Anti IL-5 -Mepolizumab</a:t>
            </a:r>
            <a:endParaRPr lang="en-US" kern="1200" dirty="0">
              <a:solidFill>
                <a:schemeClr val="tx1"/>
              </a:solidFill>
              <a:effectLst/>
              <a:latin typeface="+mj-lt"/>
              <a:ea typeface="+mj-ea"/>
              <a:cs typeface="+mj-cs"/>
            </a:endParaRPr>
          </a:p>
        </p:txBody>
      </p:sp>
      <p:sp>
        <p:nvSpPr>
          <p:cNvPr id="9" name="TextBox 8">
            <a:extLst>
              <a:ext uri="{FF2B5EF4-FFF2-40B4-BE49-F238E27FC236}">
                <a16:creationId xmlns:a16="http://schemas.microsoft.com/office/drawing/2014/main" id="{6D7F5BD5-3E6B-61F8-65C8-96723ACC9E6D}"/>
              </a:ext>
            </a:extLst>
          </p:cNvPr>
          <p:cNvSpPr txBox="1"/>
          <p:nvPr/>
        </p:nvSpPr>
        <p:spPr>
          <a:xfrm>
            <a:off x="1582069" y="3532125"/>
            <a:ext cx="4798446" cy="2054306"/>
          </a:xfrm>
          <a:prstGeom prst="rect">
            <a:avLst/>
          </a:prstGeom>
        </p:spPr>
        <p:txBody>
          <a:bodyPr vert="horz" lIns="91440" tIns="45720" rIns="91440" bIns="45720" rtlCol="0" anchor="t">
            <a:normAutofit/>
          </a:bodyPr>
          <a:lstStyle/>
          <a:p>
            <a:pPr>
              <a:lnSpc>
                <a:spcPct val="110000"/>
              </a:lnSpc>
              <a:spcBef>
                <a:spcPts val="1000"/>
              </a:spcBef>
              <a:buClr>
                <a:schemeClr val="accent5"/>
              </a:buClr>
            </a:pPr>
            <a:r>
              <a:rPr lang="en-US" sz="2200" i="1" kern="1200" dirty="0">
                <a:solidFill>
                  <a:schemeClr val="tx2"/>
                </a:solidFill>
                <a:latin typeface="+mn-lt"/>
                <a:ea typeface="+mn-ea"/>
                <a:cs typeface="+mn-cs"/>
              </a:rPr>
              <a:t>METREX &amp; METREO</a:t>
            </a:r>
          </a:p>
        </p:txBody>
      </p:sp>
      <p:pic>
        <p:nvPicPr>
          <p:cNvPr id="13" name="Picture 12" descr="A graph of a normalized growth&#10;&#10;Description automatically generated with medium confidence">
            <a:extLst>
              <a:ext uri="{FF2B5EF4-FFF2-40B4-BE49-F238E27FC236}">
                <a16:creationId xmlns:a16="http://schemas.microsoft.com/office/drawing/2014/main" id="{098CA958-BFFA-513B-30C5-369AE0C4ED3E}"/>
              </a:ext>
            </a:extLst>
          </p:cNvPr>
          <p:cNvPicPr>
            <a:picLocks noChangeAspect="1"/>
          </p:cNvPicPr>
          <p:nvPr/>
        </p:nvPicPr>
        <p:blipFill rotWithShape="1">
          <a:blip r:embed="rId3"/>
          <a:srcRect t="16412" r="-3" b="29819"/>
          <a:stretch/>
        </p:blipFill>
        <p:spPr>
          <a:xfrm>
            <a:off x="5996628" y="0"/>
            <a:ext cx="6195372" cy="2281783"/>
          </a:xfrm>
          <a:prstGeom prst="rect">
            <a:avLst/>
          </a:prstGeom>
        </p:spPr>
      </p:pic>
      <p:pic>
        <p:nvPicPr>
          <p:cNvPr id="8" name="Picture 7" descr="A screenshot of a medical website&#10;&#10;Description automatically generated">
            <a:extLst>
              <a:ext uri="{FF2B5EF4-FFF2-40B4-BE49-F238E27FC236}">
                <a16:creationId xmlns:a16="http://schemas.microsoft.com/office/drawing/2014/main" id="{B17154CF-88AB-C8F6-B493-79B4A75D4D57}"/>
              </a:ext>
            </a:extLst>
          </p:cNvPr>
          <p:cNvPicPr>
            <a:picLocks noChangeAspect="1"/>
          </p:cNvPicPr>
          <p:nvPr/>
        </p:nvPicPr>
        <p:blipFill rotWithShape="1">
          <a:blip r:embed="rId4"/>
          <a:srcRect t="7092" r="-3" b="8722"/>
          <a:stretch/>
        </p:blipFill>
        <p:spPr>
          <a:xfrm>
            <a:off x="5996628" y="2283833"/>
            <a:ext cx="6195372" cy="2281783"/>
          </a:xfrm>
          <a:prstGeom prst="rect">
            <a:avLst/>
          </a:prstGeom>
        </p:spPr>
      </p:pic>
      <p:pic>
        <p:nvPicPr>
          <p:cNvPr id="11" name="Picture 10" descr="A graph of a normal growth&#10;&#10;Description automatically generated with medium confidence">
            <a:extLst>
              <a:ext uri="{FF2B5EF4-FFF2-40B4-BE49-F238E27FC236}">
                <a16:creationId xmlns:a16="http://schemas.microsoft.com/office/drawing/2014/main" id="{3D388A7B-AF28-6275-F72C-460FF148D3E3}"/>
              </a:ext>
            </a:extLst>
          </p:cNvPr>
          <p:cNvPicPr>
            <a:picLocks noChangeAspect="1"/>
          </p:cNvPicPr>
          <p:nvPr/>
        </p:nvPicPr>
        <p:blipFill rotWithShape="1">
          <a:blip r:embed="rId5"/>
          <a:srcRect t="23332" r="-3" b="23827"/>
          <a:stretch/>
        </p:blipFill>
        <p:spPr>
          <a:xfrm>
            <a:off x="5996628" y="4559278"/>
            <a:ext cx="6195372" cy="2299751"/>
          </a:xfrm>
          <a:prstGeom prst="rect">
            <a:avLst/>
          </a:prstGeom>
        </p:spPr>
      </p:pic>
      <p:sp>
        <p:nvSpPr>
          <p:cNvPr id="15" name="TextBox 14">
            <a:extLst>
              <a:ext uri="{FF2B5EF4-FFF2-40B4-BE49-F238E27FC236}">
                <a16:creationId xmlns:a16="http://schemas.microsoft.com/office/drawing/2014/main" id="{454232B5-B25E-FC97-6A96-A41D6478B838}"/>
              </a:ext>
            </a:extLst>
          </p:cNvPr>
          <p:cNvSpPr txBox="1"/>
          <p:nvPr/>
        </p:nvSpPr>
        <p:spPr>
          <a:xfrm>
            <a:off x="7164030" y="744909"/>
            <a:ext cx="1231208" cy="373436"/>
          </a:xfrm>
          <a:prstGeom prst="rect">
            <a:avLst/>
          </a:prstGeom>
          <a:noFill/>
        </p:spPr>
        <p:txBody>
          <a:bodyPr wrap="square">
            <a:spAutoFit/>
          </a:bodyPr>
          <a:lstStyle/>
          <a:p>
            <a:pPr>
              <a:lnSpc>
                <a:spcPct val="110000"/>
              </a:lnSpc>
              <a:spcBef>
                <a:spcPts val="1000"/>
              </a:spcBef>
              <a:buClr>
                <a:schemeClr val="accent5"/>
              </a:buClr>
            </a:pPr>
            <a:r>
              <a:rPr lang="en-US" sz="1800" i="1" kern="1200" dirty="0">
                <a:solidFill>
                  <a:schemeClr val="tx2"/>
                </a:solidFill>
                <a:latin typeface="+mn-lt"/>
                <a:ea typeface="+mn-ea"/>
                <a:cs typeface="+mn-cs"/>
              </a:rPr>
              <a:t>METREX</a:t>
            </a:r>
          </a:p>
        </p:txBody>
      </p:sp>
      <p:sp>
        <p:nvSpPr>
          <p:cNvPr id="19" name="TextBox 18">
            <a:extLst>
              <a:ext uri="{FF2B5EF4-FFF2-40B4-BE49-F238E27FC236}">
                <a16:creationId xmlns:a16="http://schemas.microsoft.com/office/drawing/2014/main" id="{E186A8F5-3616-C061-AAA6-09E185CFE071}"/>
              </a:ext>
            </a:extLst>
          </p:cNvPr>
          <p:cNvSpPr txBox="1"/>
          <p:nvPr/>
        </p:nvSpPr>
        <p:spPr>
          <a:xfrm>
            <a:off x="7444938" y="5075111"/>
            <a:ext cx="1283416" cy="369332"/>
          </a:xfrm>
          <a:prstGeom prst="rect">
            <a:avLst/>
          </a:prstGeom>
          <a:noFill/>
        </p:spPr>
        <p:txBody>
          <a:bodyPr wrap="square">
            <a:spAutoFit/>
          </a:bodyPr>
          <a:lstStyle/>
          <a:p>
            <a:r>
              <a:rPr lang="en-US" sz="1800" i="1" kern="1200" dirty="0">
                <a:solidFill>
                  <a:schemeClr val="tx2"/>
                </a:solidFill>
                <a:latin typeface="+mn-lt"/>
                <a:ea typeface="+mn-ea"/>
                <a:cs typeface="+mn-cs"/>
              </a:rPr>
              <a:t>METREO</a:t>
            </a:r>
            <a:endParaRPr lang="en-US" dirty="0"/>
          </a:p>
        </p:txBody>
      </p:sp>
      <p:pic>
        <p:nvPicPr>
          <p:cNvPr id="21" name="Picture 2" descr="CNM-Au8 extends ALS survival in 2 compassionate use studies">
            <a:extLst>
              <a:ext uri="{FF2B5EF4-FFF2-40B4-BE49-F238E27FC236}">
                <a16:creationId xmlns:a16="http://schemas.microsoft.com/office/drawing/2014/main" id="{EA1E8404-5308-8A43-1ECC-B975AE2829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231" r="24045"/>
          <a:stretch/>
        </p:blipFill>
        <p:spPr bwMode="auto">
          <a:xfrm>
            <a:off x="2219387" y="1918800"/>
            <a:ext cx="1557854" cy="1505925"/>
          </a:xfrm>
          <a:prstGeom prst="rect">
            <a:avLst/>
          </a:prstGeom>
          <a:noFill/>
          <a:extLst>
            <a:ext uri="{909E8E84-426E-40DD-AFC4-6F175D3DCCD1}">
              <a14:hiddenFill xmlns:a14="http://schemas.microsoft.com/office/drawing/2010/main">
                <a:solidFill>
                  <a:srgbClr val="FFFFFF"/>
                </a:solidFill>
              </a14:hiddenFill>
            </a:ext>
          </a:extLst>
        </p:spPr>
      </p:pic>
      <p:sp>
        <p:nvSpPr>
          <p:cNvPr id="23" name="Snip Diagonal Corner of Rectangle 22">
            <a:extLst>
              <a:ext uri="{FF2B5EF4-FFF2-40B4-BE49-F238E27FC236}">
                <a16:creationId xmlns:a16="http://schemas.microsoft.com/office/drawing/2014/main" id="{D33F4C88-A70D-8674-1459-2F5E2F4A667C}"/>
              </a:ext>
            </a:extLst>
          </p:cNvPr>
          <p:cNvSpPr/>
          <p:nvPr/>
        </p:nvSpPr>
        <p:spPr>
          <a:xfrm>
            <a:off x="517646" y="4165024"/>
            <a:ext cx="5125742" cy="2281783"/>
          </a:xfrm>
          <a:prstGeom prst="snip2Diag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a:t> 3 More Ongoing Trials</a:t>
            </a:r>
          </a:p>
          <a:p>
            <a:pPr algn="ctr"/>
            <a:r>
              <a:rPr lang="en-US" sz="1100" dirty="0"/>
              <a:t> </a:t>
            </a:r>
          </a:p>
          <a:p>
            <a:pPr algn="ctr"/>
            <a:r>
              <a:rPr lang="en-US" sz="2400" dirty="0"/>
              <a:t>SUMMER</a:t>
            </a:r>
          </a:p>
          <a:p>
            <a:pPr algn="ctr"/>
            <a:r>
              <a:rPr lang="en-US" sz="2400" dirty="0"/>
              <a:t>MATINEE </a:t>
            </a:r>
          </a:p>
          <a:p>
            <a:pPr algn="ctr"/>
            <a:r>
              <a:rPr lang="en-US" sz="2400" dirty="0"/>
              <a:t>&amp; </a:t>
            </a:r>
          </a:p>
          <a:p>
            <a:pPr algn="ctr"/>
            <a:r>
              <a:rPr lang="en-US" sz="2400" dirty="0"/>
              <a:t>COPD-HELP</a:t>
            </a:r>
          </a:p>
        </p:txBody>
      </p:sp>
      <p:sp>
        <p:nvSpPr>
          <p:cNvPr id="25" name="TextBox 24">
            <a:extLst>
              <a:ext uri="{FF2B5EF4-FFF2-40B4-BE49-F238E27FC236}">
                <a16:creationId xmlns:a16="http://schemas.microsoft.com/office/drawing/2014/main" id="{A9A19C18-0D6E-B267-7D56-523D38047975}"/>
              </a:ext>
            </a:extLst>
          </p:cNvPr>
          <p:cNvSpPr txBox="1"/>
          <p:nvPr/>
        </p:nvSpPr>
        <p:spPr>
          <a:xfrm>
            <a:off x="8907812" y="3613328"/>
            <a:ext cx="2031400" cy="408623"/>
          </a:xfrm>
          <a:prstGeom prst="round2DiagRect">
            <a:avLst/>
          </a:prstGeom>
          <a:solidFill>
            <a:srgbClr val="F98866"/>
          </a:solidFill>
        </p:spPr>
        <p:txBody>
          <a:bodyPr wrap="none" rtlCol="0">
            <a:spAutoFit/>
          </a:bodyPr>
          <a:lstStyle/>
          <a:p>
            <a:r>
              <a:rPr lang="en-US" dirty="0">
                <a:solidFill>
                  <a:schemeClr val="bg1"/>
                </a:solidFill>
              </a:rPr>
              <a:t>14-20% reduction</a:t>
            </a:r>
          </a:p>
        </p:txBody>
      </p:sp>
    </p:spTree>
    <p:extLst>
      <p:ext uri="{BB962C8B-B14F-4D97-AF65-F5344CB8AC3E}">
        <p14:creationId xmlns:p14="http://schemas.microsoft.com/office/powerpoint/2010/main" val="1759555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horizontal)">
                                      <p:cBhvr>
                                        <p:cTn id="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9C69B90-D41B-1832-DF4A-92F0237C9AE8}"/>
              </a:ext>
            </a:extLst>
          </p:cNvPr>
          <p:cNvSpPr>
            <a:spLocks noGrp="1"/>
          </p:cNvSpPr>
          <p:nvPr>
            <p:ph type="title"/>
          </p:nvPr>
        </p:nvSpPr>
        <p:spPr>
          <a:xfrm>
            <a:off x="0" y="-27355"/>
            <a:ext cx="12192000" cy="1161754"/>
          </a:xfrm>
          <a:noFill/>
        </p:spPr>
        <p:txBody>
          <a:bodyPr>
            <a:normAutofit fontScale="90000"/>
          </a:bodyPr>
          <a:lstStyle/>
          <a:p>
            <a:pPr algn="ctr"/>
            <a:r>
              <a:rPr lang="en-US" sz="4400" dirty="0">
                <a:solidFill>
                  <a:schemeClr val="tx1"/>
                </a:solidFill>
              </a:rPr>
              <a:t>Benralizumab: </a:t>
            </a:r>
            <a:r>
              <a:rPr lang="en-US" sz="3600" i="1" dirty="0">
                <a:solidFill>
                  <a:schemeClr val="tx1"/>
                </a:solidFill>
              </a:rPr>
              <a:t>Anti IL - 5r Blocking Monoclonal antibody</a:t>
            </a:r>
          </a:p>
        </p:txBody>
      </p:sp>
      <p:sp>
        <p:nvSpPr>
          <p:cNvPr id="3" name="Rounded Rectangle 2">
            <a:extLst>
              <a:ext uri="{FF2B5EF4-FFF2-40B4-BE49-F238E27FC236}">
                <a16:creationId xmlns:a16="http://schemas.microsoft.com/office/drawing/2014/main" id="{A5915E48-4FC1-8A61-D2DB-710230F1A6F0}"/>
              </a:ext>
            </a:extLst>
          </p:cNvPr>
          <p:cNvSpPr/>
          <p:nvPr/>
        </p:nvSpPr>
        <p:spPr>
          <a:xfrm>
            <a:off x="361324" y="3722379"/>
            <a:ext cx="4997668" cy="2582084"/>
          </a:xfrm>
          <a:prstGeom prst="round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lnSpc>
                <a:spcPct val="150000"/>
              </a:lnSpc>
              <a:buFont typeface="Arial" panose="020B0604020202020204" pitchFamily="34" charset="0"/>
              <a:buChar char="•"/>
            </a:pPr>
            <a:r>
              <a:rPr lang="en-IN" b="0" i="0" u="none" strike="noStrike" dirty="0">
                <a:solidFill>
                  <a:schemeClr val="bg1"/>
                </a:solidFill>
                <a:effectLst/>
              </a:rPr>
              <a:t>Subgroup </a:t>
            </a:r>
            <a:r>
              <a:rPr lang="en-IN" dirty="0">
                <a:solidFill>
                  <a:schemeClr val="bg1"/>
                </a:solidFill>
              </a:rPr>
              <a:t>of </a:t>
            </a:r>
            <a:r>
              <a:rPr lang="en-IN" b="0" i="0" u="none" strike="noStrike" dirty="0">
                <a:solidFill>
                  <a:schemeClr val="bg1"/>
                </a:solidFill>
                <a:effectLst/>
              </a:rPr>
              <a:t>COPD with:</a:t>
            </a:r>
          </a:p>
          <a:p>
            <a:pPr marL="742950" lvl="1" indent="-285750">
              <a:lnSpc>
                <a:spcPct val="150000"/>
              </a:lnSpc>
              <a:buFont typeface="Arial" panose="020B0604020202020204" pitchFamily="34" charset="0"/>
              <a:buChar char="•"/>
            </a:pPr>
            <a:r>
              <a:rPr lang="en-IN" b="0" i="0" u="none" strike="noStrike" dirty="0">
                <a:solidFill>
                  <a:schemeClr val="bg1"/>
                </a:solidFill>
                <a:effectLst/>
              </a:rPr>
              <a:t> </a:t>
            </a:r>
            <a:r>
              <a:rPr lang="en-IN" b="0" i="0" u="sng" strike="noStrike" dirty="0">
                <a:solidFill>
                  <a:schemeClr val="bg1"/>
                </a:solidFill>
                <a:effectLst/>
              </a:rPr>
              <a:t>&gt;</a:t>
            </a:r>
            <a:r>
              <a:rPr lang="en-IN" b="0" i="0" u="none" strike="noStrike" dirty="0">
                <a:solidFill>
                  <a:schemeClr val="bg1"/>
                </a:solidFill>
                <a:effectLst/>
              </a:rPr>
              <a:t> 3 exacerbations on Triple therapy</a:t>
            </a:r>
          </a:p>
          <a:p>
            <a:pPr marL="742950" lvl="1" indent="-285750">
              <a:lnSpc>
                <a:spcPct val="150000"/>
              </a:lnSpc>
              <a:buFont typeface="Arial" panose="020B0604020202020204" pitchFamily="34" charset="0"/>
              <a:buChar char="•"/>
            </a:pPr>
            <a:r>
              <a:rPr lang="en-IN" dirty="0">
                <a:solidFill>
                  <a:schemeClr val="bg1"/>
                </a:solidFill>
              </a:rPr>
              <a:t>Baseline </a:t>
            </a:r>
            <a:r>
              <a:rPr lang="en-IN" b="0" i="0" u="none" strike="noStrike" dirty="0">
                <a:solidFill>
                  <a:schemeClr val="bg1"/>
                </a:solidFill>
                <a:effectLst/>
              </a:rPr>
              <a:t> AEC</a:t>
            </a:r>
            <a:r>
              <a:rPr lang="en-IN" b="0" i="0" u="sng" strike="noStrike" dirty="0">
                <a:solidFill>
                  <a:schemeClr val="bg1"/>
                </a:solidFill>
                <a:effectLst/>
              </a:rPr>
              <a:t> &gt; </a:t>
            </a:r>
            <a:r>
              <a:rPr lang="en-IN" b="0" i="0" u="none" strike="noStrike" dirty="0">
                <a:solidFill>
                  <a:schemeClr val="bg1"/>
                </a:solidFill>
                <a:effectLst/>
              </a:rPr>
              <a:t>300 </a:t>
            </a:r>
            <a:r>
              <a:rPr lang="en-IN" dirty="0">
                <a:solidFill>
                  <a:schemeClr val="bg1"/>
                </a:solidFill>
              </a:rPr>
              <a:t> </a:t>
            </a:r>
          </a:p>
          <a:p>
            <a:pPr marL="285750" indent="-285750">
              <a:lnSpc>
                <a:spcPct val="150000"/>
              </a:lnSpc>
              <a:buFont typeface="Arial" panose="020B0604020202020204" pitchFamily="34" charset="0"/>
              <a:buChar char="•"/>
            </a:pPr>
            <a:r>
              <a:rPr lang="en-IN" dirty="0">
                <a:solidFill>
                  <a:schemeClr val="bg1"/>
                </a:solidFill>
              </a:rPr>
              <a:t>Benralizumab ( 100 mg/month)  reduces risk of</a:t>
            </a:r>
            <a:r>
              <a:rPr lang="en-IN" b="0" i="0" u="none" strike="noStrike" dirty="0">
                <a:solidFill>
                  <a:schemeClr val="bg1"/>
                </a:solidFill>
                <a:effectLst/>
              </a:rPr>
              <a:t> exacerbations @ 30- and 90-days post exacerbation ( vulnerable period ) </a:t>
            </a:r>
            <a:endParaRPr lang="en-IN" dirty="0">
              <a:solidFill>
                <a:schemeClr val="bg1"/>
              </a:solidFill>
              <a:effectLst/>
              <a:ea typeface="Calibri" panose="020F0502020204030204" pitchFamily="34" charset="0"/>
              <a:cs typeface="Times New Roman" panose="02020603050405020304" pitchFamily="18" charset="0"/>
            </a:endParaRPr>
          </a:p>
        </p:txBody>
      </p:sp>
      <p:pic>
        <p:nvPicPr>
          <p:cNvPr id="11" name="Picture 10" descr="A screenshot of a computer&#10;&#10;Description automatically generated">
            <a:extLst>
              <a:ext uri="{FF2B5EF4-FFF2-40B4-BE49-F238E27FC236}">
                <a16:creationId xmlns:a16="http://schemas.microsoft.com/office/drawing/2014/main" id="{0632D893-3140-7538-623E-2F872910D2DF}"/>
              </a:ext>
            </a:extLst>
          </p:cNvPr>
          <p:cNvPicPr>
            <a:picLocks noChangeAspect="1"/>
          </p:cNvPicPr>
          <p:nvPr/>
        </p:nvPicPr>
        <p:blipFill>
          <a:blip r:embed="rId3"/>
          <a:stretch>
            <a:fillRect/>
          </a:stretch>
        </p:blipFill>
        <p:spPr>
          <a:xfrm>
            <a:off x="361324" y="1471740"/>
            <a:ext cx="4997668" cy="1913298"/>
          </a:xfrm>
          <a:prstGeom prst="rect">
            <a:avLst/>
          </a:prstGeom>
        </p:spPr>
      </p:pic>
      <p:pic>
        <p:nvPicPr>
          <p:cNvPr id="13" name="Picture 12" descr="A screenshot of a graph&#10;&#10;Description automatically generated">
            <a:extLst>
              <a:ext uri="{FF2B5EF4-FFF2-40B4-BE49-F238E27FC236}">
                <a16:creationId xmlns:a16="http://schemas.microsoft.com/office/drawing/2014/main" id="{8E425EE0-3417-9617-03DD-8934955AB820}"/>
              </a:ext>
            </a:extLst>
          </p:cNvPr>
          <p:cNvPicPr>
            <a:picLocks noChangeAspect="1"/>
          </p:cNvPicPr>
          <p:nvPr/>
        </p:nvPicPr>
        <p:blipFill>
          <a:blip r:embed="rId4"/>
          <a:stretch>
            <a:fillRect/>
          </a:stretch>
        </p:blipFill>
        <p:spPr>
          <a:xfrm>
            <a:off x="6120574" y="2799398"/>
            <a:ext cx="5710102" cy="2924203"/>
          </a:xfrm>
          <a:prstGeom prst="rect">
            <a:avLst/>
          </a:prstGeom>
        </p:spPr>
      </p:pic>
      <p:sp>
        <p:nvSpPr>
          <p:cNvPr id="17" name="TextBox 16">
            <a:extLst>
              <a:ext uri="{FF2B5EF4-FFF2-40B4-BE49-F238E27FC236}">
                <a16:creationId xmlns:a16="http://schemas.microsoft.com/office/drawing/2014/main" id="{E54119EB-9A88-3263-63FD-D4449E13B841}"/>
              </a:ext>
            </a:extLst>
          </p:cNvPr>
          <p:cNvSpPr txBox="1"/>
          <p:nvPr/>
        </p:nvSpPr>
        <p:spPr>
          <a:xfrm>
            <a:off x="5981730" y="6412188"/>
            <a:ext cx="6210270" cy="307777"/>
          </a:xfrm>
          <a:prstGeom prst="rect">
            <a:avLst/>
          </a:prstGeom>
          <a:noFill/>
        </p:spPr>
        <p:txBody>
          <a:bodyPr wrap="square">
            <a:spAutoFit/>
          </a:bodyPr>
          <a:lstStyle/>
          <a:p>
            <a:r>
              <a:rPr lang="en-IN" sz="1400" dirty="0">
                <a:effectLst/>
              </a:rPr>
              <a:t>International Journal of Chronic Obstructive Pulmonary Disease 2023:18 </a:t>
            </a:r>
            <a:endParaRPr lang="en-IN" sz="1400" dirty="0"/>
          </a:p>
        </p:txBody>
      </p:sp>
      <p:sp>
        <p:nvSpPr>
          <p:cNvPr id="18" name="TextBox 17">
            <a:extLst>
              <a:ext uri="{FF2B5EF4-FFF2-40B4-BE49-F238E27FC236}">
                <a16:creationId xmlns:a16="http://schemas.microsoft.com/office/drawing/2014/main" id="{4A2C3A75-9454-63F5-14B2-E8D7290F202D}"/>
              </a:ext>
            </a:extLst>
          </p:cNvPr>
          <p:cNvSpPr txBox="1"/>
          <p:nvPr/>
        </p:nvSpPr>
        <p:spPr>
          <a:xfrm>
            <a:off x="6282203" y="2042716"/>
            <a:ext cx="5358932" cy="771346"/>
          </a:xfrm>
          <a:prstGeom prst="snip2DiagRect">
            <a:avLst/>
          </a:prstGeom>
          <a:solidFill>
            <a:srgbClr val="F98866"/>
          </a:solidFill>
          <a:ln>
            <a:solidFill>
              <a:schemeClr val="tx1"/>
            </a:solidFill>
          </a:ln>
        </p:spPr>
        <p:txBody>
          <a:bodyPr wrap="square" rtlCol="0">
            <a:spAutoFit/>
          </a:bodyPr>
          <a:lstStyle/>
          <a:p>
            <a:pPr algn="ctr"/>
            <a:r>
              <a:rPr lang="en-IN" dirty="0">
                <a:solidFill>
                  <a:schemeClr val="bg1"/>
                </a:solidFill>
              </a:rPr>
              <a:t>E</a:t>
            </a:r>
            <a:r>
              <a:rPr lang="en-IN" sz="1800" dirty="0">
                <a:solidFill>
                  <a:schemeClr val="bg1"/>
                </a:solidFill>
                <a:effectLst/>
              </a:rPr>
              <a:t>xploratory post hoc analysis of the GALATHEA and TERRANOVA trials </a:t>
            </a:r>
            <a:endParaRPr lang="en-IN" dirty="0">
              <a:solidFill>
                <a:schemeClr val="bg1"/>
              </a:solidFill>
            </a:endParaRPr>
          </a:p>
        </p:txBody>
      </p:sp>
      <p:sp>
        <p:nvSpPr>
          <p:cNvPr id="6" name="Snip Same-side Corner of Rectangle 5">
            <a:extLst>
              <a:ext uri="{FF2B5EF4-FFF2-40B4-BE49-F238E27FC236}">
                <a16:creationId xmlns:a16="http://schemas.microsoft.com/office/drawing/2014/main" id="{CC73DF43-3912-EFDC-0FF8-D9E0EE795F26}"/>
              </a:ext>
            </a:extLst>
          </p:cNvPr>
          <p:cNvSpPr/>
          <p:nvPr/>
        </p:nvSpPr>
        <p:spPr>
          <a:xfrm>
            <a:off x="6434254" y="5856139"/>
            <a:ext cx="3100039" cy="445812"/>
          </a:xfrm>
          <a:prstGeom prst="snip2SameRect">
            <a:avLst/>
          </a:prstGeom>
          <a:solidFill>
            <a:srgbClr val="F988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RESOLUTE</a:t>
            </a:r>
            <a:r>
              <a:rPr lang="en-US" dirty="0"/>
              <a:t> - recruiting</a:t>
            </a:r>
          </a:p>
        </p:txBody>
      </p:sp>
      <p:sp>
        <p:nvSpPr>
          <p:cNvPr id="2" name="Frame 1">
            <a:extLst>
              <a:ext uri="{FF2B5EF4-FFF2-40B4-BE49-F238E27FC236}">
                <a16:creationId xmlns:a16="http://schemas.microsoft.com/office/drawing/2014/main" id="{789D4473-DDAC-E0A9-2A3D-886B87221FB1}"/>
              </a:ext>
            </a:extLst>
          </p:cNvPr>
          <p:cNvSpPr/>
          <p:nvPr/>
        </p:nvSpPr>
        <p:spPr>
          <a:xfrm>
            <a:off x="8631380" y="3385038"/>
            <a:ext cx="955964" cy="2101362"/>
          </a:xfrm>
          <a:prstGeom prst="frame">
            <a:avLst>
              <a:gd name="adj1" fmla="val 5254"/>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chemeClr val="accent5">
                    <a:lumMod val="75000"/>
                  </a:schemeClr>
                </a:solidFill>
              </a:ln>
              <a:solidFill>
                <a:schemeClr val="accent5">
                  <a:lumMod val="75000"/>
                </a:schemeClr>
              </a:solidFill>
            </a:endParaRPr>
          </a:p>
        </p:txBody>
      </p:sp>
    </p:spTree>
    <p:extLst>
      <p:ext uri="{BB962C8B-B14F-4D97-AF65-F5344CB8AC3E}">
        <p14:creationId xmlns:p14="http://schemas.microsoft.com/office/powerpoint/2010/main" val="25848268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diagram of a diagram of a cell&#10;&#10;Description automatically generated with medium confidence">
            <a:extLst>
              <a:ext uri="{FF2B5EF4-FFF2-40B4-BE49-F238E27FC236}">
                <a16:creationId xmlns:a16="http://schemas.microsoft.com/office/drawing/2014/main" id="{EF38C5D4-A415-7F6F-CE7C-01A1C27D55E1}"/>
              </a:ext>
            </a:extLst>
          </p:cNvPr>
          <p:cNvPicPr>
            <a:picLocks noChangeAspect="1"/>
          </p:cNvPicPr>
          <p:nvPr/>
        </p:nvPicPr>
        <p:blipFill rotWithShape="1">
          <a:blip r:embed="rId3">
            <a:alphaModFix amt="70000"/>
          </a:blip>
          <a:srcRect t="1646" r="1" b="11764"/>
          <a:stretch/>
        </p:blipFill>
        <p:spPr>
          <a:xfrm>
            <a:off x="3777155" y="-13317"/>
            <a:ext cx="8401522" cy="6856614"/>
          </a:xfrm>
          <a:prstGeom prst="rect">
            <a:avLst/>
          </a:prstGeom>
        </p:spPr>
      </p:pic>
      <p:sp>
        <p:nvSpPr>
          <p:cNvPr id="2" name="Title 1">
            <a:extLst>
              <a:ext uri="{FF2B5EF4-FFF2-40B4-BE49-F238E27FC236}">
                <a16:creationId xmlns:a16="http://schemas.microsoft.com/office/drawing/2014/main" id="{048D0018-5304-7C91-7037-CE8158B47852}"/>
              </a:ext>
            </a:extLst>
          </p:cNvPr>
          <p:cNvSpPr>
            <a:spLocks noGrp="1"/>
          </p:cNvSpPr>
          <p:nvPr>
            <p:ph type="title"/>
          </p:nvPr>
        </p:nvSpPr>
        <p:spPr>
          <a:xfrm>
            <a:off x="129857" y="1"/>
            <a:ext cx="3647298" cy="3657600"/>
          </a:xfrm>
        </p:spPr>
        <p:txBody>
          <a:bodyPr vert="horz" lIns="91440" tIns="45720" rIns="91440" bIns="45720" rtlCol="0" anchor="b">
            <a:normAutofit/>
          </a:bodyPr>
          <a:lstStyle/>
          <a:p>
            <a:r>
              <a:rPr lang="en-US" sz="5400" kern="1200" dirty="0">
                <a:solidFill>
                  <a:schemeClr val="tx1"/>
                </a:solidFill>
                <a:latin typeface="+mj-lt"/>
                <a:ea typeface="+mj-ea"/>
                <a:cs typeface="+mj-cs"/>
              </a:rPr>
              <a:t>What More to Target In COPD ?</a:t>
            </a:r>
          </a:p>
        </p:txBody>
      </p:sp>
      <p:sp>
        <p:nvSpPr>
          <p:cNvPr id="11" name="Content Placeholder 10">
            <a:extLst>
              <a:ext uri="{FF2B5EF4-FFF2-40B4-BE49-F238E27FC236}">
                <a16:creationId xmlns:a16="http://schemas.microsoft.com/office/drawing/2014/main" id="{A8618443-25CF-FC50-E8D1-043E022E900C}"/>
              </a:ext>
            </a:extLst>
          </p:cNvPr>
          <p:cNvSpPr>
            <a:spLocks noGrp="1"/>
          </p:cNvSpPr>
          <p:nvPr>
            <p:ph idx="1"/>
          </p:nvPr>
        </p:nvSpPr>
        <p:spPr>
          <a:xfrm>
            <a:off x="365081" y="4167506"/>
            <a:ext cx="2982862" cy="1983911"/>
          </a:xfrm>
          <a:prstGeom prst="roundRect">
            <a:avLst/>
          </a:prstGeom>
          <a:solidFill>
            <a:schemeClr val="tx2">
              <a:lumMod val="90000"/>
              <a:lumOff val="10000"/>
            </a:schemeClr>
          </a:solidFill>
        </p:spPr>
        <p:txBody>
          <a:bodyPr vert="horz" lIns="91440" tIns="45720" rIns="91440" bIns="45720" rtlCol="0">
            <a:normAutofit lnSpcReduction="10000"/>
          </a:bodyPr>
          <a:lstStyle/>
          <a:p>
            <a:pPr marL="0" indent="0" algn="ctr">
              <a:buNone/>
            </a:pPr>
            <a:r>
              <a:rPr lang="en-US" sz="2200" b="0" i="0" u="none" strike="noStrike" kern="1200" dirty="0">
                <a:solidFill>
                  <a:schemeClr val="bg1"/>
                </a:solidFill>
                <a:effectLst/>
                <a:latin typeface="+mn-lt"/>
                <a:ea typeface="+mn-ea"/>
                <a:cs typeface="+mn-cs"/>
              </a:rPr>
              <a:t>‘COPD is characterized by</a:t>
            </a:r>
            <a:br>
              <a:rPr lang="en-US" sz="2200" b="0" i="0" u="none" strike="noStrike" kern="1200" dirty="0">
                <a:solidFill>
                  <a:schemeClr val="bg1"/>
                </a:solidFill>
                <a:effectLst/>
                <a:latin typeface="+mn-lt"/>
                <a:ea typeface="+mn-ea"/>
                <a:cs typeface="+mn-cs"/>
              </a:rPr>
            </a:br>
            <a:r>
              <a:rPr lang="en-US" sz="2200" b="0" i="0" u="none" strike="noStrike" kern="1200" dirty="0">
                <a:solidFill>
                  <a:schemeClr val="bg1"/>
                </a:solidFill>
                <a:effectLst/>
                <a:latin typeface="+mn-lt"/>
                <a:ea typeface="+mn-ea"/>
                <a:cs typeface="+mn-cs"/>
              </a:rPr>
              <a:t>different biological pathways known as endotypes’</a:t>
            </a:r>
            <a:endParaRPr lang="en-US" sz="2200" kern="1200" dirty="0">
              <a:solidFill>
                <a:schemeClr val="bg1"/>
              </a:solidFill>
              <a:latin typeface="+mn-lt"/>
              <a:ea typeface="+mn-ea"/>
              <a:cs typeface="+mn-cs"/>
            </a:endParaRPr>
          </a:p>
        </p:txBody>
      </p:sp>
      <p:sp>
        <p:nvSpPr>
          <p:cNvPr id="8" name="Round Diagonal Corner of Rectangle 7">
            <a:extLst>
              <a:ext uri="{FF2B5EF4-FFF2-40B4-BE49-F238E27FC236}">
                <a16:creationId xmlns:a16="http://schemas.microsoft.com/office/drawing/2014/main" id="{B3A38A46-D3D9-9A84-07E3-BB3722490554}"/>
              </a:ext>
            </a:extLst>
          </p:cNvPr>
          <p:cNvSpPr/>
          <p:nvPr/>
        </p:nvSpPr>
        <p:spPr>
          <a:xfrm>
            <a:off x="3199768" y="6431638"/>
            <a:ext cx="1126273" cy="348305"/>
          </a:xfrm>
          <a:prstGeom prst="round2Diag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Bronchiolitis</a:t>
            </a:r>
          </a:p>
        </p:txBody>
      </p:sp>
      <p:sp>
        <p:nvSpPr>
          <p:cNvPr id="9" name="Round Diagonal Corner of Rectangle 8">
            <a:extLst>
              <a:ext uri="{FF2B5EF4-FFF2-40B4-BE49-F238E27FC236}">
                <a16:creationId xmlns:a16="http://schemas.microsoft.com/office/drawing/2014/main" id="{88225E12-C633-6BF6-3B9D-1F8D8CD6ED7F}"/>
              </a:ext>
            </a:extLst>
          </p:cNvPr>
          <p:cNvSpPr/>
          <p:nvPr/>
        </p:nvSpPr>
        <p:spPr>
          <a:xfrm>
            <a:off x="6247109" y="6432609"/>
            <a:ext cx="1126273" cy="348305"/>
          </a:xfrm>
          <a:prstGeom prst="round2Diag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Emphysema</a:t>
            </a:r>
          </a:p>
        </p:txBody>
      </p:sp>
      <p:sp>
        <p:nvSpPr>
          <p:cNvPr id="13" name="Round Diagonal Corner of Rectangle 12">
            <a:extLst>
              <a:ext uri="{FF2B5EF4-FFF2-40B4-BE49-F238E27FC236}">
                <a16:creationId xmlns:a16="http://schemas.microsoft.com/office/drawing/2014/main" id="{CD60A5B5-AC7F-4E3A-E0F2-43F48705A473}"/>
              </a:ext>
            </a:extLst>
          </p:cNvPr>
          <p:cNvSpPr/>
          <p:nvPr/>
        </p:nvSpPr>
        <p:spPr>
          <a:xfrm>
            <a:off x="10164288" y="6427281"/>
            <a:ext cx="1126273" cy="348305"/>
          </a:xfrm>
          <a:prstGeom prst="round2DiagRect">
            <a:avLst/>
          </a:prstGeom>
          <a:solidFill>
            <a:schemeClr val="accent1">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t>Bronchitis</a:t>
            </a:r>
          </a:p>
        </p:txBody>
      </p:sp>
      <p:sp>
        <p:nvSpPr>
          <p:cNvPr id="15" name="Lightning Bolt 14">
            <a:extLst>
              <a:ext uri="{FF2B5EF4-FFF2-40B4-BE49-F238E27FC236}">
                <a16:creationId xmlns:a16="http://schemas.microsoft.com/office/drawing/2014/main" id="{B8CBBEFC-7B35-3DFC-5444-4F4A9D7A33C5}"/>
              </a:ext>
            </a:extLst>
          </p:cNvPr>
          <p:cNvSpPr/>
          <p:nvPr/>
        </p:nvSpPr>
        <p:spPr>
          <a:xfrm rot="20386990">
            <a:off x="4493627" y="4989708"/>
            <a:ext cx="367990" cy="569556"/>
          </a:xfrm>
          <a:prstGeom prst="lightningBol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E7AEA0B9-FFD7-CC52-B654-9F6A4476081C}"/>
              </a:ext>
            </a:extLst>
          </p:cNvPr>
          <p:cNvSpPr txBox="1"/>
          <p:nvPr/>
        </p:nvSpPr>
        <p:spPr>
          <a:xfrm>
            <a:off x="5091836" y="5377019"/>
            <a:ext cx="936072" cy="374571"/>
          </a:xfrm>
          <a:prstGeom prst="roundRect">
            <a:avLst/>
          </a:prstGeom>
          <a:solidFill>
            <a:schemeClr val="accent6">
              <a:lumMod val="20000"/>
              <a:lumOff val="80000"/>
            </a:schemeClr>
          </a:solidFill>
        </p:spPr>
        <p:txBody>
          <a:bodyPr wrap="none" rtlCol="0">
            <a:spAutoFit/>
          </a:bodyPr>
          <a:lstStyle/>
          <a:p>
            <a:r>
              <a:rPr lang="en-US" sz="1600" i="1" dirty="0"/>
              <a:t>Fibrosis</a:t>
            </a:r>
          </a:p>
        </p:txBody>
      </p:sp>
      <p:sp>
        <p:nvSpPr>
          <p:cNvPr id="39" name="TextBox 38">
            <a:extLst>
              <a:ext uri="{FF2B5EF4-FFF2-40B4-BE49-F238E27FC236}">
                <a16:creationId xmlns:a16="http://schemas.microsoft.com/office/drawing/2014/main" id="{F6E54A55-0527-110C-1304-BC7C523B84B4}"/>
              </a:ext>
            </a:extLst>
          </p:cNvPr>
          <p:cNvSpPr txBox="1"/>
          <p:nvPr/>
        </p:nvSpPr>
        <p:spPr>
          <a:xfrm>
            <a:off x="10929944" y="5407873"/>
            <a:ext cx="819521" cy="374571"/>
          </a:xfrm>
          <a:prstGeom prst="roundRect">
            <a:avLst/>
          </a:prstGeom>
          <a:solidFill>
            <a:schemeClr val="accent6">
              <a:lumMod val="20000"/>
              <a:lumOff val="80000"/>
            </a:schemeClr>
          </a:solidFill>
        </p:spPr>
        <p:txBody>
          <a:bodyPr wrap="none" rtlCol="0">
            <a:spAutoFit/>
          </a:bodyPr>
          <a:lstStyle/>
          <a:p>
            <a:r>
              <a:rPr lang="en-US" sz="1600" i="1" dirty="0"/>
              <a:t>Mucus</a:t>
            </a:r>
          </a:p>
        </p:txBody>
      </p:sp>
      <p:sp>
        <p:nvSpPr>
          <p:cNvPr id="41" name="TextBox 40">
            <a:extLst>
              <a:ext uri="{FF2B5EF4-FFF2-40B4-BE49-F238E27FC236}">
                <a16:creationId xmlns:a16="http://schemas.microsoft.com/office/drawing/2014/main" id="{68459A0A-4EBB-0C64-89D5-D059E8C696F3}"/>
              </a:ext>
            </a:extLst>
          </p:cNvPr>
          <p:cNvSpPr txBox="1"/>
          <p:nvPr/>
        </p:nvSpPr>
        <p:spPr>
          <a:xfrm>
            <a:off x="7164343" y="5377019"/>
            <a:ext cx="1257258" cy="374571"/>
          </a:xfrm>
          <a:prstGeom prst="roundRect">
            <a:avLst/>
          </a:prstGeom>
          <a:solidFill>
            <a:schemeClr val="accent6">
              <a:lumMod val="20000"/>
              <a:lumOff val="80000"/>
            </a:schemeClr>
          </a:solidFill>
        </p:spPr>
        <p:txBody>
          <a:bodyPr wrap="none" rtlCol="0">
            <a:spAutoFit/>
          </a:bodyPr>
          <a:lstStyle/>
          <a:p>
            <a:r>
              <a:rPr lang="en-US" sz="1600" i="1" dirty="0"/>
              <a:t>Destruction</a:t>
            </a:r>
          </a:p>
        </p:txBody>
      </p:sp>
      <p:sp>
        <p:nvSpPr>
          <p:cNvPr id="92" name="Lightning Bolt 91">
            <a:extLst>
              <a:ext uri="{FF2B5EF4-FFF2-40B4-BE49-F238E27FC236}">
                <a16:creationId xmlns:a16="http://schemas.microsoft.com/office/drawing/2014/main" id="{86851CCC-1D8E-76DC-E8FD-95424A573303}"/>
              </a:ext>
            </a:extLst>
          </p:cNvPr>
          <p:cNvSpPr/>
          <p:nvPr/>
        </p:nvSpPr>
        <p:spPr>
          <a:xfrm rot="20386990">
            <a:off x="6676295" y="5320526"/>
            <a:ext cx="367990" cy="569556"/>
          </a:xfrm>
          <a:prstGeom prst="lightningBol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Lightning Bolt 92">
            <a:extLst>
              <a:ext uri="{FF2B5EF4-FFF2-40B4-BE49-F238E27FC236}">
                <a16:creationId xmlns:a16="http://schemas.microsoft.com/office/drawing/2014/main" id="{75E47BE7-6BB3-FFB7-4BBD-0B230AB730DA}"/>
              </a:ext>
            </a:extLst>
          </p:cNvPr>
          <p:cNvSpPr/>
          <p:nvPr/>
        </p:nvSpPr>
        <p:spPr>
          <a:xfrm rot="20386990">
            <a:off x="9584471" y="5105337"/>
            <a:ext cx="367990" cy="569556"/>
          </a:xfrm>
          <a:prstGeom prst="lightningBol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Round Diagonal Corner of Rectangle 93">
            <a:extLst>
              <a:ext uri="{FF2B5EF4-FFF2-40B4-BE49-F238E27FC236}">
                <a16:creationId xmlns:a16="http://schemas.microsoft.com/office/drawing/2014/main" id="{D6CE42BF-C22D-3C0B-BB7F-0A4FEA27566A}"/>
              </a:ext>
            </a:extLst>
          </p:cNvPr>
          <p:cNvSpPr/>
          <p:nvPr/>
        </p:nvSpPr>
        <p:spPr>
          <a:xfrm>
            <a:off x="6733840" y="1036160"/>
            <a:ext cx="982727" cy="395678"/>
          </a:xfrm>
          <a:prstGeom prst="round2DiagRect">
            <a:avLst/>
          </a:prstGeom>
          <a:solidFill>
            <a:schemeClr val="accent6">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COPD</a:t>
            </a:r>
          </a:p>
        </p:txBody>
      </p:sp>
    </p:spTree>
    <p:extLst>
      <p:ext uri="{BB962C8B-B14F-4D97-AF65-F5344CB8AC3E}">
        <p14:creationId xmlns:p14="http://schemas.microsoft.com/office/powerpoint/2010/main" val="109644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3"/>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3" grpId="0" animBg="1"/>
      <p:bldP spid="15" grpId="0" animBg="1"/>
      <p:bldP spid="17" grpId="0" animBg="1"/>
      <p:bldP spid="39" grpId="0" animBg="1"/>
      <p:bldP spid="41" grpId="0" animBg="1"/>
      <p:bldP spid="92" grpId="0" animBg="1"/>
      <p:bldP spid="9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8D58B-634A-1B09-B9D5-68C53002C37C}"/>
              </a:ext>
            </a:extLst>
          </p:cNvPr>
          <p:cNvSpPr>
            <a:spLocks noGrp="1"/>
          </p:cNvSpPr>
          <p:nvPr>
            <p:ph type="title"/>
          </p:nvPr>
        </p:nvSpPr>
        <p:spPr>
          <a:xfrm>
            <a:off x="1338146" y="379141"/>
            <a:ext cx="10015654" cy="1311547"/>
          </a:xfrm>
        </p:spPr>
        <p:txBody>
          <a:bodyPr>
            <a:normAutofit/>
          </a:bodyPr>
          <a:lstStyle/>
          <a:p>
            <a:r>
              <a:rPr lang="en-US" sz="4000" dirty="0"/>
              <a:t>Targeting Type 1 Inflammation in COPD</a:t>
            </a:r>
            <a:endParaRPr lang="en-US" sz="4000" i="1" dirty="0"/>
          </a:p>
        </p:txBody>
      </p:sp>
      <p:sp>
        <p:nvSpPr>
          <p:cNvPr id="3" name="Content Placeholder 2">
            <a:extLst>
              <a:ext uri="{FF2B5EF4-FFF2-40B4-BE49-F238E27FC236}">
                <a16:creationId xmlns:a16="http://schemas.microsoft.com/office/drawing/2014/main" id="{2B9FFF39-B544-58A2-7673-2CF0C2AD2FC0}"/>
              </a:ext>
            </a:extLst>
          </p:cNvPr>
          <p:cNvSpPr>
            <a:spLocks noGrp="1"/>
          </p:cNvSpPr>
          <p:nvPr>
            <p:ph idx="1"/>
          </p:nvPr>
        </p:nvSpPr>
        <p:spPr/>
        <p:txBody>
          <a:bodyPr>
            <a:normAutofit lnSpcReduction="10000"/>
          </a:bodyPr>
          <a:lstStyle/>
          <a:p>
            <a:pPr>
              <a:buClr>
                <a:srgbClr val="F98866"/>
              </a:buClr>
            </a:pPr>
            <a:r>
              <a:rPr lang="en-US" dirty="0">
                <a:solidFill>
                  <a:srgbClr val="F98866"/>
                </a:solidFill>
              </a:rPr>
              <a:t>TNF </a:t>
            </a:r>
            <a:r>
              <a:rPr lang="en-US" sz="2400" i="1" dirty="0">
                <a:solidFill>
                  <a:srgbClr val="F98866"/>
                </a:solidFill>
              </a:rPr>
              <a:t>Alpha</a:t>
            </a:r>
            <a:r>
              <a:rPr lang="en-US" dirty="0">
                <a:solidFill>
                  <a:srgbClr val="F98866"/>
                </a:solidFill>
              </a:rPr>
              <a:t> : </a:t>
            </a:r>
          </a:p>
          <a:p>
            <a:pPr lvl="1">
              <a:buClr>
                <a:srgbClr val="F98866"/>
              </a:buClr>
            </a:pPr>
            <a:r>
              <a:rPr lang="en-US" dirty="0"/>
              <a:t>Proinflammatory cytokine</a:t>
            </a:r>
          </a:p>
          <a:p>
            <a:pPr lvl="1">
              <a:buClr>
                <a:srgbClr val="F98866"/>
              </a:buClr>
            </a:pPr>
            <a:r>
              <a:rPr lang="en-US" dirty="0"/>
              <a:t>~ </a:t>
            </a:r>
            <a:r>
              <a:rPr lang="en-US" dirty="0">
                <a:solidFill>
                  <a:srgbClr val="F98866"/>
                </a:solidFill>
              </a:rPr>
              <a:t>70% of emphysema</a:t>
            </a:r>
          </a:p>
          <a:p>
            <a:pPr lvl="1">
              <a:buClr>
                <a:srgbClr val="F98866"/>
              </a:buClr>
            </a:pPr>
            <a:r>
              <a:rPr lang="en-US" dirty="0"/>
              <a:t>Cascade of inflammatory mediators</a:t>
            </a:r>
          </a:p>
          <a:p>
            <a:pPr lvl="2">
              <a:buClr>
                <a:srgbClr val="F98866"/>
              </a:buClr>
            </a:pPr>
            <a:r>
              <a:rPr lang="en-US" dirty="0"/>
              <a:t>Pro-inflammatory cytokines (IL-1), </a:t>
            </a:r>
          </a:p>
          <a:p>
            <a:pPr lvl="2">
              <a:buClr>
                <a:srgbClr val="F98866"/>
              </a:buClr>
            </a:pPr>
            <a:r>
              <a:rPr lang="en-US" dirty="0"/>
              <a:t>Chemokines ( CXCL -8 )</a:t>
            </a:r>
          </a:p>
          <a:p>
            <a:pPr lvl="2">
              <a:buClr>
                <a:srgbClr val="F98866"/>
              </a:buClr>
            </a:pPr>
            <a:r>
              <a:rPr lang="en-US" dirty="0"/>
              <a:t>Proteases (MMP 9 &amp; 12) </a:t>
            </a:r>
          </a:p>
          <a:p>
            <a:pPr lvl="1">
              <a:buClr>
                <a:srgbClr val="F98866"/>
              </a:buClr>
            </a:pPr>
            <a:r>
              <a:rPr lang="en-US" dirty="0">
                <a:solidFill>
                  <a:srgbClr val="F98866"/>
                </a:solidFill>
              </a:rPr>
              <a:t>TNF alpha inhibitors :</a:t>
            </a:r>
          </a:p>
          <a:p>
            <a:pPr lvl="2">
              <a:buClr>
                <a:srgbClr val="F98866"/>
              </a:buClr>
            </a:pPr>
            <a:r>
              <a:rPr lang="en-US" dirty="0"/>
              <a:t>Infliximab:</a:t>
            </a:r>
          </a:p>
          <a:p>
            <a:pPr lvl="2">
              <a:buClr>
                <a:srgbClr val="F98866"/>
              </a:buClr>
            </a:pPr>
            <a:r>
              <a:rPr lang="en-US" dirty="0"/>
              <a:t>Etanercept :</a:t>
            </a:r>
          </a:p>
        </p:txBody>
      </p:sp>
      <p:sp>
        <p:nvSpPr>
          <p:cNvPr id="4" name="TextBox 3">
            <a:extLst>
              <a:ext uri="{FF2B5EF4-FFF2-40B4-BE49-F238E27FC236}">
                <a16:creationId xmlns:a16="http://schemas.microsoft.com/office/drawing/2014/main" id="{E5AE002B-5B75-4A22-EB96-1C8AB9019CAC}"/>
              </a:ext>
            </a:extLst>
          </p:cNvPr>
          <p:cNvSpPr txBox="1"/>
          <p:nvPr/>
        </p:nvSpPr>
        <p:spPr>
          <a:xfrm>
            <a:off x="3483674" y="6488668"/>
            <a:ext cx="4411721" cy="307777"/>
          </a:xfrm>
          <a:prstGeom prst="rect">
            <a:avLst/>
          </a:prstGeom>
          <a:solidFill>
            <a:schemeClr val="tx2">
              <a:lumMod val="50000"/>
              <a:lumOff val="50000"/>
            </a:schemeClr>
          </a:solidFill>
        </p:spPr>
        <p:txBody>
          <a:bodyPr wrap="none" rtlCol="0">
            <a:spAutoFit/>
          </a:bodyPr>
          <a:lstStyle/>
          <a:p>
            <a:r>
              <a:rPr lang="en-US" sz="1400" i="1" dirty="0">
                <a:solidFill>
                  <a:schemeClr val="bg1"/>
                </a:solidFill>
              </a:rPr>
              <a:t>More Pneumonia’s &amp; Cancers : Signal for Non-Safety</a:t>
            </a:r>
          </a:p>
        </p:txBody>
      </p:sp>
      <p:pic>
        <p:nvPicPr>
          <p:cNvPr id="1026" name="Picture 2">
            <a:extLst>
              <a:ext uri="{FF2B5EF4-FFF2-40B4-BE49-F238E27FC236}">
                <a16:creationId xmlns:a16="http://schemas.microsoft.com/office/drawing/2014/main" id="{00F35D18-0A5B-AD9D-47BF-62C7F531D6F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7805" t="15900" r="31311" b="20650"/>
          <a:stretch/>
        </p:blipFill>
        <p:spPr bwMode="auto">
          <a:xfrm>
            <a:off x="6791093" y="1825624"/>
            <a:ext cx="4984596" cy="435133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D9EC195-FDB7-D7BD-5063-F3CF204BD4D2}"/>
              </a:ext>
            </a:extLst>
          </p:cNvPr>
          <p:cNvSpPr txBox="1"/>
          <p:nvPr/>
        </p:nvSpPr>
        <p:spPr>
          <a:xfrm>
            <a:off x="4842749" y="2002393"/>
            <a:ext cx="1390783" cy="369332"/>
          </a:xfrm>
          <a:prstGeom prst="rect">
            <a:avLst/>
          </a:prstGeom>
          <a:noFill/>
        </p:spPr>
        <p:txBody>
          <a:bodyPr wrap="square">
            <a:spAutoFit/>
          </a:bodyPr>
          <a:lstStyle/>
          <a:p>
            <a:r>
              <a:rPr lang="en-US" dirty="0"/>
              <a:t>TNF </a:t>
            </a:r>
            <a:r>
              <a:rPr lang="en-US" sz="1800" i="1" dirty="0"/>
              <a:t>Alpha</a:t>
            </a:r>
            <a:r>
              <a:rPr lang="en-US" dirty="0"/>
              <a:t> </a:t>
            </a:r>
          </a:p>
        </p:txBody>
      </p:sp>
      <p:sp>
        <p:nvSpPr>
          <p:cNvPr id="5" name="Rounded Rectangle 4">
            <a:extLst>
              <a:ext uri="{FF2B5EF4-FFF2-40B4-BE49-F238E27FC236}">
                <a16:creationId xmlns:a16="http://schemas.microsoft.com/office/drawing/2014/main" id="{A01EEDAD-0A06-5F6C-3566-67C548E45AA8}"/>
              </a:ext>
            </a:extLst>
          </p:cNvPr>
          <p:cNvSpPr/>
          <p:nvPr/>
        </p:nvSpPr>
        <p:spPr>
          <a:xfrm>
            <a:off x="7460166" y="1690688"/>
            <a:ext cx="2408664" cy="369332"/>
          </a:xfrm>
          <a:prstGeom prst="roundRect">
            <a:avLst/>
          </a:prstGeom>
          <a:solidFill>
            <a:srgbClr val="8805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TNF⍺ blocker</a:t>
            </a:r>
          </a:p>
        </p:txBody>
      </p:sp>
      <p:sp>
        <p:nvSpPr>
          <p:cNvPr id="6" name="Rounded Rectangle 5">
            <a:extLst>
              <a:ext uri="{FF2B5EF4-FFF2-40B4-BE49-F238E27FC236}">
                <a16:creationId xmlns:a16="http://schemas.microsoft.com/office/drawing/2014/main" id="{75C965FC-4A29-FAD9-9770-44FD9341213A}"/>
              </a:ext>
            </a:extLst>
          </p:cNvPr>
          <p:cNvSpPr/>
          <p:nvPr/>
        </p:nvSpPr>
        <p:spPr>
          <a:xfrm>
            <a:off x="9572395" y="3445392"/>
            <a:ext cx="1992349" cy="369332"/>
          </a:xfrm>
          <a:prstGeom prst="roundRect">
            <a:avLst/>
          </a:prstGeom>
          <a:solidFill>
            <a:srgbClr val="F988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TNF⍺ Receptor</a:t>
            </a:r>
          </a:p>
        </p:txBody>
      </p:sp>
      <p:sp>
        <p:nvSpPr>
          <p:cNvPr id="8" name="Snip Same-side Corner of Rectangle 7">
            <a:extLst>
              <a:ext uri="{FF2B5EF4-FFF2-40B4-BE49-F238E27FC236}">
                <a16:creationId xmlns:a16="http://schemas.microsoft.com/office/drawing/2014/main" id="{2C0DF0FB-E35F-EF3C-F8AA-72F3ED77DF42}"/>
              </a:ext>
            </a:extLst>
          </p:cNvPr>
          <p:cNvSpPr/>
          <p:nvPr/>
        </p:nvSpPr>
        <p:spPr>
          <a:xfrm>
            <a:off x="3630651" y="5185316"/>
            <a:ext cx="2465349" cy="624469"/>
          </a:xfrm>
          <a:prstGeom prst="snip2Same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No beneficial Effect </a:t>
            </a:r>
          </a:p>
          <a:p>
            <a:pPr algn="ctr"/>
            <a:r>
              <a:rPr lang="en-US" dirty="0"/>
              <a:t>?  ↑  infections</a:t>
            </a:r>
          </a:p>
        </p:txBody>
      </p:sp>
    </p:spTree>
    <p:extLst>
      <p:ext uri="{BB962C8B-B14F-4D97-AF65-F5344CB8AC3E}">
        <p14:creationId xmlns:p14="http://schemas.microsoft.com/office/powerpoint/2010/main" val="33057272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8D58B-634A-1B09-B9D5-68C53002C37C}"/>
              </a:ext>
            </a:extLst>
          </p:cNvPr>
          <p:cNvSpPr>
            <a:spLocks noGrp="1"/>
          </p:cNvSpPr>
          <p:nvPr>
            <p:ph type="title"/>
          </p:nvPr>
        </p:nvSpPr>
        <p:spPr>
          <a:xfrm>
            <a:off x="1338146" y="379141"/>
            <a:ext cx="10015654" cy="1311547"/>
          </a:xfrm>
        </p:spPr>
        <p:txBody>
          <a:bodyPr>
            <a:normAutofit/>
          </a:bodyPr>
          <a:lstStyle/>
          <a:p>
            <a:r>
              <a:rPr lang="en-US" sz="4000" dirty="0"/>
              <a:t>Targeting Type 1 Inflammation in COPD</a:t>
            </a:r>
            <a:endParaRPr lang="en-US" sz="4000" i="1" dirty="0"/>
          </a:p>
        </p:txBody>
      </p:sp>
      <p:sp>
        <p:nvSpPr>
          <p:cNvPr id="3" name="Content Placeholder 2">
            <a:extLst>
              <a:ext uri="{FF2B5EF4-FFF2-40B4-BE49-F238E27FC236}">
                <a16:creationId xmlns:a16="http://schemas.microsoft.com/office/drawing/2014/main" id="{2B9FFF39-B544-58A2-7673-2CF0C2AD2FC0}"/>
              </a:ext>
            </a:extLst>
          </p:cNvPr>
          <p:cNvSpPr>
            <a:spLocks noGrp="1"/>
          </p:cNvSpPr>
          <p:nvPr>
            <p:ph idx="1"/>
          </p:nvPr>
        </p:nvSpPr>
        <p:spPr>
          <a:xfrm>
            <a:off x="838200" y="1825625"/>
            <a:ext cx="6477000" cy="4351338"/>
          </a:xfrm>
        </p:spPr>
        <p:txBody>
          <a:bodyPr>
            <a:normAutofit/>
          </a:bodyPr>
          <a:lstStyle/>
          <a:p>
            <a:pPr>
              <a:buClr>
                <a:srgbClr val="F98866"/>
              </a:buClr>
            </a:pPr>
            <a:r>
              <a:rPr lang="en-US" dirty="0"/>
              <a:t> </a:t>
            </a:r>
            <a:r>
              <a:rPr lang="en-US" dirty="0">
                <a:solidFill>
                  <a:srgbClr val="F98866"/>
                </a:solidFill>
              </a:rPr>
              <a:t>IL-8 &amp; CXCR : </a:t>
            </a:r>
          </a:p>
          <a:p>
            <a:pPr lvl="1">
              <a:buClr>
                <a:srgbClr val="F98866"/>
              </a:buClr>
            </a:pPr>
            <a:r>
              <a:rPr lang="en-US" dirty="0"/>
              <a:t>Neutrophilic Cytokine</a:t>
            </a:r>
          </a:p>
          <a:p>
            <a:pPr lvl="1">
              <a:buClr>
                <a:srgbClr val="F98866"/>
              </a:buClr>
            </a:pPr>
            <a:r>
              <a:rPr lang="en-US" dirty="0"/>
              <a:t> Stimulates CXC Receptors 1 &amp; 2</a:t>
            </a:r>
          </a:p>
          <a:p>
            <a:pPr lvl="1">
              <a:buClr>
                <a:srgbClr val="F98866"/>
              </a:buClr>
            </a:pPr>
            <a:r>
              <a:rPr lang="en-US" dirty="0"/>
              <a:t>Increased Levels in BALF in COPD</a:t>
            </a:r>
          </a:p>
          <a:p>
            <a:pPr lvl="1">
              <a:buClr>
                <a:srgbClr val="F98866"/>
              </a:buClr>
            </a:pPr>
            <a:r>
              <a:rPr lang="en-US" dirty="0">
                <a:solidFill>
                  <a:srgbClr val="F98866"/>
                </a:solidFill>
              </a:rPr>
              <a:t>ABX IL-8 :</a:t>
            </a:r>
          </a:p>
          <a:p>
            <a:pPr lvl="1">
              <a:buClr>
                <a:srgbClr val="F98866"/>
              </a:buClr>
            </a:pPr>
            <a:endParaRPr lang="en-US" dirty="0"/>
          </a:p>
          <a:p>
            <a:pPr lvl="1">
              <a:buClr>
                <a:srgbClr val="F98866"/>
              </a:buClr>
            </a:pPr>
            <a:endParaRPr lang="en-US" dirty="0"/>
          </a:p>
          <a:p>
            <a:pPr lvl="1">
              <a:buClr>
                <a:srgbClr val="F98866"/>
              </a:buClr>
            </a:pPr>
            <a:r>
              <a:rPr lang="en-US" dirty="0">
                <a:solidFill>
                  <a:srgbClr val="F98866"/>
                </a:solidFill>
              </a:rPr>
              <a:t>CXCR2 receptor antagonist</a:t>
            </a:r>
            <a:r>
              <a:rPr lang="en-US" dirty="0"/>
              <a:t> : </a:t>
            </a:r>
            <a:r>
              <a:rPr lang="en-US" dirty="0" err="1"/>
              <a:t>Navarixin</a:t>
            </a:r>
            <a:endParaRPr lang="en-US" dirty="0"/>
          </a:p>
        </p:txBody>
      </p:sp>
      <p:sp>
        <p:nvSpPr>
          <p:cNvPr id="8" name="Snip Same-side Corner of Rectangle 7">
            <a:extLst>
              <a:ext uri="{FF2B5EF4-FFF2-40B4-BE49-F238E27FC236}">
                <a16:creationId xmlns:a16="http://schemas.microsoft.com/office/drawing/2014/main" id="{2C0DF0FB-E35F-EF3C-F8AA-72F3ED77DF42}"/>
              </a:ext>
            </a:extLst>
          </p:cNvPr>
          <p:cNvSpPr/>
          <p:nvPr/>
        </p:nvSpPr>
        <p:spPr>
          <a:xfrm>
            <a:off x="3224185" y="4209934"/>
            <a:ext cx="2465349" cy="624469"/>
          </a:xfrm>
          <a:prstGeom prst="snip2Same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Mild ↓ Dyspnea</a:t>
            </a:r>
          </a:p>
          <a:p>
            <a:pPr algn="ctr"/>
            <a:r>
              <a:rPr lang="en-US" dirty="0"/>
              <a:t>Rest no Effect </a:t>
            </a:r>
          </a:p>
        </p:txBody>
      </p:sp>
      <p:pic>
        <p:nvPicPr>
          <p:cNvPr id="1028" name="Picture 4" descr="The Role of Interleukin-8 and its Receptors in Inflammatory Lung Disease |  Treatments in Respiratory Medicine">
            <a:extLst>
              <a:ext uri="{FF2B5EF4-FFF2-40B4-BE49-F238E27FC236}">
                <a16:creationId xmlns:a16="http://schemas.microsoft.com/office/drawing/2014/main" id="{516A5325-B71C-E9D8-75DC-DBA8D28919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1048" y="2421672"/>
            <a:ext cx="3264055" cy="341587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Anti-IL-8/CXCL8 Antibody | RayBiotech">
            <a:extLst>
              <a:ext uri="{FF2B5EF4-FFF2-40B4-BE49-F238E27FC236}">
                <a16:creationId xmlns:a16="http://schemas.microsoft.com/office/drawing/2014/main" id="{DB2160D3-9BBC-58D4-CF8B-837C153B83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4330859">
            <a:off x="10063187" y="1482018"/>
            <a:ext cx="1655416" cy="1609432"/>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A01EEDAD-0A06-5F6C-3566-67C548E45AA8}"/>
              </a:ext>
            </a:extLst>
          </p:cNvPr>
          <p:cNvSpPr/>
          <p:nvPr/>
        </p:nvSpPr>
        <p:spPr>
          <a:xfrm>
            <a:off x="8574498" y="1825625"/>
            <a:ext cx="1829922" cy="369332"/>
          </a:xfrm>
          <a:prstGeom prst="roundRect">
            <a:avLst/>
          </a:prstGeom>
          <a:solidFill>
            <a:srgbClr val="8805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IL-8 Blocker</a:t>
            </a:r>
          </a:p>
        </p:txBody>
      </p:sp>
      <p:sp>
        <p:nvSpPr>
          <p:cNvPr id="6" name="Rounded Rectangle 5">
            <a:extLst>
              <a:ext uri="{FF2B5EF4-FFF2-40B4-BE49-F238E27FC236}">
                <a16:creationId xmlns:a16="http://schemas.microsoft.com/office/drawing/2014/main" id="{75C965FC-4A29-FAD9-9770-44FD9341213A}"/>
              </a:ext>
            </a:extLst>
          </p:cNvPr>
          <p:cNvSpPr/>
          <p:nvPr/>
        </p:nvSpPr>
        <p:spPr>
          <a:xfrm>
            <a:off x="9998928" y="4209934"/>
            <a:ext cx="1992349" cy="369332"/>
          </a:xfrm>
          <a:prstGeom prst="roundRect">
            <a:avLst/>
          </a:prstGeom>
          <a:solidFill>
            <a:srgbClr val="F988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CXCR Blocker </a:t>
            </a:r>
          </a:p>
        </p:txBody>
      </p:sp>
      <p:sp>
        <p:nvSpPr>
          <p:cNvPr id="10" name="Snip Same-side Corner of Rectangle 9">
            <a:extLst>
              <a:ext uri="{FF2B5EF4-FFF2-40B4-BE49-F238E27FC236}">
                <a16:creationId xmlns:a16="http://schemas.microsoft.com/office/drawing/2014/main" id="{1B79A7E0-61E5-3C0F-BBCF-1E60429E8A01}"/>
              </a:ext>
            </a:extLst>
          </p:cNvPr>
          <p:cNvSpPr/>
          <p:nvPr/>
        </p:nvSpPr>
        <p:spPr>
          <a:xfrm>
            <a:off x="3224184" y="5803278"/>
            <a:ext cx="2465349" cy="624469"/>
          </a:xfrm>
          <a:prstGeom prst="snip2Same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Dyspnea, FEV</a:t>
            </a:r>
            <a:r>
              <a:rPr lang="en-US" baseline="-25000" dirty="0"/>
              <a:t>1</a:t>
            </a:r>
            <a:r>
              <a:rPr lang="en-US" dirty="0"/>
              <a:t> ↑</a:t>
            </a:r>
          </a:p>
          <a:p>
            <a:pPr algn="ctr"/>
            <a:r>
              <a:rPr lang="en-US" i="1" dirty="0"/>
              <a:t>Current smokers </a:t>
            </a:r>
          </a:p>
        </p:txBody>
      </p:sp>
      <p:sp>
        <p:nvSpPr>
          <p:cNvPr id="12" name="TextBox 11">
            <a:extLst>
              <a:ext uri="{FF2B5EF4-FFF2-40B4-BE49-F238E27FC236}">
                <a16:creationId xmlns:a16="http://schemas.microsoft.com/office/drawing/2014/main" id="{278674E5-28CB-481B-D92E-2D8F2578E262}"/>
              </a:ext>
            </a:extLst>
          </p:cNvPr>
          <p:cNvSpPr txBox="1"/>
          <p:nvPr/>
        </p:nvSpPr>
        <p:spPr>
          <a:xfrm>
            <a:off x="6391385" y="6243081"/>
            <a:ext cx="3480109" cy="369332"/>
          </a:xfrm>
          <a:prstGeom prst="rect">
            <a:avLst/>
          </a:prstGeom>
          <a:solidFill>
            <a:schemeClr val="tx2">
              <a:lumMod val="50000"/>
              <a:lumOff val="50000"/>
            </a:schemeClr>
          </a:solidFill>
        </p:spPr>
        <p:txBody>
          <a:bodyPr wrap="square">
            <a:spAutoFit/>
          </a:bodyPr>
          <a:lstStyle/>
          <a:p>
            <a:r>
              <a:rPr lang="en-US" i="1" dirty="0">
                <a:solidFill>
                  <a:schemeClr val="bg1"/>
                </a:solidFill>
              </a:rPr>
              <a:t>Adverse Event : ~ Neutropenia</a:t>
            </a:r>
            <a:endParaRPr lang="en-US" dirty="0">
              <a:solidFill>
                <a:schemeClr val="bg1"/>
              </a:solidFill>
            </a:endParaRPr>
          </a:p>
        </p:txBody>
      </p:sp>
    </p:spTree>
    <p:extLst>
      <p:ext uri="{BB962C8B-B14F-4D97-AF65-F5344CB8AC3E}">
        <p14:creationId xmlns:p14="http://schemas.microsoft.com/office/powerpoint/2010/main" val="301348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D8D58B-634A-1B09-B9D5-68C53002C37C}"/>
              </a:ext>
            </a:extLst>
          </p:cNvPr>
          <p:cNvSpPr>
            <a:spLocks noGrp="1"/>
          </p:cNvSpPr>
          <p:nvPr>
            <p:ph type="title"/>
          </p:nvPr>
        </p:nvSpPr>
        <p:spPr>
          <a:xfrm>
            <a:off x="1338146" y="379141"/>
            <a:ext cx="10015654" cy="1311547"/>
          </a:xfrm>
        </p:spPr>
        <p:txBody>
          <a:bodyPr>
            <a:normAutofit/>
          </a:bodyPr>
          <a:lstStyle/>
          <a:p>
            <a:r>
              <a:rPr lang="en-US" sz="4000" dirty="0"/>
              <a:t>Targeting Type 3 Inflammation in COPD</a:t>
            </a:r>
            <a:endParaRPr lang="en-US" sz="4000" i="1" dirty="0"/>
          </a:p>
        </p:txBody>
      </p:sp>
      <p:sp>
        <p:nvSpPr>
          <p:cNvPr id="3" name="Content Placeholder 2">
            <a:extLst>
              <a:ext uri="{FF2B5EF4-FFF2-40B4-BE49-F238E27FC236}">
                <a16:creationId xmlns:a16="http://schemas.microsoft.com/office/drawing/2014/main" id="{2B9FFF39-B544-58A2-7673-2CF0C2AD2FC0}"/>
              </a:ext>
            </a:extLst>
          </p:cNvPr>
          <p:cNvSpPr>
            <a:spLocks noGrp="1"/>
          </p:cNvSpPr>
          <p:nvPr>
            <p:ph idx="1"/>
          </p:nvPr>
        </p:nvSpPr>
        <p:spPr>
          <a:xfrm>
            <a:off x="575453" y="1690688"/>
            <a:ext cx="6477000" cy="4351338"/>
          </a:xfrm>
        </p:spPr>
        <p:txBody>
          <a:bodyPr>
            <a:normAutofit fontScale="92500" lnSpcReduction="10000"/>
          </a:bodyPr>
          <a:lstStyle/>
          <a:p>
            <a:pPr>
              <a:buClr>
                <a:srgbClr val="F98866"/>
              </a:buClr>
            </a:pPr>
            <a:r>
              <a:rPr lang="en-US" dirty="0">
                <a:solidFill>
                  <a:srgbClr val="FF0000"/>
                </a:solidFill>
              </a:rPr>
              <a:t>IL- 17 : </a:t>
            </a:r>
          </a:p>
          <a:p>
            <a:pPr lvl="1">
              <a:buClr>
                <a:srgbClr val="F98866"/>
              </a:buClr>
            </a:pPr>
            <a:r>
              <a:rPr lang="en-US" dirty="0"/>
              <a:t>6 Chemokines &amp; 5 Receptors</a:t>
            </a:r>
          </a:p>
          <a:p>
            <a:pPr lvl="1">
              <a:buClr>
                <a:srgbClr val="F98866"/>
              </a:buClr>
            </a:pPr>
            <a:r>
              <a:rPr lang="en-US" dirty="0"/>
              <a:t>Crucial for host defense </a:t>
            </a:r>
          </a:p>
          <a:p>
            <a:pPr lvl="1">
              <a:buClr>
                <a:srgbClr val="F98866"/>
              </a:buClr>
            </a:pPr>
            <a:r>
              <a:rPr lang="en-US" dirty="0"/>
              <a:t>Stimulates Inflammation &amp; damage </a:t>
            </a:r>
          </a:p>
          <a:p>
            <a:pPr>
              <a:buClr>
                <a:srgbClr val="F98866"/>
              </a:buClr>
            </a:pPr>
            <a:r>
              <a:rPr lang="en-US" dirty="0">
                <a:solidFill>
                  <a:srgbClr val="F98866"/>
                </a:solidFill>
              </a:rPr>
              <a:t>Anti IL-17</a:t>
            </a:r>
          </a:p>
          <a:p>
            <a:pPr lvl="1">
              <a:buClr>
                <a:srgbClr val="F98866"/>
              </a:buClr>
            </a:pPr>
            <a:r>
              <a:rPr lang="en-US" dirty="0"/>
              <a:t>Studies mostly in asthma</a:t>
            </a:r>
          </a:p>
          <a:p>
            <a:pPr lvl="1">
              <a:buClr>
                <a:srgbClr val="F98866"/>
              </a:buClr>
            </a:pPr>
            <a:r>
              <a:rPr lang="en-US" dirty="0" err="1"/>
              <a:t>Secukinumab</a:t>
            </a:r>
            <a:r>
              <a:rPr lang="en-US" dirty="0"/>
              <a:t>: Neutralize IL-17A</a:t>
            </a:r>
          </a:p>
          <a:p>
            <a:pPr lvl="1">
              <a:buClr>
                <a:srgbClr val="F98866"/>
              </a:buClr>
            </a:pPr>
            <a:endParaRPr lang="en-US" dirty="0"/>
          </a:p>
          <a:p>
            <a:pPr lvl="1">
              <a:buClr>
                <a:srgbClr val="F98866"/>
              </a:buClr>
            </a:pPr>
            <a:endParaRPr lang="en-US" dirty="0"/>
          </a:p>
          <a:p>
            <a:pPr lvl="1">
              <a:buClr>
                <a:srgbClr val="F98866"/>
              </a:buClr>
            </a:pPr>
            <a:r>
              <a:rPr lang="en-US" i="1" dirty="0">
                <a:solidFill>
                  <a:srgbClr val="F98866"/>
                </a:solidFill>
              </a:rPr>
              <a:t>More infections &amp; Exacerbations</a:t>
            </a:r>
          </a:p>
        </p:txBody>
      </p:sp>
      <p:sp>
        <p:nvSpPr>
          <p:cNvPr id="10" name="Snip Same-side Corner of Rectangle 9">
            <a:extLst>
              <a:ext uri="{FF2B5EF4-FFF2-40B4-BE49-F238E27FC236}">
                <a16:creationId xmlns:a16="http://schemas.microsoft.com/office/drawing/2014/main" id="{1B79A7E0-61E5-3C0F-BBCF-1E60429E8A01}"/>
              </a:ext>
            </a:extLst>
          </p:cNvPr>
          <p:cNvSpPr/>
          <p:nvPr/>
        </p:nvSpPr>
        <p:spPr>
          <a:xfrm>
            <a:off x="2751681" y="4783313"/>
            <a:ext cx="2465349" cy="624469"/>
          </a:xfrm>
          <a:prstGeom prst="snip2Same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Mild FEV</a:t>
            </a:r>
            <a:r>
              <a:rPr lang="en-US" baseline="-25000" dirty="0"/>
              <a:t>1</a:t>
            </a:r>
            <a:r>
              <a:rPr lang="en-US" dirty="0"/>
              <a:t> ↑ only</a:t>
            </a:r>
          </a:p>
        </p:txBody>
      </p:sp>
      <p:sp>
        <p:nvSpPr>
          <p:cNvPr id="12" name="TextBox 11">
            <a:extLst>
              <a:ext uri="{FF2B5EF4-FFF2-40B4-BE49-F238E27FC236}">
                <a16:creationId xmlns:a16="http://schemas.microsoft.com/office/drawing/2014/main" id="{278674E5-28CB-481B-D92E-2D8F2578E262}"/>
              </a:ext>
            </a:extLst>
          </p:cNvPr>
          <p:cNvSpPr txBox="1"/>
          <p:nvPr/>
        </p:nvSpPr>
        <p:spPr>
          <a:xfrm>
            <a:off x="3344006" y="6156828"/>
            <a:ext cx="4349905" cy="369332"/>
          </a:xfrm>
          <a:prstGeom prst="rect">
            <a:avLst/>
          </a:prstGeom>
          <a:solidFill>
            <a:schemeClr val="tx2">
              <a:lumMod val="50000"/>
              <a:lumOff val="50000"/>
            </a:schemeClr>
          </a:solidFill>
        </p:spPr>
        <p:txBody>
          <a:bodyPr wrap="square">
            <a:spAutoFit/>
          </a:bodyPr>
          <a:lstStyle/>
          <a:p>
            <a:r>
              <a:rPr lang="en-US" i="1" dirty="0">
                <a:solidFill>
                  <a:schemeClr val="bg1"/>
                </a:solidFill>
              </a:rPr>
              <a:t>Adverse Event : ~ Immunosuppression</a:t>
            </a:r>
            <a:endParaRPr lang="en-US" dirty="0">
              <a:solidFill>
                <a:schemeClr val="bg1"/>
              </a:solidFill>
            </a:endParaRPr>
          </a:p>
        </p:txBody>
      </p:sp>
      <p:pic>
        <p:nvPicPr>
          <p:cNvPr id="3074" name="Picture 2">
            <a:extLst>
              <a:ext uri="{FF2B5EF4-FFF2-40B4-BE49-F238E27FC236}">
                <a16:creationId xmlns:a16="http://schemas.microsoft.com/office/drawing/2014/main" id="{8F31CE02-450E-6C9E-435E-5866443BC8C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0676"/>
          <a:stretch/>
        </p:blipFill>
        <p:spPr bwMode="auto">
          <a:xfrm>
            <a:off x="7052453" y="2850662"/>
            <a:ext cx="4301347" cy="298188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ecukinumab for the treatment of psoriasis, psoriatic arthritis, and axial  spondyloarthritis: Physical and pharmacological properties underlie the  observed clinical efficacy and safety - ScienceDirect">
            <a:extLst>
              <a:ext uri="{FF2B5EF4-FFF2-40B4-BE49-F238E27FC236}">
                <a16:creationId xmlns:a16="http://schemas.microsoft.com/office/drawing/2014/main" id="{994BF84B-1E12-CB40-FDBA-FA645D878B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133" t="71220" r="37922"/>
          <a:stretch/>
        </p:blipFill>
        <p:spPr bwMode="auto">
          <a:xfrm rot="670423">
            <a:off x="9702491" y="2194539"/>
            <a:ext cx="1737732" cy="1297799"/>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a:extLst>
              <a:ext uri="{FF2B5EF4-FFF2-40B4-BE49-F238E27FC236}">
                <a16:creationId xmlns:a16="http://schemas.microsoft.com/office/drawing/2014/main" id="{A01EEDAD-0A06-5F6C-3566-67C548E45AA8}"/>
              </a:ext>
            </a:extLst>
          </p:cNvPr>
          <p:cNvSpPr/>
          <p:nvPr/>
        </p:nvSpPr>
        <p:spPr>
          <a:xfrm>
            <a:off x="7393258" y="2481330"/>
            <a:ext cx="2486721" cy="369332"/>
          </a:xfrm>
          <a:prstGeom prst="roundRect">
            <a:avLst/>
          </a:prstGeom>
          <a:solidFill>
            <a:srgbClr val="88050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i="1" dirty="0"/>
              <a:t>IL-17 &amp; Blocker</a:t>
            </a:r>
          </a:p>
        </p:txBody>
      </p:sp>
    </p:spTree>
    <p:extLst>
      <p:ext uri="{BB962C8B-B14F-4D97-AF65-F5344CB8AC3E}">
        <p14:creationId xmlns:p14="http://schemas.microsoft.com/office/powerpoint/2010/main" val="25826903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Freeform: Shape 11">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4" name="Freeform: Shape 13">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6" name="Freeform: Shape 15">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9" name="Freeform: Shape 18">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7"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8" name="Freeform: Shape 27">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6" name="Rectangle 35">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Content Placeholder 4" descr="A diagram of a cell&#10;&#10;Description automatically generated">
            <a:extLst>
              <a:ext uri="{FF2B5EF4-FFF2-40B4-BE49-F238E27FC236}">
                <a16:creationId xmlns:a16="http://schemas.microsoft.com/office/drawing/2014/main" id="{F5396C50-93ED-6C1D-9158-449A0DBF0F65}"/>
              </a:ext>
            </a:extLst>
          </p:cNvPr>
          <p:cNvPicPr>
            <a:picLocks noGrp="1" noChangeAspect="1"/>
          </p:cNvPicPr>
          <p:nvPr>
            <p:ph idx="1"/>
          </p:nvPr>
        </p:nvPicPr>
        <p:blipFill rotWithShape="1">
          <a:blip r:embed="rId2">
            <a:alphaModFix/>
          </a:blip>
          <a:srcRect l="1840" r="386" b="-1"/>
          <a:stretch/>
        </p:blipFill>
        <p:spPr>
          <a:xfrm>
            <a:off x="20" y="10"/>
            <a:ext cx="12188932" cy="6856614"/>
          </a:xfrm>
          <a:prstGeom prst="rect">
            <a:avLst/>
          </a:prstGeom>
        </p:spPr>
      </p:pic>
      <p:sp>
        <p:nvSpPr>
          <p:cNvPr id="40" name="Rectangle 39">
            <a:extLst>
              <a:ext uri="{FF2B5EF4-FFF2-40B4-BE49-F238E27FC236}">
                <a16:creationId xmlns:a16="http://schemas.microsoft.com/office/drawing/2014/main" id="{16F61E84-9DCA-4F22-94BC-C901DB49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B41B95D-8281-A88D-F686-A2EA364A0C43}"/>
              </a:ext>
            </a:extLst>
          </p:cNvPr>
          <p:cNvSpPr>
            <a:spLocks noGrp="1"/>
          </p:cNvSpPr>
          <p:nvPr>
            <p:ph type="title"/>
          </p:nvPr>
        </p:nvSpPr>
        <p:spPr>
          <a:xfrm>
            <a:off x="996275" y="3511570"/>
            <a:ext cx="10190071" cy="2076332"/>
          </a:xfrm>
        </p:spPr>
        <p:txBody>
          <a:bodyPr vert="horz" lIns="91440" tIns="45720" rIns="91440" bIns="45720" rtlCol="0" anchor="t">
            <a:normAutofit/>
          </a:bodyPr>
          <a:lstStyle/>
          <a:p>
            <a:pPr algn="ctr"/>
            <a:r>
              <a:rPr lang="en-US" sz="5400" kern="1200" dirty="0">
                <a:solidFill>
                  <a:srgbClr val="FFFFFF"/>
                </a:solidFill>
                <a:latin typeface="+mj-lt"/>
                <a:ea typeface="+mj-ea"/>
                <a:cs typeface="+mj-cs"/>
              </a:rPr>
              <a:t>Pandora Box !</a:t>
            </a:r>
          </a:p>
        </p:txBody>
      </p:sp>
      <p:grpSp>
        <p:nvGrpSpPr>
          <p:cNvPr id="42"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3" name="Freeform: Shape 42">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51"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52"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4" name="Freeform: Shape 53">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53" name="Freeform: Shape 52">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49720813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203" name="Rectangle 8202">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205" name="Rectangle 8204">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8207" name="Top Left">
            <a:extLst>
              <a:ext uri="{FF2B5EF4-FFF2-40B4-BE49-F238E27FC236}">
                <a16:creationId xmlns:a16="http://schemas.microsoft.com/office/drawing/2014/main" id="{DC655204-C06A-4A55-9BB4-C79C4AF9D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8208" name="Freeform: Shape 8207">
              <a:extLst>
                <a:ext uri="{FF2B5EF4-FFF2-40B4-BE49-F238E27FC236}">
                  <a16:creationId xmlns:a16="http://schemas.microsoft.com/office/drawing/2014/main" id="{F83BC876-5C0C-438A-8928-B1EC2E1E4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8209" name="Freeform: Shape 8208">
              <a:extLst>
                <a:ext uri="{FF2B5EF4-FFF2-40B4-BE49-F238E27FC236}">
                  <a16:creationId xmlns:a16="http://schemas.microsoft.com/office/drawing/2014/main" id="{B9B3EEC1-86B7-4DB1-AB38-E2D74939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8210" name="Freeform: Shape 8209">
              <a:extLst>
                <a:ext uri="{FF2B5EF4-FFF2-40B4-BE49-F238E27FC236}">
                  <a16:creationId xmlns:a16="http://schemas.microsoft.com/office/drawing/2014/main" id="{BEB2CD0B-3D3E-4CF3-92F5-7AE77C22C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8211" name="Freeform: Shape 8210">
              <a:extLst>
                <a:ext uri="{FF2B5EF4-FFF2-40B4-BE49-F238E27FC236}">
                  <a16:creationId xmlns:a16="http://schemas.microsoft.com/office/drawing/2014/main" id="{01561934-15F2-4620-A65F-28EB73CD7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8212" name="Freeform: Shape 8211">
              <a:extLst>
                <a:ext uri="{FF2B5EF4-FFF2-40B4-BE49-F238E27FC236}">
                  <a16:creationId xmlns:a16="http://schemas.microsoft.com/office/drawing/2014/main" id="{DB9278E2-D464-4DE2-B229-D3D02ED2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8213" name="Freeform: Shape 8212">
              <a:extLst>
                <a:ext uri="{FF2B5EF4-FFF2-40B4-BE49-F238E27FC236}">
                  <a16:creationId xmlns:a16="http://schemas.microsoft.com/office/drawing/2014/main" id="{67AA3CE0-412D-4C03-9203-878479E0A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8214" name="Freeform: Shape 8213">
              <a:extLst>
                <a:ext uri="{FF2B5EF4-FFF2-40B4-BE49-F238E27FC236}">
                  <a16:creationId xmlns:a16="http://schemas.microsoft.com/office/drawing/2014/main" id="{85785346-E446-47E2-B3DD-C1C561E68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8215" name="Freeform: Shape 8214">
              <a:extLst>
                <a:ext uri="{FF2B5EF4-FFF2-40B4-BE49-F238E27FC236}">
                  <a16:creationId xmlns:a16="http://schemas.microsoft.com/office/drawing/2014/main" id="{0F6388E0-BD20-4901-B128-88D3D56A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A5BEC9B4-CEEE-3176-A648-6A998A2F0EC9}"/>
              </a:ext>
            </a:extLst>
          </p:cNvPr>
          <p:cNvSpPr>
            <a:spLocks noGrp="1"/>
          </p:cNvSpPr>
          <p:nvPr>
            <p:ph type="title"/>
          </p:nvPr>
        </p:nvSpPr>
        <p:spPr>
          <a:xfrm>
            <a:off x="1198182" y="559813"/>
            <a:ext cx="4987809" cy="1664573"/>
          </a:xfrm>
        </p:spPr>
        <p:txBody>
          <a:bodyPr>
            <a:normAutofit/>
          </a:bodyPr>
          <a:lstStyle/>
          <a:p>
            <a:r>
              <a:rPr lang="en-US" dirty="0"/>
              <a:t>Biologicals in COPD : </a:t>
            </a:r>
            <a:r>
              <a:rPr lang="en-US" sz="3600" i="1" dirty="0"/>
              <a:t>Anti-TSLP</a:t>
            </a:r>
            <a:endParaRPr lang="en-US" i="1" dirty="0"/>
          </a:p>
        </p:txBody>
      </p:sp>
      <p:sp>
        <p:nvSpPr>
          <p:cNvPr id="3" name="Content Placeholder 2">
            <a:extLst>
              <a:ext uri="{FF2B5EF4-FFF2-40B4-BE49-F238E27FC236}">
                <a16:creationId xmlns:a16="http://schemas.microsoft.com/office/drawing/2014/main" id="{B267CB1A-8BC1-CF67-3539-798D9471E54D}"/>
              </a:ext>
            </a:extLst>
          </p:cNvPr>
          <p:cNvSpPr>
            <a:spLocks noGrp="1"/>
          </p:cNvSpPr>
          <p:nvPr>
            <p:ph idx="1"/>
          </p:nvPr>
        </p:nvSpPr>
        <p:spPr>
          <a:xfrm>
            <a:off x="788216" y="2384474"/>
            <a:ext cx="5385028" cy="3913713"/>
          </a:xfrm>
        </p:spPr>
        <p:txBody>
          <a:bodyPr>
            <a:normAutofit/>
          </a:bodyPr>
          <a:lstStyle/>
          <a:p>
            <a:pPr>
              <a:buClr>
                <a:srgbClr val="F98866"/>
              </a:buClr>
            </a:pPr>
            <a:r>
              <a:rPr lang="en-US" sz="2000" dirty="0"/>
              <a:t>Epithelial cytokine (IL-7 like cytokine)</a:t>
            </a:r>
          </a:p>
          <a:p>
            <a:pPr>
              <a:buClr>
                <a:srgbClr val="F98866"/>
              </a:buClr>
            </a:pPr>
            <a:r>
              <a:rPr lang="en-US" sz="2000" dirty="0"/>
              <a:t>Increased in viral induced AE-COPD</a:t>
            </a:r>
          </a:p>
          <a:p>
            <a:pPr>
              <a:buClr>
                <a:srgbClr val="F98866"/>
              </a:buClr>
            </a:pPr>
            <a:r>
              <a:rPr lang="en-US" sz="2400" dirty="0">
                <a:solidFill>
                  <a:srgbClr val="F98866"/>
                </a:solidFill>
              </a:rPr>
              <a:t>Tezepelumab :</a:t>
            </a:r>
            <a:r>
              <a:rPr lang="en-US" sz="2000" dirty="0"/>
              <a:t> Undergoing Phase 2a COURSE, clinical trial in </a:t>
            </a:r>
            <a:r>
              <a:rPr lang="en-US" sz="2000" u="sng" dirty="0"/>
              <a:t>&gt;</a:t>
            </a:r>
            <a:r>
              <a:rPr lang="en-US" sz="2000" dirty="0"/>
              <a:t> 2 AE COPD’s</a:t>
            </a:r>
          </a:p>
          <a:p>
            <a:pPr lvl="1">
              <a:buClr>
                <a:srgbClr val="F98866"/>
              </a:buClr>
            </a:pPr>
            <a:r>
              <a:rPr lang="en-US" sz="2000" dirty="0"/>
              <a:t>17% ↓ exacerbations AEC  </a:t>
            </a:r>
            <a:r>
              <a:rPr lang="en-US" sz="2000" u="sng" dirty="0"/>
              <a:t>&gt;</a:t>
            </a:r>
            <a:r>
              <a:rPr lang="en-US" sz="2000" dirty="0"/>
              <a:t> 150 </a:t>
            </a:r>
            <a:r>
              <a:rPr lang="en-US" sz="2000" dirty="0" err="1"/>
              <a:t>cmm</a:t>
            </a:r>
            <a:endParaRPr lang="en-US" sz="2000" dirty="0"/>
          </a:p>
          <a:p>
            <a:pPr lvl="1">
              <a:buClr>
                <a:srgbClr val="F98866"/>
              </a:buClr>
            </a:pPr>
            <a:r>
              <a:rPr lang="en-US" sz="2000" dirty="0">
                <a:solidFill>
                  <a:srgbClr val="F98866"/>
                </a:solidFill>
              </a:rPr>
              <a:t>37%  ↓ exacerbations AEC </a:t>
            </a:r>
            <a:r>
              <a:rPr lang="en-US" sz="2000" u="sng" dirty="0">
                <a:solidFill>
                  <a:srgbClr val="F98866"/>
                </a:solidFill>
              </a:rPr>
              <a:t>&gt;</a:t>
            </a:r>
            <a:r>
              <a:rPr lang="en-US" sz="2000" dirty="0">
                <a:solidFill>
                  <a:srgbClr val="F98866"/>
                </a:solidFill>
              </a:rPr>
              <a:t> 300 </a:t>
            </a:r>
            <a:r>
              <a:rPr lang="en-US" sz="2000" dirty="0" err="1">
                <a:solidFill>
                  <a:srgbClr val="F98866"/>
                </a:solidFill>
              </a:rPr>
              <a:t>cmm</a:t>
            </a:r>
            <a:endParaRPr lang="en-US" sz="2000" dirty="0">
              <a:solidFill>
                <a:srgbClr val="F98866"/>
              </a:solidFill>
            </a:endParaRPr>
          </a:p>
          <a:p>
            <a:pPr lvl="1">
              <a:buClr>
                <a:srgbClr val="F98866"/>
              </a:buClr>
            </a:pPr>
            <a:r>
              <a:rPr lang="en-US" sz="2000" dirty="0"/>
              <a:t>Better lung functions &amp; QoL</a:t>
            </a:r>
          </a:p>
          <a:p>
            <a:pPr lvl="1">
              <a:buClr>
                <a:srgbClr val="F98866"/>
              </a:buClr>
            </a:pPr>
            <a:r>
              <a:rPr lang="en-US" sz="2000" dirty="0"/>
              <a:t>No safety signal</a:t>
            </a:r>
          </a:p>
          <a:p>
            <a:pPr lvl="1">
              <a:buClr>
                <a:srgbClr val="F98866"/>
              </a:buClr>
            </a:pPr>
            <a:endParaRPr lang="en-US" sz="2000" dirty="0"/>
          </a:p>
          <a:p>
            <a:pPr lvl="1">
              <a:buClr>
                <a:srgbClr val="F98866"/>
              </a:buClr>
            </a:pPr>
            <a:endParaRPr lang="en-US" sz="2000" dirty="0"/>
          </a:p>
        </p:txBody>
      </p:sp>
      <p:pic>
        <p:nvPicPr>
          <p:cNvPr id="8198" name="Picture 6">
            <a:extLst>
              <a:ext uri="{FF2B5EF4-FFF2-40B4-BE49-F238E27FC236}">
                <a16:creationId xmlns:a16="http://schemas.microsoft.com/office/drawing/2014/main" id="{E7C1018B-0A15-B30D-5DF0-F54DDAFF86A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6159118" y="310343"/>
            <a:ext cx="5848678" cy="5848678"/>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noFill/>
          <a:extLst>
            <a:ext uri="{909E8E84-426E-40DD-AFC4-6F175D3DCCD1}">
              <a14:hiddenFill xmlns:a14="http://schemas.microsoft.com/office/drawing/2010/main">
                <a:solidFill>
                  <a:srgbClr val="FFFFFF"/>
                </a:solidFill>
              </a14:hiddenFill>
            </a:ext>
          </a:extLst>
        </p:spPr>
      </p:pic>
      <p:grpSp>
        <p:nvGrpSpPr>
          <p:cNvPr id="8217" name="Bottom Right">
            <a:extLst>
              <a:ext uri="{FF2B5EF4-FFF2-40B4-BE49-F238E27FC236}">
                <a16:creationId xmlns:a16="http://schemas.microsoft.com/office/drawing/2014/main" id="{4C476EAB-383B-48F9-B661-B049EB50A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8218" name="Freeform: Shape 8217">
              <a:extLst>
                <a:ext uri="{FF2B5EF4-FFF2-40B4-BE49-F238E27FC236}">
                  <a16:creationId xmlns:a16="http://schemas.microsoft.com/office/drawing/2014/main" id="{3045FFB7-76A2-4C6F-A15F-23BF1597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8219" name="Graphic 157">
              <a:extLst>
                <a:ext uri="{FF2B5EF4-FFF2-40B4-BE49-F238E27FC236}">
                  <a16:creationId xmlns:a16="http://schemas.microsoft.com/office/drawing/2014/main" id="{F4E5EB5B-D417-4B20-9CBE-F3DCCA5F3D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8221" name="Freeform: Shape 8220">
                <a:extLst>
                  <a:ext uri="{FF2B5EF4-FFF2-40B4-BE49-F238E27FC236}">
                    <a16:creationId xmlns:a16="http://schemas.microsoft.com/office/drawing/2014/main" id="{56643958-DAAD-4611-BCC7-9BDB5917C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8222" name="Freeform: Shape 8221">
                <a:extLst>
                  <a:ext uri="{FF2B5EF4-FFF2-40B4-BE49-F238E27FC236}">
                    <a16:creationId xmlns:a16="http://schemas.microsoft.com/office/drawing/2014/main" id="{263D00C7-B9D3-4681-8C55-F137CBD36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8223" name="Freeform: Shape 8222">
                <a:extLst>
                  <a:ext uri="{FF2B5EF4-FFF2-40B4-BE49-F238E27FC236}">
                    <a16:creationId xmlns:a16="http://schemas.microsoft.com/office/drawing/2014/main" id="{0539B678-9BB9-4639-B9A4-4511639BB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8224" name="Freeform: Shape 8223">
                <a:extLst>
                  <a:ext uri="{FF2B5EF4-FFF2-40B4-BE49-F238E27FC236}">
                    <a16:creationId xmlns:a16="http://schemas.microsoft.com/office/drawing/2014/main" id="{C14F8CDF-D0D2-43AD-A7AB-0871C24A6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8225" name="Freeform: Shape 8224">
                <a:extLst>
                  <a:ext uri="{FF2B5EF4-FFF2-40B4-BE49-F238E27FC236}">
                    <a16:creationId xmlns:a16="http://schemas.microsoft.com/office/drawing/2014/main" id="{25D54C27-D98D-4E8C-87BD-E0ECAB3BA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8226" name="Freeform: Shape 8225">
                <a:extLst>
                  <a:ext uri="{FF2B5EF4-FFF2-40B4-BE49-F238E27FC236}">
                    <a16:creationId xmlns:a16="http://schemas.microsoft.com/office/drawing/2014/main" id="{CA10EDED-B646-4197-BF0C-C4A83018B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8227" name="Freeform: Shape 8226">
                <a:extLst>
                  <a:ext uri="{FF2B5EF4-FFF2-40B4-BE49-F238E27FC236}">
                    <a16:creationId xmlns:a16="http://schemas.microsoft.com/office/drawing/2014/main" id="{B9B3D029-DC96-4655-89E2-D9387B3D5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8220" name="Freeform: Shape 8219">
              <a:extLst>
                <a:ext uri="{FF2B5EF4-FFF2-40B4-BE49-F238E27FC236}">
                  <a16:creationId xmlns:a16="http://schemas.microsoft.com/office/drawing/2014/main" id="{EF12D98D-E6A5-437D-830E-C5C0E7ACE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4" name="Cloud 3">
            <a:extLst>
              <a:ext uri="{FF2B5EF4-FFF2-40B4-BE49-F238E27FC236}">
                <a16:creationId xmlns:a16="http://schemas.microsoft.com/office/drawing/2014/main" id="{314090CC-D053-07F7-230D-634466693358}"/>
              </a:ext>
            </a:extLst>
          </p:cNvPr>
          <p:cNvSpPr/>
          <p:nvPr/>
        </p:nvSpPr>
        <p:spPr>
          <a:xfrm rot="21147800">
            <a:off x="5128168" y="5197179"/>
            <a:ext cx="1727416" cy="1392132"/>
          </a:xfrm>
          <a:prstGeom prst="clou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i="1" dirty="0"/>
              <a:t>Future</a:t>
            </a:r>
          </a:p>
        </p:txBody>
      </p:sp>
      <p:sp>
        <p:nvSpPr>
          <p:cNvPr id="6" name="TextBox 5">
            <a:extLst>
              <a:ext uri="{FF2B5EF4-FFF2-40B4-BE49-F238E27FC236}">
                <a16:creationId xmlns:a16="http://schemas.microsoft.com/office/drawing/2014/main" id="{37ED34C7-F6F4-E348-4E98-D8277BAE8378}"/>
              </a:ext>
            </a:extLst>
          </p:cNvPr>
          <p:cNvSpPr txBox="1"/>
          <p:nvPr/>
        </p:nvSpPr>
        <p:spPr>
          <a:xfrm>
            <a:off x="304522" y="6086213"/>
            <a:ext cx="4723906" cy="369332"/>
          </a:xfrm>
          <a:prstGeom prst="rect">
            <a:avLst/>
          </a:prstGeom>
          <a:solidFill>
            <a:schemeClr val="tx2">
              <a:lumMod val="50000"/>
              <a:lumOff val="50000"/>
            </a:schemeClr>
          </a:solidFill>
        </p:spPr>
        <p:txBody>
          <a:bodyPr wrap="square">
            <a:spAutoFit/>
          </a:bodyPr>
          <a:lstStyle/>
          <a:p>
            <a:pPr lvl="2">
              <a:buClr>
                <a:srgbClr val="F98866"/>
              </a:buClr>
            </a:pPr>
            <a:r>
              <a:rPr lang="en-US" i="1" dirty="0">
                <a:solidFill>
                  <a:schemeClr val="bg1"/>
                </a:solidFill>
              </a:rPr>
              <a:t>But not statistically significant</a:t>
            </a:r>
          </a:p>
        </p:txBody>
      </p:sp>
    </p:spTree>
    <p:extLst>
      <p:ext uri="{BB962C8B-B14F-4D97-AF65-F5344CB8AC3E}">
        <p14:creationId xmlns:p14="http://schemas.microsoft.com/office/powerpoint/2010/main" val="36750431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55" name="Rectangle 5154">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157" name="Rectangle 5156">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2" name="Title 1">
            <a:extLst>
              <a:ext uri="{FF2B5EF4-FFF2-40B4-BE49-F238E27FC236}">
                <a16:creationId xmlns:a16="http://schemas.microsoft.com/office/drawing/2014/main" id="{B72A8B72-FF63-B433-A918-0EBA061F5F04}"/>
              </a:ext>
            </a:extLst>
          </p:cNvPr>
          <p:cNvSpPr>
            <a:spLocks noGrp="1"/>
          </p:cNvSpPr>
          <p:nvPr>
            <p:ph type="title"/>
          </p:nvPr>
        </p:nvSpPr>
        <p:spPr>
          <a:xfrm>
            <a:off x="587939" y="535489"/>
            <a:ext cx="6312898" cy="1664573"/>
          </a:xfrm>
        </p:spPr>
        <p:txBody>
          <a:bodyPr>
            <a:normAutofit/>
          </a:bodyPr>
          <a:lstStyle/>
          <a:p>
            <a:pPr>
              <a:lnSpc>
                <a:spcPct val="90000"/>
              </a:lnSpc>
            </a:pPr>
            <a:r>
              <a:rPr lang="en-US" sz="4000" dirty="0"/>
              <a:t>Biologicals in COPD : Alarmins -</a:t>
            </a:r>
            <a:r>
              <a:rPr lang="en-US" sz="4000" i="1" dirty="0"/>
              <a:t>Anti-IL -33/ST2r</a:t>
            </a:r>
          </a:p>
        </p:txBody>
      </p:sp>
      <p:sp>
        <p:nvSpPr>
          <p:cNvPr id="3" name="Content Placeholder 2">
            <a:extLst>
              <a:ext uri="{FF2B5EF4-FFF2-40B4-BE49-F238E27FC236}">
                <a16:creationId xmlns:a16="http://schemas.microsoft.com/office/drawing/2014/main" id="{38A776ED-A71E-517B-9C35-225C427F0B72}"/>
              </a:ext>
            </a:extLst>
          </p:cNvPr>
          <p:cNvSpPr>
            <a:spLocks noGrp="1"/>
          </p:cNvSpPr>
          <p:nvPr>
            <p:ph idx="1"/>
          </p:nvPr>
        </p:nvSpPr>
        <p:spPr>
          <a:xfrm>
            <a:off x="833483" y="2168270"/>
            <a:ext cx="5657288" cy="4154241"/>
          </a:xfrm>
        </p:spPr>
        <p:txBody>
          <a:bodyPr>
            <a:normAutofit/>
          </a:bodyPr>
          <a:lstStyle/>
          <a:p>
            <a:pPr>
              <a:buClr>
                <a:srgbClr val="F98866"/>
              </a:buClr>
            </a:pPr>
            <a:r>
              <a:rPr lang="en-IN" sz="2000" b="0" i="0" u="none" strike="noStrike" dirty="0">
                <a:effectLst/>
              </a:rPr>
              <a:t>Endogenous danger signalling IL-33(sST2L) </a:t>
            </a:r>
          </a:p>
          <a:p>
            <a:pPr>
              <a:buClr>
                <a:srgbClr val="F98866"/>
              </a:buClr>
            </a:pPr>
            <a:r>
              <a:rPr lang="en-IN" sz="2000" b="0" i="0" u="none" strike="noStrike" dirty="0">
                <a:effectLst/>
              </a:rPr>
              <a:t> Crucial cytokine in viral AE-COPD</a:t>
            </a:r>
          </a:p>
          <a:p>
            <a:pPr>
              <a:buClr>
                <a:srgbClr val="F98866"/>
              </a:buClr>
            </a:pPr>
            <a:r>
              <a:rPr lang="en-IN" sz="2000" dirty="0" err="1">
                <a:solidFill>
                  <a:srgbClr val="F98866"/>
                </a:solidFill>
              </a:rPr>
              <a:t>Itepekimab</a:t>
            </a:r>
            <a:r>
              <a:rPr lang="en-IN" sz="2000" dirty="0">
                <a:solidFill>
                  <a:srgbClr val="F98866"/>
                </a:solidFill>
              </a:rPr>
              <a:t> : IL-33 MAB</a:t>
            </a:r>
          </a:p>
          <a:p>
            <a:pPr lvl="1">
              <a:buClr>
                <a:srgbClr val="F98866"/>
              </a:buClr>
            </a:pPr>
            <a:r>
              <a:rPr lang="en-IN" sz="1800" dirty="0"/>
              <a:t>Phase 2 : Reduced AE, ↑ FEV</a:t>
            </a:r>
            <a:r>
              <a:rPr lang="en-IN" sz="1800" baseline="-25000" dirty="0"/>
              <a:t>1</a:t>
            </a:r>
            <a:r>
              <a:rPr lang="en-IN" sz="1800" dirty="0"/>
              <a:t> ( 90 ml) in former smokers</a:t>
            </a:r>
          </a:p>
          <a:p>
            <a:pPr lvl="1">
              <a:buClr>
                <a:srgbClr val="F98866"/>
              </a:buClr>
            </a:pPr>
            <a:r>
              <a:rPr lang="en-IN" sz="1800" dirty="0">
                <a:solidFill>
                  <a:srgbClr val="F98866"/>
                </a:solidFill>
              </a:rPr>
              <a:t>No effect in current smokers</a:t>
            </a:r>
          </a:p>
          <a:p>
            <a:pPr lvl="1">
              <a:buClr>
                <a:srgbClr val="F98866"/>
              </a:buClr>
            </a:pPr>
            <a:r>
              <a:rPr lang="en-IN" sz="1800" dirty="0"/>
              <a:t>No significant AE’s</a:t>
            </a:r>
          </a:p>
          <a:p>
            <a:pPr lvl="1">
              <a:buClr>
                <a:srgbClr val="F98866"/>
              </a:buClr>
            </a:pPr>
            <a:r>
              <a:rPr lang="en-IN" sz="1800" dirty="0">
                <a:solidFill>
                  <a:srgbClr val="880505"/>
                </a:solidFill>
              </a:rPr>
              <a:t>AERIFY 1 &amp; 2 ongoing in former smokers</a:t>
            </a:r>
          </a:p>
          <a:p>
            <a:pPr>
              <a:buClr>
                <a:srgbClr val="F98866"/>
              </a:buClr>
            </a:pPr>
            <a:r>
              <a:rPr lang="en-IN" sz="2000" dirty="0" err="1">
                <a:solidFill>
                  <a:srgbClr val="F98866"/>
                </a:solidFill>
              </a:rPr>
              <a:t>Astegolimab</a:t>
            </a:r>
            <a:r>
              <a:rPr lang="en-IN" sz="2000" dirty="0">
                <a:solidFill>
                  <a:srgbClr val="F98866"/>
                </a:solidFill>
              </a:rPr>
              <a:t> : Anti ST2R MAB</a:t>
            </a:r>
          </a:p>
          <a:p>
            <a:pPr lvl="1">
              <a:buClr>
                <a:srgbClr val="F98866"/>
              </a:buClr>
            </a:pPr>
            <a:r>
              <a:rPr lang="en-IN" sz="1600" dirty="0"/>
              <a:t> </a:t>
            </a:r>
            <a:r>
              <a:rPr lang="en-IN" sz="1800" dirty="0"/>
              <a:t>Phase 2 : </a:t>
            </a:r>
            <a:r>
              <a:rPr lang="en-US" sz="1800" i="1" dirty="0"/>
              <a:t>Improved QoL but no other effect</a:t>
            </a:r>
            <a:endParaRPr lang="en-IN" sz="1600" dirty="0"/>
          </a:p>
        </p:txBody>
      </p:sp>
      <p:grpSp>
        <p:nvGrpSpPr>
          <p:cNvPr id="5159" name="Top left">
            <a:extLst>
              <a:ext uri="{FF2B5EF4-FFF2-40B4-BE49-F238E27FC236}">
                <a16:creationId xmlns:a16="http://schemas.microsoft.com/office/drawing/2014/main" id="{A258A097-6133-4B30-BEEA-8B01FC075C5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5160" name="Freeform: Shape 5159">
              <a:extLst>
                <a:ext uri="{FF2B5EF4-FFF2-40B4-BE49-F238E27FC236}">
                  <a16:creationId xmlns:a16="http://schemas.microsoft.com/office/drawing/2014/main" id="{6443760F-17EA-42FD-B5B5-F28B74D7FC0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5161" name="Freeform: Shape 5160">
              <a:extLst>
                <a:ext uri="{FF2B5EF4-FFF2-40B4-BE49-F238E27FC236}">
                  <a16:creationId xmlns:a16="http://schemas.microsoft.com/office/drawing/2014/main" id="{4EB72FEE-D2F8-4B74-8D9B-E6D9C9C0BC7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5162" name="Freeform: Shape 5161">
              <a:extLst>
                <a:ext uri="{FF2B5EF4-FFF2-40B4-BE49-F238E27FC236}">
                  <a16:creationId xmlns:a16="http://schemas.microsoft.com/office/drawing/2014/main" id="{DE7AEDBA-CEF0-40CA-8E09-7A0C3768535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5163" name="Freeform: Shape 5162">
              <a:extLst>
                <a:ext uri="{FF2B5EF4-FFF2-40B4-BE49-F238E27FC236}">
                  <a16:creationId xmlns:a16="http://schemas.microsoft.com/office/drawing/2014/main" id="{22D507F9-A9F3-4E1A-83D8-FDDF036E3E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5164" name="Freeform: Shape 5163">
              <a:extLst>
                <a:ext uri="{FF2B5EF4-FFF2-40B4-BE49-F238E27FC236}">
                  <a16:creationId xmlns:a16="http://schemas.microsoft.com/office/drawing/2014/main" id="{6DAC39B7-68A7-46E9-91C9-640439DBC0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5165" name="Freeform: Shape 5164">
              <a:extLst>
                <a:ext uri="{FF2B5EF4-FFF2-40B4-BE49-F238E27FC236}">
                  <a16:creationId xmlns:a16="http://schemas.microsoft.com/office/drawing/2014/main" id="{D67B354C-E76E-4897-B55A-62A488BAC5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5166" name="Freeform: Shape 5165">
              <a:extLst>
                <a:ext uri="{FF2B5EF4-FFF2-40B4-BE49-F238E27FC236}">
                  <a16:creationId xmlns:a16="http://schemas.microsoft.com/office/drawing/2014/main" id="{86DB6361-8FFC-4F23-8355-A1018756B5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5167" name="Freeform: Shape 5166">
              <a:extLst>
                <a:ext uri="{FF2B5EF4-FFF2-40B4-BE49-F238E27FC236}">
                  <a16:creationId xmlns:a16="http://schemas.microsoft.com/office/drawing/2014/main" id="{91AEC79A-5C3D-423E-A82A-2CC4B7BEB0B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pic>
        <p:nvPicPr>
          <p:cNvPr id="5122" name="Picture 2" descr="The IL-33/ST2 pathway: therapeutic target and novel biomarker | Nature  Reviews Drug Discovery">
            <a:extLst>
              <a:ext uri="{FF2B5EF4-FFF2-40B4-BE49-F238E27FC236}">
                <a16:creationId xmlns:a16="http://schemas.microsoft.com/office/drawing/2014/main" id="{A4E7A5E9-3BC7-7CA3-C2C2-F6FE6F9DAB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285" r="48090" b="-1"/>
          <a:stretch/>
        </p:blipFill>
        <p:spPr bwMode="auto">
          <a:xfrm>
            <a:off x="6490771" y="749939"/>
            <a:ext cx="2696701" cy="5393403"/>
          </a:xfrm>
          <a:custGeom>
            <a:avLst/>
            <a:gdLst/>
            <a:ahLst/>
            <a:cxnLst/>
            <a:rect l="l" t="t" r="r" b="b"/>
            <a:pathLst>
              <a:path w="2696701" h="5393403">
                <a:moveTo>
                  <a:pt x="2696701" y="0"/>
                </a:moveTo>
                <a:lnTo>
                  <a:pt x="2696701" y="5393403"/>
                </a:lnTo>
                <a:cubicBezTo>
                  <a:pt x="1207335" y="5393403"/>
                  <a:pt x="0" y="4186068"/>
                  <a:pt x="0" y="2696702"/>
                </a:cubicBezTo>
                <a:cubicBezTo>
                  <a:pt x="0" y="1207335"/>
                  <a:pt x="1207335" y="0"/>
                  <a:pt x="2696701" y="0"/>
                </a:cubicBezTo>
                <a:close/>
              </a:path>
            </a:pathLst>
          </a:custGeom>
          <a:noFill/>
          <a:extLst>
            <a:ext uri="{909E8E84-426E-40DD-AFC4-6F175D3DCCD1}">
              <a14:hiddenFill xmlns:a14="http://schemas.microsoft.com/office/drawing/2010/main">
                <a:solidFill>
                  <a:srgbClr val="FFFFFF"/>
                </a:solidFill>
              </a14:hiddenFill>
            </a:ext>
          </a:extLst>
        </p:spPr>
      </p:pic>
      <p:pic>
        <p:nvPicPr>
          <p:cNvPr id="5124" name="Picture 4" descr="COPD exacerbations: targeting IL-33 as a new therapy - The Lancet  Respiratory Medicine">
            <a:extLst>
              <a:ext uri="{FF2B5EF4-FFF2-40B4-BE49-F238E27FC236}">
                <a16:creationId xmlns:a16="http://schemas.microsoft.com/office/drawing/2014/main" id="{2A80670F-32FF-4E25-CF25-E64F5075FAB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935" r="23159" b="2"/>
          <a:stretch/>
        </p:blipFill>
        <p:spPr bwMode="auto">
          <a:xfrm>
            <a:off x="9187471" y="749939"/>
            <a:ext cx="2696701" cy="5393402"/>
          </a:xfrm>
          <a:custGeom>
            <a:avLst/>
            <a:gdLst/>
            <a:ahLst/>
            <a:cxnLst/>
            <a:rect l="l" t="t" r="r" b="b"/>
            <a:pathLst>
              <a:path w="2628900" h="5257800">
                <a:moveTo>
                  <a:pt x="0" y="0"/>
                </a:moveTo>
                <a:cubicBezTo>
                  <a:pt x="1451920" y="0"/>
                  <a:pt x="2628900" y="1176980"/>
                  <a:pt x="2628900" y="2628900"/>
                </a:cubicBezTo>
                <a:cubicBezTo>
                  <a:pt x="2628900" y="4080820"/>
                  <a:pt x="1451920" y="5257800"/>
                  <a:pt x="0" y="5257800"/>
                </a:cubicBezTo>
                <a:close/>
              </a:path>
            </a:pathLst>
          </a:custGeom>
          <a:noFill/>
          <a:extLst>
            <a:ext uri="{909E8E84-426E-40DD-AFC4-6F175D3DCCD1}">
              <a14:hiddenFill xmlns:a14="http://schemas.microsoft.com/office/drawing/2010/main">
                <a:solidFill>
                  <a:srgbClr val="FFFFFF"/>
                </a:solidFill>
              </a14:hiddenFill>
            </a:ext>
          </a:extLst>
        </p:spPr>
      </p:pic>
      <p:grpSp>
        <p:nvGrpSpPr>
          <p:cNvPr id="5169" name="Cross">
            <a:extLst>
              <a:ext uri="{FF2B5EF4-FFF2-40B4-BE49-F238E27FC236}">
                <a16:creationId xmlns:a16="http://schemas.microsoft.com/office/drawing/2014/main" id="{5E7E5269-5E04-41C9-9AED-86EE6945E9D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105587" y="2977859"/>
            <a:ext cx="118872" cy="118872"/>
            <a:chOff x="1175347" y="3733800"/>
            <a:chExt cx="118872" cy="118872"/>
          </a:xfrm>
        </p:grpSpPr>
        <p:cxnSp>
          <p:nvCxnSpPr>
            <p:cNvPr id="5170" name="Straight Connector 5169">
              <a:extLst>
                <a:ext uri="{FF2B5EF4-FFF2-40B4-BE49-F238E27FC236}">
                  <a16:creationId xmlns:a16="http://schemas.microsoft.com/office/drawing/2014/main" id="{7F0457EA-B3E7-4288-A668-411A211E0A5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5171" name="Straight Connector 5170">
              <a:extLst>
                <a:ext uri="{FF2B5EF4-FFF2-40B4-BE49-F238E27FC236}">
                  <a16:creationId xmlns:a16="http://schemas.microsoft.com/office/drawing/2014/main" id="{E169EB24-FAD9-40C5-8427-87969C846CC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grpSp>
        <p:nvGrpSpPr>
          <p:cNvPr id="5173" name="Bottom Right">
            <a:extLst>
              <a:ext uri="{FF2B5EF4-FFF2-40B4-BE49-F238E27FC236}">
                <a16:creationId xmlns:a16="http://schemas.microsoft.com/office/drawing/2014/main" id="{D2110373-A745-4253-8815-AF86BCF8839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5174" name="Freeform: Shape 5173">
              <a:extLst>
                <a:ext uri="{FF2B5EF4-FFF2-40B4-BE49-F238E27FC236}">
                  <a16:creationId xmlns:a16="http://schemas.microsoft.com/office/drawing/2014/main" id="{84280A0A-F7AA-4617-8D37-66978C00D85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5175" name="Graphic 157">
              <a:extLst>
                <a:ext uri="{FF2B5EF4-FFF2-40B4-BE49-F238E27FC236}">
                  <a16:creationId xmlns:a16="http://schemas.microsoft.com/office/drawing/2014/main" id="{AFF39B93-B5B8-4562-9C77-B596F4C60D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177" name="Freeform: Shape 5176">
                <a:extLst>
                  <a:ext uri="{FF2B5EF4-FFF2-40B4-BE49-F238E27FC236}">
                    <a16:creationId xmlns:a16="http://schemas.microsoft.com/office/drawing/2014/main" id="{4D1E63D9-D76C-4F06-9CCF-876C3C5140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5178" name="Freeform: Shape 5177">
                <a:extLst>
                  <a:ext uri="{FF2B5EF4-FFF2-40B4-BE49-F238E27FC236}">
                    <a16:creationId xmlns:a16="http://schemas.microsoft.com/office/drawing/2014/main" id="{EF115AA7-7C62-4A89-BC1F-2BC9A793BF9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5179" name="Freeform: Shape 5178">
                <a:extLst>
                  <a:ext uri="{FF2B5EF4-FFF2-40B4-BE49-F238E27FC236}">
                    <a16:creationId xmlns:a16="http://schemas.microsoft.com/office/drawing/2014/main" id="{C86CE8C2-A86A-46D1-944D-D90F10DCE6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5180" name="Freeform: Shape 5179">
                <a:extLst>
                  <a:ext uri="{FF2B5EF4-FFF2-40B4-BE49-F238E27FC236}">
                    <a16:creationId xmlns:a16="http://schemas.microsoft.com/office/drawing/2014/main" id="{F6F3DF81-F4F1-40A6-8258-84A0BD6F76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181" name="Freeform: Shape 5180">
                <a:extLst>
                  <a:ext uri="{FF2B5EF4-FFF2-40B4-BE49-F238E27FC236}">
                    <a16:creationId xmlns:a16="http://schemas.microsoft.com/office/drawing/2014/main" id="{91DF345B-BB61-4D87-AB1F-921990AE62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5182" name="Freeform: Shape 5181">
                <a:extLst>
                  <a:ext uri="{FF2B5EF4-FFF2-40B4-BE49-F238E27FC236}">
                    <a16:creationId xmlns:a16="http://schemas.microsoft.com/office/drawing/2014/main" id="{BAE393CA-48A1-4A6D-A186-0E560F5886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5183" name="Freeform: Shape 5182">
                <a:extLst>
                  <a:ext uri="{FF2B5EF4-FFF2-40B4-BE49-F238E27FC236}">
                    <a16:creationId xmlns:a16="http://schemas.microsoft.com/office/drawing/2014/main" id="{37F6CF99-9F54-4207-B8E3-03A7E7020B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5176" name="Freeform: Shape 5175">
              <a:extLst>
                <a:ext uri="{FF2B5EF4-FFF2-40B4-BE49-F238E27FC236}">
                  <a16:creationId xmlns:a16="http://schemas.microsoft.com/office/drawing/2014/main" id="{9A7A4ADF-E823-4909-89B9-74FC2D5AD7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CE1F4FD6-3890-717C-252A-A84642D64BB4}"/>
              </a:ext>
            </a:extLst>
          </p:cNvPr>
          <p:cNvSpPr txBox="1"/>
          <p:nvPr/>
        </p:nvSpPr>
        <p:spPr>
          <a:xfrm>
            <a:off x="3189637" y="6395272"/>
            <a:ext cx="2213636" cy="307777"/>
          </a:xfrm>
          <a:prstGeom prst="rect">
            <a:avLst/>
          </a:prstGeom>
          <a:solidFill>
            <a:schemeClr val="tx2">
              <a:lumMod val="50000"/>
              <a:lumOff val="50000"/>
            </a:schemeClr>
          </a:solidFill>
        </p:spPr>
        <p:txBody>
          <a:bodyPr wrap="square" rtlCol="0">
            <a:spAutoFit/>
          </a:bodyPr>
          <a:lstStyle/>
          <a:p>
            <a:pPr algn="ctr"/>
            <a:r>
              <a:rPr lang="en-US" sz="1400" i="1" dirty="0">
                <a:solidFill>
                  <a:schemeClr val="bg1"/>
                </a:solidFill>
              </a:rPr>
              <a:t>No Signal for Safety</a:t>
            </a:r>
          </a:p>
        </p:txBody>
      </p:sp>
      <p:sp>
        <p:nvSpPr>
          <p:cNvPr id="9" name="TextBox 8">
            <a:extLst>
              <a:ext uri="{FF2B5EF4-FFF2-40B4-BE49-F238E27FC236}">
                <a16:creationId xmlns:a16="http://schemas.microsoft.com/office/drawing/2014/main" id="{D0E859FD-E9DB-9B61-BBC2-A51BF8A01FCF}"/>
              </a:ext>
            </a:extLst>
          </p:cNvPr>
          <p:cNvSpPr txBox="1"/>
          <p:nvPr/>
        </p:nvSpPr>
        <p:spPr>
          <a:xfrm>
            <a:off x="7309841" y="6565903"/>
            <a:ext cx="3159305" cy="276999"/>
          </a:xfrm>
          <a:prstGeom prst="rect">
            <a:avLst/>
          </a:prstGeom>
          <a:noFill/>
        </p:spPr>
        <p:txBody>
          <a:bodyPr wrap="square">
            <a:spAutoFit/>
          </a:bodyPr>
          <a:lstStyle/>
          <a:p>
            <a:r>
              <a:rPr lang="en-IN" sz="1200" b="0" i="0" u="none" strike="noStrike" dirty="0">
                <a:effectLst/>
                <a:highlight>
                  <a:srgbClr val="FFFFFF"/>
                </a:highlight>
              </a:rPr>
              <a:t>Lancet Respir Med. 2021;9(11):1288–1298</a:t>
            </a:r>
            <a:endParaRPr lang="en-US" sz="1200" dirty="0"/>
          </a:p>
        </p:txBody>
      </p:sp>
    </p:spTree>
    <p:extLst>
      <p:ext uri="{BB962C8B-B14F-4D97-AF65-F5344CB8AC3E}">
        <p14:creationId xmlns:p14="http://schemas.microsoft.com/office/powerpoint/2010/main" val="290002693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1" name="Top left">
            <a:extLst>
              <a:ext uri="{FF2B5EF4-FFF2-40B4-BE49-F238E27FC236}">
                <a16:creationId xmlns:a16="http://schemas.microsoft.com/office/drawing/2014/main" id="{465E612B-616F-44E5-A649-F2B268BA35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42" name="Freeform: Shape 41">
              <a:extLst>
                <a:ext uri="{FF2B5EF4-FFF2-40B4-BE49-F238E27FC236}">
                  <a16:creationId xmlns:a16="http://schemas.microsoft.com/office/drawing/2014/main" id="{1EC7E917-E00E-4F17-A6FD-C06E2A0E637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3" name="Freeform: Shape 42">
              <a:extLst>
                <a:ext uri="{FF2B5EF4-FFF2-40B4-BE49-F238E27FC236}">
                  <a16:creationId xmlns:a16="http://schemas.microsoft.com/office/drawing/2014/main" id="{5DC22FD5-AD33-49ED-BA45-6B1575AE9A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Shape 43">
              <a:extLst>
                <a:ext uri="{FF2B5EF4-FFF2-40B4-BE49-F238E27FC236}">
                  <a16:creationId xmlns:a16="http://schemas.microsoft.com/office/drawing/2014/main" id="{3CE6B6BE-6BA0-4FA9-9357-11CF01DD73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Shape 44">
              <a:extLst>
                <a:ext uri="{FF2B5EF4-FFF2-40B4-BE49-F238E27FC236}">
                  <a16:creationId xmlns:a16="http://schemas.microsoft.com/office/drawing/2014/main" id="{61E614B3-1BDA-44CE-95AD-B3761310B3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Shape 45">
              <a:extLst>
                <a:ext uri="{FF2B5EF4-FFF2-40B4-BE49-F238E27FC236}">
                  <a16:creationId xmlns:a16="http://schemas.microsoft.com/office/drawing/2014/main" id="{5314DAA0-3957-4D55-A6E3-D3E50D538E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Shape 46">
              <a:extLst>
                <a:ext uri="{FF2B5EF4-FFF2-40B4-BE49-F238E27FC236}">
                  <a16:creationId xmlns:a16="http://schemas.microsoft.com/office/drawing/2014/main" id="{CAF505DE-53C7-4F00-9B3B-FEF811F6D2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Shape 47">
              <a:extLst>
                <a:ext uri="{FF2B5EF4-FFF2-40B4-BE49-F238E27FC236}">
                  <a16:creationId xmlns:a16="http://schemas.microsoft.com/office/drawing/2014/main" id="{98F8A569-D303-4FE8-8507-C7FA3E9055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Shape 48">
              <a:extLst>
                <a:ext uri="{FF2B5EF4-FFF2-40B4-BE49-F238E27FC236}">
                  <a16:creationId xmlns:a16="http://schemas.microsoft.com/office/drawing/2014/main" id="{E34BA33D-B77C-4F97-90ED-55051362CC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9154C644-7FDE-DBBB-B9B0-3D331B823824}"/>
              </a:ext>
            </a:extLst>
          </p:cNvPr>
          <p:cNvSpPr>
            <a:spLocks noGrp="1"/>
          </p:cNvSpPr>
          <p:nvPr>
            <p:ph type="title"/>
          </p:nvPr>
        </p:nvSpPr>
        <p:spPr>
          <a:xfrm>
            <a:off x="1765546" y="-31014"/>
            <a:ext cx="9988166" cy="1667196"/>
          </a:xfrm>
        </p:spPr>
        <p:txBody>
          <a:bodyPr>
            <a:normAutofit/>
          </a:bodyPr>
          <a:lstStyle/>
          <a:p>
            <a:r>
              <a:rPr lang="en-US" dirty="0"/>
              <a:t>Conclusions:</a:t>
            </a:r>
          </a:p>
        </p:txBody>
      </p:sp>
      <p:grpSp>
        <p:nvGrpSpPr>
          <p:cNvPr id="51" name="Bottom Right">
            <a:extLst>
              <a:ext uri="{FF2B5EF4-FFF2-40B4-BE49-F238E27FC236}">
                <a16:creationId xmlns:a16="http://schemas.microsoft.com/office/drawing/2014/main" id="{ADB812D4-854E-4DD6-A613-797C10E752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52" name="Graphic 157">
              <a:extLst>
                <a:ext uri="{FF2B5EF4-FFF2-40B4-BE49-F238E27FC236}">
                  <a16:creationId xmlns:a16="http://schemas.microsoft.com/office/drawing/2014/main" id="{D97CFE60-FA19-428A-A02C-B541878C9BA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54" name="Freeform: Shape 53">
                <a:extLst>
                  <a:ext uri="{FF2B5EF4-FFF2-40B4-BE49-F238E27FC236}">
                    <a16:creationId xmlns:a16="http://schemas.microsoft.com/office/drawing/2014/main" id="{0562F5F8-0562-4FE0-B3AD-5E49C1B618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 name="Freeform: Shape 54">
                <a:extLst>
                  <a:ext uri="{FF2B5EF4-FFF2-40B4-BE49-F238E27FC236}">
                    <a16:creationId xmlns:a16="http://schemas.microsoft.com/office/drawing/2014/main" id="{E32D6A65-08E4-4AF8-AEE6-F180D12FBA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 name="Freeform: Shape 55">
                <a:extLst>
                  <a:ext uri="{FF2B5EF4-FFF2-40B4-BE49-F238E27FC236}">
                    <a16:creationId xmlns:a16="http://schemas.microsoft.com/office/drawing/2014/main" id="{BB7FDAC0-E6E6-4AB4-8235-A23232BCC9D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 name="Freeform: Shape 56">
                <a:extLst>
                  <a:ext uri="{FF2B5EF4-FFF2-40B4-BE49-F238E27FC236}">
                    <a16:creationId xmlns:a16="http://schemas.microsoft.com/office/drawing/2014/main" id="{ADF11930-DCC4-4A0E-9F9D-68BE143483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Shape 57">
                <a:extLst>
                  <a:ext uri="{FF2B5EF4-FFF2-40B4-BE49-F238E27FC236}">
                    <a16:creationId xmlns:a16="http://schemas.microsoft.com/office/drawing/2014/main" id="{6D85B5BC-031D-4CF5-9B96-5A3063EA8B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Freeform: Shape 58">
                <a:extLst>
                  <a:ext uri="{FF2B5EF4-FFF2-40B4-BE49-F238E27FC236}">
                    <a16:creationId xmlns:a16="http://schemas.microsoft.com/office/drawing/2014/main" id="{DB23B211-EDE9-44BA-A81A-C5DC3F886D5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Freeform: Shape 59">
                <a:extLst>
                  <a:ext uri="{FF2B5EF4-FFF2-40B4-BE49-F238E27FC236}">
                    <a16:creationId xmlns:a16="http://schemas.microsoft.com/office/drawing/2014/main" id="{42C80F66-435F-46CD-BC2E-3EA62444F41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3" name="Freeform: Shape 52">
              <a:extLst>
                <a:ext uri="{FF2B5EF4-FFF2-40B4-BE49-F238E27FC236}">
                  <a16:creationId xmlns:a16="http://schemas.microsoft.com/office/drawing/2014/main" id="{C5A2D0DC-5F34-44DC-9930-8C7B42BFEE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4" name="Content Placeholder 3">
            <a:extLst>
              <a:ext uri="{FF2B5EF4-FFF2-40B4-BE49-F238E27FC236}">
                <a16:creationId xmlns:a16="http://schemas.microsoft.com/office/drawing/2014/main" id="{F999EB3E-1445-6E94-925C-EA329ADD4A79}"/>
              </a:ext>
            </a:extLst>
          </p:cNvPr>
          <p:cNvSpPr>
            <a:spLocks noGrp="1"/>
          </p:cNvSpPr>
          <p:nvPr>
            <p:ph idx="1"/>
          </p:nvPr>
        </p:nvSpPr>
        <p:spPr>
          <a:xfrm>
            <a:off x="958709" y="1694681"/>
            <a:ext cx="11093638" cy="4867730"/>
          </a:xfrm>
        </p:spPr>
        <p:txBody>
          <a:bodyPr>
            <a:normAutofit/>
          </a:bodyPr>
          <a:lstStyle/>
          <a:p>
            <a:pPr>
              <a:buClr>
                <a:srgbClr val="F98866"/>
              </a:buClr>
            </a:pPr>
            <a:r>
              <a:rPr lang="en-US" sz="2400" dirty="0"/>
              <a:t>COPD is Heterogenous : Type 1 (60%), </a:t>
            </a:r>
            <a:r>
              <a:rPr lang="en-US" sz="2400" dirty="0">
                <a:solidFill>
                  <a:srgbClr val="F98866"/>
                </a:solidFill>
              </a:rPr>
              <a:t>Type 2 (20-40 %) </a:t>
            </a:r>
            <a:r>
              <a:rPr lang="en-US" sz="2400" dirty="0"/>
              <a:t>&amp; Type 3 (? ) inflammation</a:t>
            </a:r>
          </a:p>
          <a:p>
            <a:pPr>
              <a:buClr>
                <a:srgbClr val="F98866"/>
              </a:buClr>
            </a:pPr>
            <a:r>
              <a:rPr lang="en-US" sz="2400" dirty="0"/>
              <a:t>Common is </a:t>
            </a:r>
            <a:r>
              <a:rPr lang="en-US" sz="2400" dirty="0">
                <a:solidFill>
                  <a:srgbClr val="F98866"/>
                </a:solidFill>
              </a:rPr>
              <a:t>irreversible damage</a:t>
            </a:r>
            <a:r>
              <a:rPr lang="en-US" sz="2400" dirty="0"/>
              <a:t> and progression despite maximized therapies </a:t>
            </a:r>
          </a:p>
          <a:p>
            <a:pPr>
              <a:buClr>
                <a:srgbClr val="F98866"/>
              </a:buClr>
            </a:pPr>
            <a:r>
              <a:rPr lang="en-US" sz="2400" dirty="0"/>
              <a:t>SITT in COPD is nearly last frontier but patients suffer with Symptoms, Exacerbations, ↓ Lung functions &amp; QoL</a:t>
            </a:r>
          </a:p>
          <a:p>
            <a:pPr>
              <a:buClr>
                <a:srgbClr val="F98866"/>
              </a:buClr>
            </a:pPr>
            <a:r>
              <a:rPr lang="en-US" sz="2400" dirty="0"/>
              <a:t>Biologicals are treat to target therapies being studies extensively to fill the GAP</a:t>
            </a:r>
          </a:p>
          <a:p>
            <a:pPr>
              <a:buClr>
                <a:srgbClr val="F98866"/>
              </a:buClr>
            </a:pPr>
            <a:r>
              <a:rPr lang="en-US" sz="2400" dirty="0"/>
              <a:t>COPD with Type 2 inflammation - </a:t>
            </a:r>
            <a:r>
              <a:rPr lang="en-US" sz="2400" dirty="0">
                <a:solidFill>
                  <a:srgbClr val="F98866"/>
                </a:solidFill>
              </a:rPr>
              <a:t>Anti –IL-4/13 ( Dupulimab ) have proved benefit </a:t>
            </a:r>
          </a:p>
          <a:p>
            <a:pPr>
              <a:buClr>
                <a:srgbClr val="F98866"/>
              </a:buClr>
            </a:pPr>
            <a:r>
              <a:rPr lang="en-US" sz="2400" dirty="0"/>
              <a:t>COPD with Type 1 inflammation lies with Anti TSLP and Anti IL-33 biologicals</a:t>
            </a:r>
          </a:p>
          <a:p>
            <a:pPr>
              <a:buClr>
                <a:srgbClr val="F98866"/>
              </a:buClr>
            </a:pPr>
            <a:endParaRPr lang="en-US" sz="2400" dirty="0"/>
          </a:p>
        </p:txBody>
      </p:sp>
    </p:spTree>
    <p:extLst>
      <p:ext uri="{BB962C8B-B14F-4D97-AF65-F5344CB8AC3E}">
        <p14:creationId xmlns:p14="http://schemas.microsoft.com/office/powerpoint/2010/main" val="3549141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 Verse of the Day: Mark 9:23">
            <a:extLst>
              <a:ext uri="{FF2B5EF4-FFF2-40B4-BE49-F238E27FC236}">
                <a16:creationId xmlns:a16="http://schemas.microsoft.com/office/drawing/2014/main" id="{607D2781-878F-5968-A54E-3150E18DD2A8}"/>
              </a:ext>
            </a:extLst>
          </p:cNvPr>
          <p:cNvPicPr>
            <a:picLocks noGrp="1" noChangeAspect="1" noChangeArrowheads="1"/>
          </p:cNvPicPr>
          <p:nvPr>
            <p:ph idx="4294967295"/>
          </p:nvPr>
        </p:nvPicPr>
        <p:blipFill rotWithShape="1">
          <a:blip r:embed="rId2">
            <a:extLst>
              <a:ext uri="{28A0092B-C50C-407E-A947-70E740481C1C}">
                <a14:useLocalDpi xmlns:a14="http://schemas.microsoft.com/office/drawing/2010/main" val="0"/>
              </a:ext>
            </a:extLst>
          </a:blip>
          <a:srcRect t="19646" b="19479"/>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35307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3" name="Freeform: Shape 12">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5" name="Freeform: Shape 14">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7" name="Freeform: Shape 16">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9"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20" name="Freeform: Shape 19">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6" name="Freeform: Shape 25">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8"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9" name="Freeform: Shape 28">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5" name="Freeform: Shape 34">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7" name="Rectangle 36">
            <a:extLst>
              <a:ext uri="{FF2B5EF4-FFF2-40B4-BE49-F238E27FC236}">
                <a16:creationId xmlns:a16="http://schemas.microsoft.com/office/drawing/2014/main" id="{3A6C273A-38F2-4D34-98BF-47B248862B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2E2CF659-EE5D-432C-B47F-10AC4A48A3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1" name="Rectangle 40">
            <a:extLst>
              <a:ext uri="{FF2B5EF4-FFF2-40B4-BE49-F238E27FC236}">
                <a16:creationId xmlns:a16="http://schemas.microsoft.com/office/drawing/2014/main" id="{683AA549-1F0C-46E0-AAD8-DC3DC6CA61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group of men posing for a picture&#10;&#10;AI-generated content may be incorrect.">
            <a:extLst>
              <a:ext uri="{FF2B5EF4-FFF2-40B4-BE49-F238E27FC236}">
                <a16:creationId xmlns:a16="http://schemas.microsoft.com/office/drawing/2014/main" id="{DB9FD5EB-CCF7-A153-46D0-5920782312BC}"/>
              </a:ext>
            </a:extLst>
          </p:cNvPr>
          <p:cNvPicPr>
            <a:picLocks noChangeAspect="1"/>
          </p:cNvPicPr>
          <p:nvPr/>
        </p:nvPicPr>
        <p:blipFill>
          <a:blip r:embed="rId2">
            <a:alphaModFix amt="70000"/>
          </a:blip>
          <a:srcRect l="14466" r="18853" b="-2"/>
          <a:stretch/>
        </p:blipFill>
        <p:spPr>
          <a:xfrm>
            <a:off x="20" y="10"/>
            <a:ext cx="6095980" cy="6856614"/>
          </a:xfrm>
          <a:prstGeom prst="rect">
            <a:avLst/>
          </a:prstGeom>
        </p:spPr>
      </p:pic>
      <p:pic>
        <p:nvPicPr>
          <p:cNvPr id="4" name="Picture 3">
            <a:extLst>
              <a:ext uri="{FF2B5EF4-FFF2-40B4-BE49-F238E27FC236}">
                <a16:creationId xmlns:a16="http://schemas.microsoft.com/office/drawing/2014/main" id="{AF73D23F-A999-FBE3-9D92-40CF05C785D9}"/>
              </a:ext>
            </a:extLst>
          </p:cNvPr>
          <p:cNvPicPr>
            <a:picLocks noChangeAspect="1"/>
          </p:cNvPicPr>
          <p:nvPr/>
        </p:nvPicPr>
        <p:blipFill rotWithShape="1">
          <a:blip r:embed="rId3">
            <a:alphaModFix amt="70000"/>
          </a:blip>
          <a:srcRect r="-1" b="13111"/>
          <a:stretch/>
        </p:blipFill>
        <p:spPr bwMode="auto">
          <a:xfrm>
            <a:off x="6096000" y="10"/>
            <a:ext cx="6096000" cy="6856614"/>
          </a:xfrm>
          <a:prstGeom prst="rect">
            <a:avLst/>
          </a:prstGeom>
          <a:extLst>
            <a:ext uri="{53640926-AAD7-44D8-BBD7-CCE9431645EC}">
              <a14:shadowObscured xmlns:a14="http://schemas.microsoft.com/office/drawing/2010/main"/>
            </a:ext>
          </a:extLst>
        </p:spPr>
      </p:pic>
      <p:grpSp>
        <p:nvGrpSpPr>
          <p:cNvPr id="43" name="Bottom Right">
            <a:extLst>
              <a:ext uri="{FF2B5EF4-FFF2-40B4-BE49-F238E27FC236}">
                <a16:creationId xmlns:a16="http://schemas.microsoft.com/office/drawing/2014/main" id="{7B2F7E43-35EC-4103-9D95-2ACDB00387C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44" name="Graphic 157">
              <a:extLst>
                <a:ext uri="{FF2B5EF4-FFF2-40B4-BE49-F238E27FC236}">
                  <a16:creationId xmlns:a16="http://schemas.microsoft.com/office/drawing/2014/main" id="{4CBE545A-C704-48FA-8193-05D4FDAA2102}"/>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46" name="Freeform: Shape 45">
                <a:extLst>
                  <a:ext uri="{FF2B5EF4-FFF2-40B4-BE49-F238E27FC236}">
                    <a16:creationId xmlns:a16="http://schemas.microsoft.com/office/drawing/2014/main" id="{DFC12F8B-A54C-43DD-B393-14555547B6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E3B33274-B053-4224-A5A0-B90126BFFF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1C7170C7-58C1-4C2A-BCB1-A35DA8E12D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5931EDD4-C978-4F30-9A9D-2C5D3B3E4BA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50" name="Freeform: Shape 49">
                <a:extLst>
                  <a:ext uri="{FF2B5EF4-FFF2-40B4-BE49-F238E27FC236}">
                    <a16:creationId xmlns:a16="http://schemas.microsoft.com/office/drawing/2014/main" id="{3E984CF3-8D55-4CD4-8256-69FDFE61C12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51" name="Freeform: Shape 50">
                <a:extLst>
                  <a:ext uri="{FF2B5EF4-FFF2-40B4-BE49-F238E27FC236}">
                    <a16:creationId xmlns:a16="http://schemas.microsoft.com/office/drawing/2014/main" id="{E9CC4F5D-4692-4689-807E-46C4886AD3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52" name="Freeform: Shape 51">
                <a:extLst>
                  <a:ext uri="{FF2B5EF4-FFF2-40B4-BE49-F238E27FC236}">
                    <a16:creationId xmlns:a16="http://schemas.microsoft.com/office/drawing/2014/main" id="{B872E016-A490-4CAF-AAC9-3EE29CBD43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45" name="Freeform: Shape 44">
              <a:extLst>
                <a:ext uri="{FF2B5EF4-FFF2-40B4-BE49-F238E27FC236}">
                  <a16:creationId xmlns:a16="http://schemas.microsoft.com/office/drawing/2014/main" id="{594A6B7E-847F-437A-BC2F-A78EE3F87D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54" name="Footer Placeholder 42">
            <a:extLst>
              <a:ext uri="{FF2B5EF4-FFF2-40B4-BE49-F238E27FC236}">
                <a16:creationId xmlns:a16="http://schemas.microsoft.com/office/drawing/2014/main" id="{03E51277-1095-412F-913B-8FA8021AA626}"/>
              </a:ext>
              <a:ext uri="{C183D7F6-B498-43B3-948B-1728B52AA6E4}">
                <adec:decorative xmlns:adec="http://schemas.microsoft.com/office/drawing/2017/decorative" val="1"/>
              </a:ext>
            </a:extLst>
          </p:cNvPr>
          <p:cNvSpPr txBox="1">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6356350"/>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000" cap="all" spc="200">
              <a:latin typeface="Segoe UI Semilight" panose="020B0402040204020203" pitchFamily="34" charset="0"/>
              <a:cs typeface="Segoe UI Semilight" panose="020B0402040204020203" pitchFamily="34" charset="0"/>
            </a:endParaRPr>
          </a:p>
        </p:txBody>
      </p:sp>
      <p:grpSp>
        <p:nvGrpSpPr>
          <p:cNvPr id="56" name="Top Left">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087"/>
            <a:ext cx="7921775" cy="6887020"/>
            <a:chOff x="3662362" y="1504950"/>
            <a:chExt cx="4411694" cy="3835431"/>
          </a:xfrm>
          <a:noFill/>
        </p:grpSpPr>
        <p:sp>
          <p:nvSpPr>
            <p:cNvPr id="57" name="Freeform: Shape 56">
              <a:extLst>
                <a:ext uri="{FF2B5EF4-FFF2-40B4-BE49-F238E27FC236}">
                  <a16:creationId xmlns:a16="http://schemas.microsoft.com/office/drawing/2014/main" id="{712269F1-E4D6-4EEB-8A0F-059FAFC4084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595342" y="1540859"/>
              <a:ext cx="2478714" cy="3799522"/>
            </a:xfrm>
            <a:custGeom>
              <a:avLst/>
              <a:gdLst>
                <a:gd name="connsiteX0" fmla="*/ 545711 w 2478714"/>
                <a:gd name="connsiteY0" fmla="*/ 3799523 h 3799522"/>
                <a:gd name="connsiteX1" fmla="*/ 280820 w 2478714"/>
                <a:gd name="connsiteY1" fmla="*/ 3178874 h 3799522"/>
                <a:gd name="connsiteX2" fmla="*/ 43076 w 2478714"/>
                <a:gd name="connsiteY2" fmla="*/ 2663762 h 3799522"/>
                <a:gd name="connsiteX3" fmla="*/ 3167 w 2478714"/>
                <a:gd name="connsiteY3" fmla="*/ 2344769 h 3799522"/>
                <a:gd name="connsiteX4" fmla="*/ 117943 w 2478714"/>
                <a:gd name="connsiteY4" fmla="*/ 1976723 h 3799522"/>
                <a:gd name="connsiteX5" fmla="*/ 224242 w 2478714"/>
                <a:gd name="connsiteY5" fmla="*/ 1744123 h 3799522"/>
                <a:gd name="connsiteX6" fmla="*/ 447222 w 2478714"/>
                <a:gd name="connsiteY6" fmla="*/ 1569244 h 3799522"/>
                <a:gd name="connsiteX7" fmla="*/ 708588 w 2478714"/>
                <a:gd name="connsiteY7" fmla="*/ 1598295 h 3799522"/>
                <a:gd name="connsiteX8" fmla="*/ 1024532 w 2478714"/>
                <a:gd name="connsiteY8" fmla="*/ 1741837 h 3799522"/>
                <a:gd name="connsiteX9" fmla="*/ 1538692 w 2478714"/>
                <a:gd name="connsiteY9" fmla="*/ 1773460 h 3799522"/>
                <a:gd name="connsiteX10" fmla="*/ 1869019 w 2478714"/>
                <a:gd name="connsiteY10" fmla="*/ 1650016 h 3799522"/>
                <a:gd name="connsiteX11" fmla="*/ 2124670 w 2478714"/>
                <a:gd name="connsiteY11" fmla="*/ 1515047 h 3799522"/>
                <a:gd name="connsiteX12" fmla="*/ 2334410 w 2478714"/>
                <a:gd name="connsiteY12" fmla="*/ 1305401 h 3799522"/>
                <a:gd name="connsiteX13" fmla="*/ 2430232 w 2478714"/>
                <a:gd name="connsiteY13" fmla="*/ 933164 h 3799522"/>
                <a:gd name="connsiteX14" fmla="*/ 2430232 w 2478714"/>
                <a:gd name="connsiteY14" fmla="*/ 571786 h 3799522"/>
                <a:gd name="connsiteX15" fmla="*/ 2445472 w 2478714"/>
                <a:gd name="connsiteY15" fmla="*/ 315659 h 3799522"/>
                <a:gd name="connsiteX16" fmla="*/ 2478714 w 2478714"/>
                <a:gd name="connsiteY16" fmla="*/ 0 h 37995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478714" h="3799522">
                  <a:moveTo>
                    <a:pt x="545711" y="3799523"/>
                  </a:moveTo>
                  <a:cubicBezTo>
                    <a:pt x="492847" y="3532346"/>
                    <a:pt x="330541" y="3270313"/>
                    <a:pt x="280820" y="3178874"/>
                  </a:cubicBezTo>
                  <a:cubicBezTo>
                    <a:pt x="190047" y="3012281"/>
                    <a:pt x="98988" y="2844832"/>
                    <a:pt x="43076" y="2663762"/>
                  </a:cubicBezTo>
                  <a:cubicBezTo>
                    <a:pt x="11072" y="2560130"/>
                    <a:pt x="-7882" y="2452402"/>
                    <a:pt x="3167" y="2344769"/>
                  </a:cubicBezTo>
                  <a:cubicBezTo>
                    <a:pt x="16311" y="2216468"/>
                    <a:pt x="71175" y="2097310"/>
                    <a:pt x="117943" y="1976723"/>
                  </a:cubicBezTo>
                  <a:cubicBezTo>
                    <a:pt x="148899" y="1896904"/>
                    <a:pt x="177569" y="1815751"/>
                    <a:pt x="224242" y="1744123"/>
                  </a:cubicBezTo>
                  <a:cubicBezTo>
                    <a:pt x="277677" y="1662017"/>
                    <a:pt x="352829" y="1593437"/>
                    <a:pt x="447222" y="1569244"/>
                  </a:cubicBezTo>
                  <a:cubicBezTo>
                    <a:pt x="534090" y="1547051"/>
                    <a:pt x="624387" y="1565910"/>
                    <a:pt x="708588" y="1598295"/>
                  </a:cubicBezTo>
                  <a:cubicBezTo>
                    <a:pt x="816697" y="1640015"/>
                    <a:pt x="915948" y="1701546"/>
                    <a:pt x="1024532" y="1741837"/>
                  </a:cubicBezTo>
                  <a:cubicBezTo>
                    <a:pt x="1188743" y="1802797"/>
                    <a:pt x="1367814" y="1811750"/>
                    <a:pt x="1538692" y="1773460"/>
                  </a:cubicBezTo>
                  <a:cubicBezTo>
                    <a:pt x="1653659" y="1747647"/>
                    <a:pt x="1761863" y="1699355"/>
                    <a:pt x="1869019" y="1650016"/>
                  </a:cubicBezTo>
                  <a:cubicBezTo>
                    <a:pt x="1956744" y="1609630"/>
                    <a:pt x="2044279" y="1568291"/>
                    <a:pt x="2124670" y="1515047"/>
                  </a:cubicBezTo>
                  <a:cubicBezTo>
                    <a:pt x="2208204" y="1459706"/>
                    <a:pt x="2282976" y="1391222"/>
                    <a:pt x="2334410" y="1305401"/>
                  </a:cubicBezTo>
                  <a:cubicBezTo>
                    <a:pt x="2401181" y="1194054"/>
                    <a:pt x="2423565" y="1063276"/>
                    <a:pt x="2430232" y="933164"/>
                  </a:cubicBezTo>
                  <a:cubicBezTo>
                    <a:pt x="2436423" y="812864"/>
                    <a:pt x="2428517" y="692277"/>
                    <a:pt x="2430232" y="571786"/>
                  </a:cubicBezTo>
                  <a:cubicBezTo>
                    <a:pt x="2431470" y="486251"/>
                    <a:pt x="2438233" y="400907"/>
                    <a:pt x="2445472" y="315659"/>
                  </a:cubicBezTo>
                  <a:cubicBezTo>
                    <a:pt x="2454426" y="210217"/>
                    <a:pt x="2463284" y="104680"/>
                    <a:pt x="2478714" y="0"/>
                  </a:cubicBezTo>
                </a:path>
              </a:pathLst>
            </a:custGeom>
            <a:noFill/>
            <a:ln w="9525" cap="rnd">
              <a:solidFill>
                <a:schemeClr val="bg2">
                  <a:alpha val="2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088D87B2-D2A4-4577-89DC-7AF275C017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982" y="2388008"/>
              <a:ext cx="2302192" cy="2952373"/>
            </a:xfrm>
            <a:custGeom>
              <a:avLst/>
              <a:gdLst>
                <a:gd name="connsiteX0" fmla="*/ 2302193 w 2302192"/>
                <a:gd name="connsiteY0" fmla="*/ 2952373 h 2952373"/>
                <a:gd name="connsiteX1" fmla="*/ 2022729 w 2302192"/>
                <a:gd name="connsiteY1" fmla="*/ 2442309 h 2952373"/>
                <a:gd name="connsiteX2" fmla="*/ 1834039 w 2302192"/>
                <a:gd name="connsiteY2" fmla="*/ 1937199 h 2952373"/>
                <a:gd name="connsiteX3" fmla="*/ 1789748 w 2302192"/>
                <a:gd name="connsiteY3" fmla="*/ 1609063 h 2952373"/>
                <a:gd name="connsiteX4" fmla="*/ 1870139 w 2302192"/>
                <a:gd name="connsiteY4" fmla="*/ 1183962 h 2952373"/>
                <a:gd name="connsiteX5" fmla="*/ 2021110 w 2302192"/>
                <a:gd name="connsiteY5" fmla="*/ 743621 h 2952373"/>
                <a:gd name="connsiteX6" fmla="*/ 2010061 w 2302192"/>
                <a:gd name="connsiteY6" fmla="*/ 342047 h 2952373"/>
                <a:gd name="connsiteX7" fmla="*/ 1867376 w 2302192"/>
                <a:gd name="connsiteY7" fmla="*/ 55440 h 2952373"/>
                <a:gd name="connsiteX8" fmla="*/ 1652683 w 2302192"/>
                <a:gd name="connsiteY8" fmla="*/ 2862 h 2952373"/>
                <a:gd name="connsiteX9" fmla="*/ 1295305 w 2302192"/>
                <a:gd name="connsiteY9" fmla="*/ 234129 h 2952373"/>
                <a:gd name="connsiteX10" fmla="*/ 812101 w 2302192"/>
                <a:gd name="connsiteY10" fmla="*/ 886401 h 2952373"/>
                <a:gd name="connsiteX11" fmla="*/ 668846 w 2302192"/>
                <a:gd name="connsiteY11" fmla="*/ 1126145 h 2952373"/>
                <a:gd name="connsiteX12" fmla="*/ 498443 w 2302192"/>
                <a:gd name="connsiteY12" fmla="*/ 1405799 h 2952373"/>
                <a:gd name="connsiteX13" fmla="*/ 355759 w 2302192"/>
                <a:gd name="connsiteY13" fmla="*/ 1634304 h 2952373"/>
                <a:gd name="connsiteX14" fmla="*/ 161449 w 2302192"/>
                <a:gd name="connsiteY14" fmla="*/ 1913576 h 2952373"/>
                <a:gd name="connsiteX15" fmla="*/ 0 w 2302192"/>
                <a:gd name="connsiteY15" fmla="*/ 2189802 h 2952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302192" h="2952373">
                  <a:moveTo>
                    <a:pt x="2302193" y="2952373"/>
                  </a:moveTo>
                  <a:cubicBezTo>
                    <a:pt x="2141125" y="2809308"/>
                    <a:pt x="2070068" y="2504603"/>
                    <a:pt x="2022729" y="2442309"/>
                  </a:cubicBezTo>
                  <a:cubicBezTo>
                    <a:pt x="1884140" y="2259810"/>
                    <a:pt x="1887760" y="2160274"/>
                    <a:pt x="1834039" y="1937199"/>
                  </a:cubicBezTo>
                  <a:cubicBezTo>
                    <a:pt x="1808131" y="1829376"/>
                    <a:pt x="1789367" y="1719838"/>
                    <a:pt x="1789748" y="1609063"/>
                  </a:cubicBezTo>
                  <a:cubicBezTo>
                    <a:pt x="1790224" y="1464092"/>
                    <a:pt x="1822418" y="1321122"/>
                    <a:pt x="1870139" y="1183962"/>
                  </a:cubicBezTo>
                  <a:cubicBezTo>
                    <a:pt x="1921288" y="1036896"/>
                    <a:pt x="1991868" y="896307"/>
                    <a:pt x="2021110" y="743621"/>
                  </a:cubicBezTo>
                  <a:cubicBezTo>
                    <a:pt x="2046637" y="610842"/>
                    <a:pt x="2036921" y="474730"/>
                    <a:pt x="2010061" y="342047"/>
                  </a:cubicBezTo>
                  <a:cubicBezTo>
                    <a:pt x="1988058" y="233367"/>
                    <a:pt x="1954340" y="122210"/>
                    <a:pt x="1867376" y="55440"/>
                  </a:cubicBezTo>
                  <a:cubicBezTo>
                    <a:pt x="1806512" y="8767"/>
                    <a:pt x="1728883" y="-7140"/>
                    <a:pt x="1652683" y="2862"/>
                  </a:cubicBezTo>
                  <a:cubicBezTo>
                    <a:pt x="1508474" y="21816"/>
                    <a:pt x="1395984" y="127068"/>
                    <a:pt x="1295305" y="234129"/>
                  </a:cubicBezTo>
                  <a:cubicBezTo>
                    <a:pt x="1109377" y="431772"/>
                    <a:pt x="953453" y="654657"/>
                    <a:pt x="812101" y="886401"/>
                  </a:cubicBezTo>
                  <a:cubicBezTo>
                    <a:pt x="763619" y="965934"/>
                    <a:pt x="716566" y="1046230"/>
                    <a:pt x="668846" y="1126145"/>
                  </a:cubicBezTo>
                  <a:cubicBezTo>
                    <a:pt x="612839" y="1219871"/>
                    <a:pt x="555308" y="1312644"/>
                    <a:pt x="498443" y="1405799"/>
                  </a:cubicBezTo>
                  <a:cubicBezTo>
                    <a:pt x="451676" y="1482475"/>
                    <a:pt x="405289" y="1559342"/>
                    <a:pt x="355759" y="1634304"/>
                  </a:cubicBezTo>
                  <a:cubicBezTo>
                    <a:pt x="293275" y="1728887"/>
                    <a:pt x="225362" y="1819946"/>
                    <a:pt x="161449" y="1913576"/>
                  </a:cubicBezTo>
                  <a:cubicBezTo>
                    <a:pt x="86487" y="2023495"/>
                    <a:pt x="0" y="2189802"/>
                    <a:pt x="0" y="2189802"/>
                  </a:cubicBezTo>
                </a:path>
              </a:pathLst>
            </a:custGeom>
            <a:noFill/>
            <a:ln w="9525" cap="rnd">
              <a:solidFill>
                <a:schemeClr val="bg2">
                  <a:alpha val="25000"/>
                </a:schemeClr>
              </a:solidFill>
              <a:prstDash val="lgDash"/>
              <a:round/>
            </a:ln>
          </p:spPr>
          <p:txBody>
            <a:bodyPr rtlCol="0" anchor="ctr"/>
            <a:lstStyle/>
            <a:p>
              <a:endParaRPr lang="en-US"/>
            </a:p>
          </p:txBody>
        </p:sp>
        <p:grpSp>
          <p:nvGrpSpPr>
            <p:cNvPr id="59" name="Graphic 3">
              <a:extLst>
                <a:ext uri="{FF2B5EF4-FFF2-40B4-BE49-F238E27FC236}">
                  <a16:creationId xmlns:a16="http://schemas.microsoft.com/office/drawing/2014/main" id="{96F2112D-BBBE-46A6-B66D-A3F02ED3284E}"/>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62362" y="1504950"/>
              <a:ext cx="1913000" cy="3816381"/>
              <a:chOff x="3662362" y="1504950"/>
              <a:chExt cx="1913000" cy="3816381"/>
            </a:xfrm>
            <a:noFill/>
          </p:grpSpPr>
          <p:sp>
            <p:nvSpPr>
              <p:cNvPr id="70" name="Freeform: Shape 69">
                <a:extLst>
                  <a:ext uri="{FF2B5EF4-FFF2-40B4-BE49-F238E27FC236}">
                    <a16:creationId xmlns:a16="http://schemas.microsoft.com/office/drawing/2014/main" id="{ACCB55F8-F950-431F-9B90-688950D9F3B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71" name="Freeform: Shape 70">
                <a:extLst>
                  <a:ext uri="{FF2B5EF4-FFF2-40B4-BE49-F238E27FC236}">
                    <a16:creationId xmlns:a16="http://schemas.microsoft.com/office/drawing/2014/main" id="{27D0AA11-2E4E-479C-B953-547285E724B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62362" y="1504950"/>
                <a:ext cx="9525" cy="9525"/>
              </a:xfrm>
              <a:custGeom>
                <a:avLst/>
                <a:gdLst/>
                <a:ahLst/>
                <a:cxnLst/>
                <a:rect l="l" t="t" r="r" b="b"/>
                <a:pathLst>
                  <a:path w="9525" h="9525"/>
                </a:pathLst>
              </a:custGeom>
              <a:noFill/>
              <a:ln w="9525" cap="rnd">
                <a:solidFill>
                  <a:schemeClr val="bg2">
                    <a:alpha val="25000"/>
                  </a:schemeClr>
                </a:solidFill>
                <a:prstDash val="lgDash"/>
                <a:round/>
              </a:ln>
            </p:spPr>
            <p:txBody>
              <a:bodyPr rtlCol="0" anchor="ctr"/>
              <a:lstStyle/>
              <a:p>
                <a:endParaRPr lang="en-US"/>
              </a:p>
            </p:txBody>
          </p:sp>
          <p:sp>
            <p:nvSpPr>
              <p:cNvPr id="72" name="Freeform: Shape 71">
                <a:extLst>
                  <a:ext uri="{FF2B5EF4-FFF2-40B4-BE49-F238E27FC236}">
                    <a16:creationId xmlns:a16="http://schemas.microsoft.com/office/drawing/2014/main" id="{90D86C66-EDF0-4ABB-87F4-A2882A2E028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791" y="3466048"/>
                <a:ext cx="1604295" cy="1847472"/>
              </a:xfrm>
              <a:custGeom>
                <a:avLst/>
                <a:gdLst>
                  <a:gd name="connsiteX0" fmla="*/ 1604296 w 1604295"/>
                  <a:gd name="connsiteY0" fmla="*/ 1847472 h 1847472"/>
                  <a:gd name="connsiteX1" fmla="*/ 1517809 w 1604295"/>
                  <a:gd name="connsiteY1" fmla="*/ 1544292 h 1847472"/>
                  <a:gd name="connsiteX2" fmla="*/ 1394841 w 1604295"/>
                  <a:gd name="connsiteY2" fmla="*/ 1183771 h 1847472"/>
                  <a:gd name="connsiteX3" fmla="*/ 1318355 w 1604295"/>
                  <a:gd name="connsiteY3" fmla="*/ 695233 h 1847472"/>
                  <a:gd name="connsiteX4" fmla="*/ 1359884 w 1604295"/>
                  <a:gd name="connsiteY4" fmla="*/ 397863 h 1847472"/>
                  <a:gd name="connsiteX5" fmla="*/ 1359884 w 1604295"/>
                  <a:gd name="connsiteY5" fmla="*/ 236700 h 1847472"/>
                  <a:gd name="connsiteX6" fmla="*/ 1351598 w 1604295"/>
                  <a:gd name="connsiteY6" fmla="*/ 67250 h 1847472"/>
                  <a:gd name="connsiteX7" fmla="*/ 1316641 w 1604295"/>
                  <a:gd name="connsiteY7" fmla="*/ 10767 h 1847472"/>
                  <a:gd name="connsiteX8" fmla="*/ 1195292 w 1604295"/>
                  <a:gd name="connsiteY8" fmla="*/ 34008 h 1847472"/>
                  <a:gd name="connsiteX9" fmla="*/ 1005745 w 1604295"/>
                  <a:gd name="connsiteY9" fmla="*/ 254988 h 1847472"/>
                  <a:gd name="connsiteX10" fmla="*/ 763048 w 1604295"/>
                  <a:gd name="connsiteY10" fmla="*/ 587315 h 1847472"/>
                  <a:gd name="connsiteX11" fmla="*/ 548640 w 1604295"/>
                  <a:gd name="connsiteY11" fmla="*/ 861444 h 1847472"/>
                  <a:gd name="connsiteX12" fmla="*/ 328803 w 1604295"/>
                  <a:gd name="connsiteY12" fmla="*/ 1145480 h 1847472"/>
                  <a:gd name="connsiteX13" fmla="*/ 0 w 1604295"/>
                  <a:gd name="connsiteY13" fmla="*/ 1607157 h 18474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04295" h="1847472">
                    <a:moveTo>
                      <a:pt x="1604296" y="1847472"/>
                    </a:moveTo>
                    <a:cubicBezTo>
                      <a:pt x="1573721" y="1753270"/>
                      <a:pt x="1548479" y="1638399"/>
                      <a:pt x="1517809" y="1544292"/>
                    </a:cubicBezTo>
                    <a:cubicBezTo>
                      <a:pt x="1478471" y="1423515"/>
                      <a:pt x="1432846" y="1304929"/>
                      <a:pt x="1394841" y="1183771"/>
                    </a:cubicBezTo>
                    <a:cubicBezTo>
                      <a:pt x="1345025" y="1024893"/>
                      <a:pt x="1305497" y="860778"/>
                      <a:pt x="1318355" y="695233"/>
                    </a:cubicBezTo>
                    <a:cubicBezTo>
                      <a:pt x="1326071" y="595316"/>
                      <a:pt x="1353312" y="497780"/>
                      <a:pt x="1359884" y="397863"/>
                    </a:cubicBezTo>
                    <a:cubicBezTo>
                      <a:pt x="1363409" y="344237"/>
                      <a:pt x="1359503" y="290421"/>
                      <a:pt x="1359884" y="236700"/>
                    </a:cubicBezTo>
                    <a:cubicBezTo>
                      <a:pt x="1360265" y="179740"/>
                      <a:pt x="1366076" y="122114"/>
                      <a:pt x="1351598" y="67250"/>
                    </a:cubicBezTo>
                    <a:cubicBezTo>
                      <a:pt x="1345692" y="44866"/>
                      <a:pt x="1335691" y="23530"/>
                      <a:pt x="1316641" y="10767"/>
                    </a:cubicBezTo>
                    <a:cubicBezTo>
                      <a:pt x="1279874" y="-13998"/>
                      <a:pt x="1233202" y="8290"/>
                      <a:pt x="1195292" y="34008"/>
                    </a:cubicBezTo>
                    <a:cubicBezTo>
                      <a:pt x="1114330" y="89062"/>
                      <a:pt x="1060990" y="173644"/>
                      <a:pt x="1005745" y="254988"/>
                    </a:cubicBezTo>
                    <a:cubicBezTo>
                      <a:pt x="928688" y="368526"/>
                      <a:pt x="847058" y="478825"/>
                      <a:pt x="763048" y="587315"/>
                    </a:cubicBezTo>
                    <a:cubicBezTo>
                      <a:pt x="691991" y="679041"/>
                      <a:pt x="621697" y="771338"/>
                      <a:pt x="548640" y="861444"/>
                    </a:cubicBezTo>
                    <a:cubicBezTo>
                      <a:pt x="425672" y="1012987"/>
                      <a:pt x="453866" y="995747"/>
                      <a:pt x="328803" y="1145480"/>
                    </a:cubicBezTo>
                    <a:cubicBezTo>
                      <a:pt x="294418" y="1186628"/>
                      <a:pt x="21146" y="1558103"/>
                      <a:pt x="0" y="1607157"/>
                    </a:cubicBezTo>
                  </a:path>
                </a:pathLst>
              </a:custGeom>
              <a:noFill/>
              <a:ln w="9525" cap="rnd">
                <a:solidFill>
                  <a:schemeClr val="bg2">
                    <a:alpha val="25000"/>
                  </a:schemeClr>
                </a:solidFill>
                <a:prstDash val="lgDash"/>
                <a:round/>
              </a:ln>
            </p:spPr>
            <p:txBody>
              <a:bodyPr rtlCol="0" anchor="ctr"/>
              <a:lstStyle/>
              <a:p>
                <a:endParaRPr lang="en-US"/>
              </a:p>
            </p:txBody>
          </p:sp>
          <p:sp>
            <p:nvSpPr>
              <p:cNvPr id="73" name="Freeform: Shape 72">
                <a:extLst>
                  <a:ext uri="{FF2B5EF4-FFF2-40B4-BE49-F238E27FC236}">
                    <a16:creationId xmlns:a16="http://schemas.microsoft.com/office/drawing/2014/main" id="{D026082B-E695-4987-8C03-332366C6C9D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83507" y="3153822"/>
                <a:ext cx="1223105" cy="1676495"/>
              </a:xfrm>
              <a:custGeom>
                <a:avLst/>
                <a:gdLst>
                  <a:gd name="connsiteX0" fmla="*/ 1223105 w 1223105"/>
                  <a:gd name="connsiteY0" fmla="*/ 0 h 1676495"/>
                  <a:gd name="connsiteX1" fmla="*/ 1000792 w 1223105"/>
                  <a:gd name="connsiteY1" fmla="*/ 254794 h 1676495"/>
                  <a:gd name="connsiteX2" fmla="*/ 744760 w 1223105"/>
                  <a:gd name="connsiteY2" fmla="*/ 651891 h 1676495"/>
                  <a:gd name="connsiteX3" fmla="*/ 345758 w 1223105"/>
                  <a:gd name="connsiteY3" fmla="*/ 1231773 h 1676495"/>
                  <a:gd name="connsiteX4" fmla="*/ 0 w 1223105"/>
                  <a:gd name="connsiteY4" fmla="*/ 1676495 h 16764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3105" h="1676495">
                    <a:moveTo>
                      <a:pt x="1223105" y="0"/>
                    </a:moveTo>
                    <a:cubicBezTo>
                      <a:pt x="1136523" y="72771"/>
                      <a:pt x="1066324" y="162401"/>
                      <a:pt x="1000792" y="254794"/>
                    </a:cubicBezTo>
                    <a:cubicBezTo>
                      <a:pt x="909733" y="383286"/>
                      <a:pt x="827723" y="517970"/>
                      <a:pt x="744760" y="651891"/>
                    </a:cubicBezTo>
                    <a:cubicBezTo>
                      <a:pt x="621030" y="851726"/>
                      <a:pt x="497777" y="1052608"/>
                      <a:pt x="345758" y="1231773"/>
                    </a:cubicBezTo>
                    <a:cubicBezTo>
                      <a:pt x="248888" y="1345978"/>
                      <a:pt x="61722" y="1540764"/>
                      <a:pt x="0" y="1676495"/>
                    </a:cubicBezTo>
                  </a:path>
                </a:pathLst>
              </a:custGeom>
              <a:noFill/>
              <a:ln w="9525" cap="rnd">
                <a:solidFill>
                  <a:schemeClr val="bg2">
                    <a:alpha val="25000"/>
                  </a:schemeClr>
                </a:solidFill>
                <a:prstDash val="lgDash"/>
                <a:round/>
              </a:ln>
            </p:spPr>
            <p:txBody>
              <a:bodyPr rtlCol="0" anchor="ctr"/>
              <a:lstStyle/>
              <a:p>
                <a:endParaRPr lang="en-US"/>
              </a:p>
            </p:txBody>
          </p:sp>
          <p:sp>
            <p:nvSpPr>
              <p:cNvPr id="74" name="Freeform: Shape 73">
                <a:extLst>
                  <a:ext uri="{FF2B5EF4-FFF2-40B4-BE49-F238E27FC236}">
                    <a16:creationId xmlns:a16="http://schemas.microsoft.com/office/drawing/2014/main" id="{461A8835-D9FC-4CAB-AF19-A5513B17BA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6517" y="3097027"/>
                <a:ext cx="668845" cy="2224304"/>
              </a:xfrm>
              <a:custGeom>
                <a:avLst/>
                <a:gdLst>
                  <a:gd name="connsiteX0" fmla="*/ 668846 w 668845"/>
                  <a:gd name="connsiteY0" fmla="*/ 2224305 h 2224304"/>
                  <a:gd name="connsiteX1" fmla="*/ 486918 w 668845"/>
                  <a:gd name="connsiteY1" fmla="*/ 1944365 h 2224304"/>
                  <a:gd name="connsiteX2" fmla="*/ 376809 w 668845"/>
                  <a:gd name="connsiteY2" fmla="*/ 1659663 h 2224304"/>
                  <a:gd name="connsiteX3" fmla="*/ 319373 w 668845"/>
                  <a:gd name="connsiteY3" fmla="*/ 1425157 h 2224304"/>
                  <a:gd name="connsiteX4" fmla="*/ 264319 w 668845"/>
                  <a:gd name="connsiteY4" fmla="*/ 1130834 h 2224304"/>
                  <a:gd name="connsiteX5" fmla="*/ 278702 w 668845"/>
                  <a:gd name="connsiteY5" fmla="*/ 882041 h 2224304"/>
                  <a:gd name="connsiteX6" fmla="*/ 302609 w 668845"/>
                  <a:gd name="connsiteY6" fmla="*/ 736118 h 2224304"/>
                  <a:gd name="connsiteX7" fmla="*/ 360045 w 668845"/>
                  <a:gd name="connsiteY7" fmla="*/ 444177 h 2224304"/>
                  <a:gd name="connsiteX8" fmla="*/ 386334 w 668845"/>
                  <a:gd name="connsiteY8" fmla="*/ 233675 h 2224304"/>
                  <a:gd name="connsiteX9" fmla="*/ 0 w 668845"/>
                  <a:gd name="connsiteY9" fmla="*/ 56795 h 2224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68845" h="2224304">
                    <a:moveTo>
                      <a:pt x="668846" y="2224305"/>
                    </a:moveTo>
                    <a:cubicBezTo>
                      <a:pt x="599218" y="2137151"/>
                      <a:pt x="537210" y="2043996"/>
                      <a:pt x="486918" y="1944365"/>
                    </a:cubicBezTo>
                    <a:cubicBezTo>
                      <a:pt x="441008" y="1853306"/>
                      <a:pt x="404717" y="1757770"/>
                      <a:pt x="376809" y="1659663"/>
                    </a:cubicBezTo>
                    <a:cubicBezTo>
                      <a:pt x="354806" y="1582224"/>
                      <a:pt x="337757" y="1503548"/>
                      <a:pt x="319373" y="1425157"/>
                    </a:cubicBezTo>
                    <a:cubicBezTo>
                      <a:pt x="296418" y="1327811"/>
                      <a:pt x="270510" y="1230657"/>
                      <a:pt x="264319" y="1130834"/>
                    </a:cubicBezTo>
                    <a:cubicBezTo>
                      <a:pt x="259080" y="1047681"/>
                      <a:pt x="266891" y="964528"/>
                      <a:pt x="278702" y="882041"/>
                    </a:cubicBezTo>
                    <a:cubicBezTo>
                      <a:pt x="285655" y="833274"/>
                      <a:pt x="293751" y="784601"/>
                      <a:pt x="302609" y="736118"/>
                    </a:cubicBezTo>
                    <a:cubicBezTo>
                      <a:pt x="320516" y="638582"/>
                      <a:pt x="339471" y="541237"/>
                      <a:pt x="360045" y="444177"/>
                    </a:cubicBezTo>
                    <a:cubicBezTo>
                      <a:pt x="374809" y="374549"/>
                      <a:pt x="389763" y="304541"/>
                      <a:pt x="386334" y="233675"/>
                    </a:cubicBezTo>
                    <a:cubicBezTo>
                      <a:pt x="383191" y="168809"/>
                      <a:pt x="391287" y="-120751"/>
                      <a:pt x="0" y="56795"/>
                    </a:cubicBezTo>
                  </a:path>
                </a:pathLst>
              </a:custGeom>
              <a:noFill/>
              <a:ln w="9525" cap="rnd">
                <a:solidFill>
                  <a:schemeClr val="bg2">
                    <a:alpha val="25000"/>
                  </a:schemeClr>
                </a:solidFill>
                <a:prstDash val="lgDash"/>
                <a:round/>
              </a:ln>
            </p:spPr>
            <p:txBody>
              <a:bodyPr rtlCol="0" anchor="ctr"/>
              <a:lstStyle/>
              <a:p>
                <a:endParaRPr lang="en-US"/>
              </a:p>
            </p:txBody>
          </p:sp>
        </p:grpSp>
        <p:sp>
          <p:nvSpPr>
            <p:cNvPr id="60" name="Freeform: Shape 59">
              <a:extLst>
                <a:ext uri="{FF2B5EF4-FFF2-40B4-BE49-F238E27FC236}">
                  <a16:creationId xmlns:a16="http://schemas.microsoft.com/office/drawing/2014/main" id="{54E6BA76-9515-415F-BAC9-76958DA6EB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839145" y="4663452"/>
              <a:ext cx="1103852" cy="657879"/>
            </a:xfrm>
            <a:custGeom>
              <a:avLst/>
              <a:gdLst>
                <a:gd name="connsiteX0" fmla="*/ 1103852 w 1103852"/>
                <a:gd name="connsiteY0" fmla="*/ 657879 h 657879"/>
                <a:gd name="connsiteX1" fmla="*/ 883063 w 1103852"/>
                <a:gd name="connsiteY1" fmla="*/ 177724 h 657879"/>
                <a:gd name="connsiteX2" fmla="*/ 678085 w 1103852"/>
                <a:gd name="connsiteY2" fmla="*/ 17132 h 657879"/>
                <a:gd name="connsiteX3" fmla="*/ 461962 w 1103852"/>
                <a:gd name="connsiteY3" fmla="*/ 17132 h 657879"/>
                <a:gd name="connsiteX4" fmla="*/ 136398 w 1103852"/>
                <a:gd name="connsiteY4" fmla="*/ 267735 h 657879"/>
                <a:gd name="connsiteX5" fmla="*/ 0 w 1103852"/>
                <a:gd name="connsiteY5" fmla="*/ 650830 h 65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03852" h="657879">
                  <a:moveTo>
                    <a:pt x="1103852" y="657879"/>
                  </a:moveTo>
                  <a:cubicBezTo>
                    <a:pt x="1071563" y="576250"/>
                    <a:pt x="937546" y="246494"/>
                    <a:pt x="883063" y="177724"/>
                  </a:cubicBezTo>
                  <a:cubicBezTo>
                    <a:pt x="828104" y="108382"/>
                    <a:pt x="761238" y="46279"/>
                    <a:pt x="678085" y="17132"/>
                  </a:cubicBezTo>
                  <a:cubicBezTo>
                    <a:pt x="608171" y="-7347"/>
                    <a:pt x="533210" y="-4013"/>
                    <a:pt x="461962" y="17132"/>
                  </a:cubicBezTo>
                  <a:cubicBezTo>
                    <a:pt x="326898" y="57137"/>
                    <a:pt x="214027" y="150101"/>
                    <a:pt x="136398" y="267735"/>
                  </a:cubicBezTo>
                  <a:cubicBezTo>
                    <a:pt x="86773" y="343078"/>
                    <a:pt x="16764" y="562153"/>
                    <a:pt x="0" y="650830"/>
                  </a:cubicBezTo>
                </a:path>
              </a:pathLst>
            </a:custGeom>
            <a:noFill/>
            <a:ln w="9525" cap="rnd">
              <a:solidFill>
                <a:schemeClr val="bg2">
                  <a:alpha val="25000"/>
                </a:schemeClr>
              </a:solidFill>
              <a:prstDash val="lgDash"/>
              <a:round/>
            </a:ln>
          </p:spPr>
          <p:txBody>
            <a:bodyPr rtlCol="0" anchor="ctr"/>
            <a:lstStyle/>
            <a:p>
              <a:endParaRPr lang="en-US"/>
            </a:p>
          </p:txBody>
        </p:sp>
        <p:sp>
          <p:nvSpPr>
            <p:cNvPr id="61" name="Freeform: Shape 60">
              <a:extLst>
                <a:ext uri="{FF2B5EF4-FFF2-40B4-BE49-F238E27FC236}">
                  <a16:creationId xmlns:a16="http://schemas.microsoft.com/office/drawing/2014/main" id="{4C120B3D-CF1C-49AE-B5B4-6BF589737A2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21047"/>
              <a:ext cx="1271168" cy="2861881"/>
            </a:xfrm>
            <a:custGeom>
              <a:avLst/>
              <a:gdLst>
                <a:gd name="connsiteX0" fmla="*/ 0 w 1271168"/>
                <a:gd name="connsiteY0" fmla="*/ 2861882 h 2861881"/>
                <a:gd name="connsiteX1" fmla="*/ 115157 w 1271168"/>
                <a:gd name="connsiteY1" fmla="*/ 2685002 h 2861881"/>
                <a:gd name="connsiteX2" fmla="*/ 277178 w 1271168"/>
                <a:gd name="connsiteY2" fmla="*/ 2461070 h 2861881"/>
                <a:gd name="connsiteX3" fmla="*/ 421958 w 1271168"/>
                <a:gd name="connsiteY3" fmla="*/ 2209514 h 2861881"/>
                <a:gd name="connsiteX4" fmla="*/ 690848 w 1271168"/>
                <a:gd name="connsiteY4" fmla="*/ 1751267 h 2861881"/>
                <a:gd name="connsiteX5" fmla="*/ 830580 w 1271168"/>
                <a:gd name="connsiteY5" fmla="*/ 1451039 h 2861881"/>
                <a:gd name="connsiteX6" fmla="*/ 917067 w 1271168"/>
                <a:gd name="connsiteY6" fmla="*/ 1276541 h 2861881"/>
                <a:gd name="connsiteX7" fmla="*/ 1114901 w 1271168"/>
                <a:gd name="connsiteY7" fmla="*/ 965835 h 2861881"/>
                <a:gd name="connsiteX8" fmla="*/ 1204627 w 1271168"/>
                <a:gd name="connsiteY8" fmla="*/ 819626 h 2861881"/>
                <a:gd name="connsiteX9" fmla="*/ 1271111 w 1271168"/>
                <a:gd name="connsiteY9" fmla="*/ 585311 h 2861881"/>
                <a:gd name="connsiteX10" fmla="*/ 1128141 w 1271168"/>
                <a:gd name="connsiteY10" fmla="*/ 292894 h 2861881"/>
                <a:gd name="connsiteX11" fmla="*/ 882110 w 1271168"/>
                <a:gd name="connsiteY11" fmla="*/ 135065 h 2861881"/>
                <a:gd name="connsiteX12" fmla="*/ 574929 w 1271168"/>
                <a:gd name="connsiteY12" fmla="*/ 0 h 2861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71168" h="2861881">
                  <a:moveTo>
                    <a:pt x="0" y="2861882"/>
                  </a:moveTo>
                  <a:cubicBezTo>
                    <a:pt x="0" y="2861882"/>
                    <a:pt x="67151" y="2751201"/>
                    <a:pt x="115157" y="2685002"/>
                  </a:cubicBezTo>
                  <a:cubicBezTo>
                    <a:pt x="169259" y="2610326"/>
                    <a:pt x="226981" y="2538317"/>
                    <a:pt x="277178" y="2461070"/>
                  </a:cubicBezTo>
                  <a:cubicBezTo>
                    <a:pt x="329946" y="2379917"/>
                    <a:pt x="374142" y="2293715"/>
                    <a:pt x="421958" y="2209514"/>
                  </a:cubicBezTo>
                  <a:cubicBezTo>
                    <a:pt x="509492" y="2055495"/>
                    <a:pt x="609695" y="1908715"/>
                    <a:pt x="690848" y="1751267"/>
                  </a:cubicBezTo>
                  <a:cubicBezTo>
                    <a:pt x="741426" y="1653159"/>
                    <a:pt x="784670" y="1551432"/>
                    <a:pt x="830580" y="1451039"/>
                  </a:cubicBezTo>
                  <a:cubicBezTo>
                    <a:pt x="857631" y="1391984"/>
                    <a:pt x="885635" y="1333405"/>
                    <a:pt x="917067" y="1276541"/>
                  </a:cubicBezTo>
                  <a:cubicBezTo>
                    <a:pt x="976408" y="1169003"/>
                    <a:pt x="1046417" y="1067848"/>
                    <a:pt x="1114901" y="965835"/>
                  </a:cubicBezTo>
                  <a:cubicBezTo>
                    <a:pt x="1146810" y="918305"/>
                    <a:pt x="1177671" y="870109"/>
                    <a:pt x="1204627" y="819626"/>
                  </a:cubicBezTo>
                  <a:cubicBezTo>
                    <a:pt x="1243679" y="746665"/>
                    <a:pt x="1272635" y="667703"/>
                    <a:pt x="1271111" y="585311"/>
                  </a:cubicBezTo>
                  <a:cubicBezTo>
                    <a:pt x="1269111" y="473012"/>
                    <a:pt x="1209485" y="371284"/>
                    <a:pt x="1128141" y="292894"/>
                  </a:cubicBezTo>
                  <a:cubicBezTo>
                    <a:pt x="1057561" y="224790"/>
                    <a:pt x="971836" y="175260"/>
                    <a:pt x="882110" y="135065"/>
                  </a:cubicBezTo>
                  <a:cubicBezTo>
                    <a:pt x="779907" y="89249"/>
                    <a:pt x="672560" y="54673"/>
                    <a:pt x="574929" y="0"/>
                  </a:cubicBezTo>
                </a:path>
              </a:pathLst>
            </a:custGeom>
            <a:noFill/>
            <a:ln w="9525" cap="rnd">
              <a:solidFill>
                <a:schemeClr val="bg2">
                  <a:alpha val="25000"/>
                </a:schemeClr>
              </a:solidFill>
              <a:prstDash val="lgDash"/>
              <a:round/>
            </a:ln>
          </p:spPr>
          <p:txBody>
            <a:bodyPr rtlCol="0" anchor="ctr"/>
            <a:lstStyle/>
            <a:p>
              <a:endParaRPr lang="en-US"/>
            </a:p>
          </p:txBody>
        </p:sp>
        <p:sp>
          <p:nvSpPr>
            <p:cNvPr id="62" name="Freeform: Shape 61">
              <a:extLst>
                <a:ext uri="{FF2B5EF4-FFF2-40B4-BE49-F238E27FC236}">
                  <a16:creationId xmlns:a16="http://schemas.microsoft.com/office/drawing/2014/main" id="{5F7B6392-DF04-4EF6-A433-4A7A757D657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536477"/>
              <a:ext cx="919096" cy="2636139"/>
            </a:xfrm>
            <a:custGeom>
              <a:avLst/>
              <a:gdLst>
                <a:gd name="connsiteX0" fmla="*/ 0 w 919096"/>
                <a:gd name="connsiteY0" fmla="*/ 2636139 h 2636139"/>
                <a:gd name="connsiteX1" fmla="*/ 274415 w 919096"/>
                <a:gd name="connsiteY1" fmla="*/ 2218277 h 2636139"/>
                <a:gd name="connsiteX2" fmla="*/ 607981 w 919096"/>
                <a:gd name="connsiteY2" fmla="*/ 1655921 h 2636139"/>
                <a:gd name="connsiteX3" fmla="*/ 792290 w 919096"/>
                <a:gd name="connsiteY3" fmla="*/ 1163003 h 2636139"/>
                <a:gd name="connsiteX4" fmla="*/ 914400 w 919096"/>
                <a:gd name="connsiteY4" fmla="*/ 808863 h 2636139"/>
                <a:gd name="connsiteX5" fmla="*/ 847344 w 919096"/>
                <a:gd name="connsiteY5" fmla="*/ 516922 h 2636139"/>
                <a:gd name="connsiteX6" fmla="*/ 610362 w 919096"/>
                <a:gd name="connsiteY6" fmla="*/ 366141 h 2636139"/>
                <a:gd name="connsiteX7" fmla="*/ 361379 w 919096"/>
                <a:gd name="connsiteY7" fmla="*/ 222599 h 2636139"/>
                <a:gd name="connsiteX8" fmla="*/ 67056 w 919096"/>
                <a:gd name="connsiteY8" fmla="*/ 0 h 26361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19096" h="2636139">
                  <a:moveTo>
                    <a:pt x="0" y="2636139"/>
                  </a:moveTo>
                  <a:cubicBezTo>
                    <a:pt x="0" y="2636139"/>
                    <a:pt x="162020" y="2392394"/>
                    <a:pt x="274415" y="2218277"/>
                  </a:cubicBezTo>
                  <a:cubicBezTo>
                    <a:pt x="392906" y="2034730"/>
                    <a:pt x="518732" y="1854994"/>
                    <a:pt x="607981" y="1655921"/>
                  </a:cubicBezTo>
                  <a:cubicBezTo>
                    <a:pt x="679799" y="1495806"/>
                    <a:pt x="726091" y="1325594"/>
                    <a:pt x="792290" y="1163003"/>
                  </a:cubicBezTo>
                  <a:cubicBezTo>
                    <a:pt x="839724" y="1046607"/>
                    <a:pt x="897922" y="933164"/>
                    <a:pt x="914400" y="808863"/>
                  </a:cubicBezTo>
                  <a:cubicBezTo>
                    <a:pt x="928116" y="705326"/>
                    <a:pt x="913543" y="596932"/>
                    <a:pt x="847344" y="516922"/>
                  </a:cubicBezTo>
                  <a:cubicBezTo>
                    <a:pt x="786956" y="444056"/>
                    <a:pt x="696087" y="407956"/>
                    <a:pt x="610362" y="366141"/>
                  </a:cubicBezTo>
                  <a:cubicBezTo>
                    <a:pt x="524161" y="324136"/>
                    <a:pt x="442722" y="273272"/>
                    <a:pt x="361379" y="222599"/>
                  </a:cubicBezTo>
                  <a:cubicBezTo>
                    <a:pt x="245459" y="150400"/>
                    <a:pt x="126968" y="121348"/>
                    <a:pt x="67056" y="0"/>
                  </a:cubicBezTo>
                </a:path>
              </a:pathLst>
            </a:custGeom>
            <a:noFill/>
            <a:ln w="9525" cap="rnd">
              <a:solidFill>
                <a:schemeClr val="bg2">
                  <a:alpha val="25000"/>
                </a:schemeClr>
              </a:solidFill>
              <a:prstDash val="lgDash"/>
              <a:round/>
            </a:ln>
          </p:spPr>
          <p:txBody>
            <a:bodyPr rtlCol="0" anchor="ctr"/>
            <a:lstStyle/>
            <a:p>
              <a:endParaRPr lang="en-US"/>
            </a:p>
          </p:txBody>
        </p:sp>
        <p:sp>
          <p:nvSpPr>
            <p:cNvPr id="63" name="Freeform: Shape 62">
              <a:extLst>
                <a:ext uri="{FF2B5EF4-FFF2-40B4-BE49-F238E27FC236}">
                  <a16:creationId xmlns:a16="http://schemas.microsoft.com/office/drawing/2014/main" id="{CFB987BC-4338-4C63-8DB9-5CB9DC4890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717738"/>
              <a:ext cx="625711" cy="2292381"/>
            </a:xfrm>
            <a:custGeom>
              <a:avLst/>
              <a:gdLst>
                <a:gd name="connsiteX0" fmla="*/ 0 w 625711"/>
                <a:gd name="connsiteY0" fmla="*/ 2292382 h 2292381"/>
                <a:gd name="connsiteX1" fmla="*/ 181070 w 625711"/>
                <a:gd name="connsiteY1" fmla="*/ 2019967 h 2292381"/>
                <a:gd name="connsiteX2" fmla="*/ 385000 w 625711"/>
                <a:gd name="connsiteY2" fmla="*/ 1640967 h 2292381"/>
                <a:gd name="connsiteX3" fmla="*/ 514255 w 625711"/>
                <a:gd name="connsiteY3" fmla="*/ 1376839 h 2292381"/>
                <a:gd name="connsiteX4" fmla="*/ 606171 w 625711"/>
                <a:gd name="connsiteY4" fmla="*/ 1015079 h 2292381"/>
                <a:gd name="connsiteX5" fmla="*/ 606171 w 625711"/>
                <a:gd name="connsiteY5" fmla="*/ 673418 h 2292381"/>
                <a:gd name="connsiteX6" fmla="*/ 485489 w 625711"/>
                <a:gd name="connsiteY6" fmla="*/ 475297 h 2292381"/>
                <a:gd name="connsiteX7" fmla="*/ 313182 w 625711"/>
                <a:gd name="connsiteY7" fmla="*/ 328898 h 2292381"/>
                <a:gd name="connsiteX8" fmla="*/ 173831 w 625711"/>
                <a:gd name="connsiteY8" fmla="*/ 189643 h 2292381"/>
                <a:gd name="connsiteX9" fmla="*/ 0 w 625711"/>
                <a:gd name="connsiteY9" fmla="*/ 0 h 2292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25711" h="2292381">
                  <a:moveTo>
                    <a:pt x="0" y="2292382"/>
                  </a:moveTo>
                  <a:cubicBezTo>
                    <a:pt x="0" y="2292382"/>
                    <a:pt x="110776" y="2140363"/>
                    <a:pt x="181070" y="2019967"/>
                  </a:cubicBezTo>
                  <a:cubicBezTo>
                    <a:pt x="253460" y="1896047"/>
                    <a:pt x="318325" y="1768031"/>
                    <a:pt x="385000" y="1640967"/>
                  </a:cubicBezTo>
                  <a:cubicBezTo>
                    <a:pt x="430625" y="1554099"/>
                    <a:pt x="478536" y="1468184"/>
                    <a:pt x="514255" y="1376839"/>
                  </a:cubicBezTo>
                  <a:cubicBezTo>
                    <a:pt x="559689" y="1260634"/>
                    <a:pt x="585788" y="1138333"/>
                    <a:pt x="606171" y="1015079"/>
                  </a:cubicBezTo>
                  <a:cubicBezTo>
                    <a:pt x="625031" y="900779"/>
                    <a:pt x="638556" y="784003"/>
                    <a:pt x="606171" y="673418"/>
                  </a:cubicBezTo>
                  <a:cubicBezTo>
                    <a:pt x="584168" y="598075"/>
                    <a:pt x="540258" y="531590"/>
                    <a:pt x="485489" y="475297"/>
                  </a:cubicBezTo>
                  <a:cubicBezTo>
                    <a:pt x="432911" y="421195"/>
                    <a:pt x="369475" y="379095"/>
                    <a:pt x="313182" y="328898"/>
                  </a:cubicBezTo>
                  <a:cubicBezTo>
                    <a:pt x="264128" y="285179"/>
                    <a:pt x="219361" y="237077"/>
                    <a:pt x="173831" y="189643"/>
                  </a:cubicBezTo>
                  <a:cubicBezTo>
                    <a:pt x="109347" y="122111"/>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4" name="Freeform: Shape 63">
              <a:extLst>
                <a:ext uri="{FF2B5EF4-FFF2-40B4-BE49-F238E27FC236}">
                  <a16:creationId xmlns:a16="http://schemas.microsoft.com/office/drawing/2014/main" id="{F0B5029E-655F-4CB5-BCA2-B62400CE760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1951196"/>
              <a:ext cx="421548" cy="1865756"/>
            </a:xfrm>
            <a:custGeom>
              <a:avLst/>
              <a:gdLst>
                <a:gd name="connsiteX0" fmla="*/ 0 w 421548"/>
                <a:gd name="connsiteY0" fmla="*/ 0 h 1865756"/>
                <a:gd name="connsiteX1" fmla="*/ 258699 w 421548"/>
                <a:gd name="connsiteY1" fmla="*/ 330803 h 1865756"/>
                <a:gd name="connsiteX2" fmla="*/ 408051 w 421548"/>
                <a:gd name="connsiteY2" fmla="*/ 617887 h 1865756"/>
                <a:gd name="connsiteX3" fmla="*/ 408051 w 421548"/>
                <a:gd name="connsiteY3" fmla="*/ 910781 h 1865756"/>
                <a:gd name="connsiteX4" fmla="*/ 336233 w 421548"/>
                <a:gd name="connsiteY4" fmla="*/ 1269683 h 1865756"/>
                <a:gd name="connsiteX5" fmla="*/ 186881 w 421548"/>
                <a:gd name="connsiteY5" fmla="*/ 1582674 h 1865756"/>
                <a:gd name="connsiteX6" fmla="*/ 0 w 421548"/>
                <a:gd name="connsiteY6" fmla="*/ 1865757 h 186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1548" h="1865756">
                  <a:moveTo>
                    <a:pt x="0" y="0"/>
                  </a:moveTo>
                  <a:cubicBezTo>
                    <a:pt x="0" y="0"/>
                    <a:pt x="155734" y="188309"/>
                    <a:pt x="258699" y="330803"/>
                  </a:cubicBezTo>
                  <a:cubicBezTo>
                    <a:pt x="322517" y="419100"/>
                    <a:pt x="383096" y="512255"/>
                    <a:pt x="408051" y="617887"/>
                  </a:cubicBezTo>
                  <a:cubicBezTo>
                    <a:pt x="430625" y="713613"/>
                    <a:pt x="420815" y="812768"/>
                    <a:pt x="408051" y="910781"/>
                  </a:cubicBezTo>
                  <a:cubicBezTo>
                    <a:pt x="392240" y="1032129"/>
                    <a:pt x="376142" y="1154049"/>
                    <a:pt x="336233" y="1269683"/>
                  </a:cubicBezTo>
                  <a:cubicBezTo>
                    <a:pt x="298418" y="1379125"/>
                    <a:pt x="246412" y="1483138"/>
                    <a:pt x="186881" y="1582674"/>
                  </a:cubicBezTo>
                  <a:cubicBezTo>
                    <a:pt x="122777" y="1689640"/>
                    <a:pt x="0" y="1865757"/>
                    <a:pt x="0" y="1865757"/>
                  </a:cubicBezTo>
                </a:path>
              </a:pathLst>
            </a:custGeom>
            <a:noFill/>
            <a:ln w="9525" cap="rnd">
              <a:solidFill>
                <a:schemeClr val="bg2">
                  <a:alpha val="25000"/>
                </a:schemeClr>
              </a:solidFill>
              <a:prstDash val="lgDash"/>
              <a:round/>
            </a:ln>
          </p:spPr>
          <p:txBody>
            <a:bodyPr rtlCol="0" anchor="ctr"/>
            <a:lstStyle/>
            <a:p>
              <a:endParaRPr lang="en-US"/>
            </a:p>
          </p:txBody>
        </p:sp>
        <p:sp>
          <p:nvSpPr>
            <p:cNvPr id="65" name="Freeform: Shape 64">
              <a:extLst>
                <a:ext uri="{FF2B5EF4-FFF2-40B4-BE49-F238E27FC236}">
                  <a16:creationId xmlns:a16="http://schemas.microsoft.com/office/drawing/2014/main" id="{966F436B-D502-4927-A05D-0691A99F65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201418"/>
              <a:ext cx="286935" cy="1358264"/>
            </a:xfrm>
            <a:custGeom>
              <a:avLst/>
              <a:gdLst>
                <a:gd name="connsiteX0" fmla="*/ 11621 w 286935"/>
                <a:gd name="connsiteY0" fmla="*/ 1358265 h 1358264"/>
                <a:gd name="connsiteX1" fmla="*/ 163830 w 286935"/>
                <a:gd name="connsiteY1" fmla="*/ 1157287 h 1358264"/>
                <a:gd name="connsiteX2" fmla="*/ 258604 w 286935"/>
                <a:gd name="connsiteY2" fmla="*/ 858679 h 1358264"/>
                <a:gd name="connsiteX3" fmla="*/ 284417 w 286935"/>
                <a:gd name="connsiteY3" fmla="*/ 577310 h 1358264"/>
                <a:gd name="connsiteX4" fmla="*/ 215456 w 286935"/>
                <a:gd name="connsiteY4" fmla="*/ 330422 h 1358264"/>
                <a:gd name="connsiteX5" fmla="*/ 0 w 286935"/>
                <a:gd name="connsiteY5" fmla="*/ 0 h 13582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6935" h="1358264">
                  <a:moveTo>
                    <a:pt x="11621" y="1358265"/>
                  </a:moveTo>
                  <a:cubicBezTo>
                    <a:pt x="11621" y="1358265"/>
                    <a:pt x="104299" y="1269016"/>
                    <a:pt x="163830" y="1157287"/>
                  </a:cubicBezTo>
                  <a:cubicBezTo>
                    <a:pt x="213074" y="1064800"/>
                    <a:pt x="237458" y="961453"/>
                    <a:pt x="258604" y="858679"/>
                  </a:cubicBezTo>
                  <a:cubicBezTo>
                    <a:pt x="277749" y="765905"/>
                    <a:pt x="293180" y="671512"/>
                    <a:pt x="284417" y="577310"/>
                  </a:cubicBezTo>
                  <a:cubicBezTo>
                    <a:pt x="276511" y="491680"/>
                    <a:pt x="250412" y="409099"/>
                    <a:pt x="215456" y="330422"/>
                  </a:cubicBezTo>
                  <a:cubicBezTo>
                    <a:pt x="153353" y="190405"/>
                    <a:pt x="0" y="0"/>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6" name="Freeform: Shape 65">
              <a:extLst>
                <a:ext uri="{FF2B5EF4-FFF2-40B4-BE49-F238E27FC236}">
                  <a16:creationId xmlns:a16="http://schemas.microsoft.com/office/drawing/2014/main" id="{63D19BC0-342A-4662-8B01-078F5BC25F5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671887" y="2482500"/>
              <a:ext cx="167300" cy="890873"/>
            </a:xfrm>
            <a:custGeom>
              <a:avLst/>
              <a:gdLst>
                <a:gd name="connsiteX0" fmla="*/ 0 w 167300"/>
                <a:gd name="connsiteY0" fmla="*/ 0 h 890873"/>
                <a:gd name="connsiteX1" fmla="*/ 143732 w 167300"/>
                <a:gd name="connsiteY1" fmla="*/ 233077 h 890873"/>
                <a:gd name="connsiteX2" fmla="*/ 160973 w 167300"/>
                <a:gd name="connsiteY2" fmla="*/ 482822 h 890873"/>
                <a:gd name="connsiteX3" fmla="*/ 0 w 167300"/>
                <a:gd name="connsiteY3" fmla="*/ 890873 h 890873"/>
              </a:gdLst>
              <a:ahLst/>
              <a:cxnLst>
                <a:cxn ang="0">
                  <a:pos x="connsiteX0" y="connsiteY0"/>
                </a:cxn>
                <a:cxn ang="0">
                  <a:pos x="connsiteX1" y="connsiteY1"/>
                </a:cxn>
                <a:cxn ang="0">
                  <a:pos x="connsiteX2" y="connsiteY2"/>
                </a:cxn>
                <a:cxn ang="0">
                  <a:pos x="connsiteX3" y="connsiteY3"/>
                </a:cxn>
              </a:cxnLst>
              <a:rect l="l" t="t" r="r" b="b"/>
              <a:pathLst>
                <a:path w="167300" h="890873">
                  <a:moveTo>
                    <a:pt x="0" y="0"/>
                  </a:moveTo>
                  <a:cubicBezTo>
                    <a:pt x="0" y="0"/>
                    <a:pt x="110585" y="127254"/>
                    <a:pt x="143732" y="233077"/>
                  </a:cubicBezTo>
                  <a:cubicBezTo>
                    <a:pt x="168974" y="313563"/>
                    <a:pt x="172593" y="399098"/>
                    <a:pt x="160973" y="482822"/>
                  </a:cubicBezTo>
                  <a:cubicBezTo>
                    <a:pt x="136970" y="655892"/>
                    <a:pt x="0" y="890873"/>
                    <a:pt x="0" y="890873"/>
                  </a:cubicBezTo>
                </a:path>
              </a:pathLst>
            </a:custGeom>
            <a:noFill/>
            <a:ln w="9525" cap="rnd">
              <a:solidFill>
                <a:schemeClr val="bg2">
                  <a:alpha val="25000"/>
                </a:schemeClr>
              </a:solidFill>
              <a:prstDash val="lgDash"/>
              <a:round/>
            </a:ln>
          </p:spPr>
          <p:txBody>
            <a:bodyPr rtlCol="0" anchor="ctr"/>
            <a:lstStyle/>
            <a:p>
              <a:endParaRPr lang="en-US"/>
            </a:p>
          </p:txBody>
        </p:sp>
        <p:sp>
          <p:nvSpPr>
            <p:cNvPr id="67" name="Freeform: Shape 66">
              <a:extLst>
                <a:ext uri="{FF2B5EF4-FFF2-40B4-BE49-F238E27FC236}">
                  <a16:creationId xmlns:a16="http://schemas.microsoft.com/office/drawing/2014/main" id="{DF32521F-B67B-4D14-BB6E-0DD27E1C702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849272" y="1514475"/>
              <a:ext cx="3076098" cy="1677721"/>
            </a:xfrm>
            <a:custGeom>
              <a:avLst/>
              <a:gdLst>
                <a:gd name="connsiteX0" fmla="*/ 3076099 w 3076098"/>
                <a:gd name="connsiteY0" fmla="*/ 12287 h 1677721"/>
                <a:gd name="connsiteX1" fmla="*/ 3054287 w 3076098"/>
                <a:gd name="connsiteY1" fmla="*/ 609029 h 1677721"/>
                <a:gd name="connsiteX2" fmla="*/ 3054287 w 3076098"/>
                <a:gd name="connsiteY2" fmla="*/ 824770 h 1677721"/>
                <a:gd name="connsiteX3" fmla="*/ 3002375 w 3076098"/>
                <a:gd name="connsiteY3" fmla="*/ 1158240 h 1677721"/>
                <a:gd name="connsiteX4" fmla="*/ 2945797 w 3076098"/>
                <a:gd name="connsiteY4" fmla="*/ 1277112 h 1677721"/>
                <a:gd name="connsiteX5" fmla="*/ 2706815 w 3076098"/>
                <a:gd name="connsiteY5" fmla="*/ 1492853 h 1677721"/>
                <a:gd name="connsiteX6" fmla="*/ 2451735 w 3076098"/>
                <a:gd name="connsiteY6" fmla="*/ 1618583 h 1677721"/>
                <a:gd name="connsiteX7" fmla="*/ 2128457 w 3076098"/>
                <a:gd name="connsiteY7" fmla="*/ 1677448 h 1677721"/>
                <a:gd name="connsiteX8" fmla="*/ 1672495 w 3076098"/>
                <a:gd name="connsiteY8" fmla="*/ 1505522 h 1677721"/>
                <a:gd name="connsiteX9" fmla="*/ 1445038 w 3076098"/>
                <a:gd name="connsiteY9" fmla="*/ 1230916 h 1677721"/>
                <a:gd name="connsiteX10" fmla="*/ 1381506 w 3076098"/>
                <a:gd name="connsiteY10" fmla="*/ 1044035 h 1677721"/>
                <a:gd name="connsiteX11" fmla="*/ 1260253 w 3076098"/>
                <a:gd name="connsiteY11" fmla="*/ 837533 h 1677721"/>
                <a:gd name="connsiteX12" fmla="*/ 1108520 w 3076098"/>
                <a:gd name="connsiteY12" fmla="*/ 772954 h 1677721"/>
                <a:gd name="connsiteX13" fmla="*/ 955358 w 3076098"/>
                <a:gd name="connsiteY13" fmla="*/ 751427 h 1677721"/>
                <a:gd name="connsiteX14" fmla="*/ 763810 w 3076098"/>
                <a:gd name="connsiteY14" fmla="*/ 764762 h 1677721"/>
                <a:gd name="connsiteX15" fmla="*/ 651224 w 3076098"/>
                <a:gd name="connsiteY15" fmla="*/ 728186 h 1677721"/>
                <a:gd name="connsiteX16" fmla="*/ 510730 w 3076098"/>
                <a:gd name="connsiteY16" fmla="*/ 587788 h 1677721"/>
                <a:gd name="connsiteX17" fmla="*/ 323183 w 3076098"/>
                <a:gd name="connsiteY17" fmla="*/ 353187 h 1677721"/>
                <a:gd name="connsiteX18" fmla="*/ 0 w 3076098"/>
                <a:gd name="connsiteY18" fmla="*/ 0 h 16777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076098" h="1677721">
                  <a:moveTo>
                    <a:pt x="3076099" y="12287"/>
                  </a:moveTo>
                  <a:cubicBezTo>
                    <a:pt x="3069336" y="183071"/>
                    <a:pt x="3053525" y="438150"/>
                    <a:pt x="3054287" y="609029"/>
                  </a:cubicBezTo>
                  <a:cubicBezTo>
                    <a:pt x="3054572" y="680942"/>
                    <a:pt x="3056477" y="752856"/>
                    <a:pt x="3054287" y="824770"/>
                  </a:cubicBezTo>
                  <a:cubicBezTo>
                    <a:pt x="3050858" y="937832"/>
                    <a:pt x="3038285" y="1051084"/>
                    <a:pt x="3002375" y="1158240"/>
                  </a:cubicBezTo>
                  <a:cubicBezTo>
                    <a:pt x="2988374" y="1200055"/>
                    <a:pt x="2969895" y="1240155"/>
                    <a:pt x="2945797" y="1277112"/>
                  </a:cubicBezTo>
                  <a:cubicBezTo>
                    <a:pt x="2886742" y="1367885"/>
                    <a:pt x="2798636" y="1434846"/>
                    <a:pt x="2706815" y="1492853"/>
                  </a:cubicBezTo>
                  <a:cubicBezTo>
                    <a:pt x="2626424" y="1543717"/>
                    <a:pt x="2541080" y="1586103"/>
                    <a:pt x="2451735" y="1618583"/>
                  </a:cubicBezTo>
                  <a:cubicBezTo>
                    <a:pt x="2347817" y="1656398"/>
                    <a:pt x="2238851" y="1680591"/>
                    <a:pt x="2128457" y="1677448"/>
                  </a:cubicBezTo>
                  <a:cubicBezTo>
                    <a:pt x="1962436" y="1672781"/>
                    <a:pt x="1804702" y="1606677"/>
                    <a:pt x="1672495" y="1505522"/>
                  </a:cubicBezTo>
                  <a:cubicBezTo>
                    <a:pt x="1576483" y="1432084"/>
                    <a:pt x="1493520" y="1341501"/>
                    <a:pt x="1445038" y="1230916"/>
                  </a:cubicBezTo>
                  <a:cubicBezTo>
                    <a:pt x="1418653" y="1170623"/>
                    <a:pt x="1401794" y="1106710"/>
                    <a:pt x="1381506" y="1044035"/>
                  </a:cubicBezTo>
                  <a:cubicBezTo>
                    <a:pt x="1356360" y="966026"/>
                    <a:pt x="1324261" y="887730"/>
                    <a:pt x="1260253" y="837533"/>
                  </a:cubicBezTo>
                  <a:cubicBezTo>
                    <a:pt x="1216628" y="803243"/>
                    <a:pt x="1162717" y="786194"/>
                    <a:pt x="1108520" y="772954"/>
                  </a:cubicBezTo>
                  <a:cubicBezTo>
                    <a:pt x="1058228" y="760667"/>
                    <a:pt x="1007078" y="750570"/>
                    <a:pt x="955358" y="751427"/>
                  </a:cubicBezTo>
                  <a:cubicBezTo>
                    <a:pt x="891064" y="752475"/>
                    <a:pt x="827818" y="770001"/>
                    <a:pt x="763810" y="764762"/>
                  </a:cubicBezTo>
                  <a:cubicBezTo>
                    <a:pt x="723995" y="761524"/>
                    <a:pt x="685514" y="748760"/>
                    <a:pt x="651224" y="728186"/>
                  </a:cubicBezTo>
                  <a:cubicBezTo>
                    <a:pt x="594074" y="693896"/>
                    <a:pt x="552545" y="639985"/>
                    <a:pt x="510730" y="587788"/>
                  </a:cubicBezTo>
                  <a:cubicBezTo>
                    <a:pt x="448151" y="509683"/>
                    <a:pt x="384524" y="432245"/>
                    <a:pt x="323183" y="353187"/>
                  </a:cubicBezTo>
                  <a:cubicBezTo>
                    <a:pt x="246221" y="253937"/>
                    <a:pt x="94202" y="82868"/>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8" name="Freeform: Shape 67">
              <a:extLst>
                <a:ext uri="{FF2B5EF4-FFF2-40B4-BE49-F238E27FC236}">
                  <a16:creationId xmlns:a16="http://schemas.microsoft.com/office/drawing/2014/main" id="{56F73602-5ACB-4102-894B-D140E71E67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9025" y="1548764"/>
              <a:ext cx="2607257" cy="1468691"/>
            </a:xfrm>
            <a:custGeom>
              <a:avLst/>
              <a:gdLst>
                <a:gd name="connsiteX0" fmla="*/ 2568321 w 2607257"/>
                <a:gd name="connsiteY0" fmla="*/ 18002 h 1468691"/>
                <a:gd name="connsiteX1" fmla="*/ 2590609 w 2607257"/>
                <a:gd name="connsiteY1" fmla="*/ 258509 h 1468691"/>
                <a:gd name="connsiteX2" fmla="*/ 2606802 w 2607257"/>
                <a:gd name="connsiteY2" fmla="*/ 563118 h 1468691"/>
                <a:gd name="connsiteX3" fmla="*/ 2587181 w 2607257"/>
                <a:gd name="connsiteY3" fmla="*/ 910400 h 1468691"/>
                <a:gd name="connsiteX4" fmla="*/ 2568702 w 2607257"/>
                <a:gd name="connsiteY4" fmla="*/ 1001554 h 1468691"/>
                <a:gd name="connsiteX5" fmla="*/ 2407063 w 2607257"/>
                <a:gd name="connsiteY5" fmla="*/ 1262348 h 1468691"/>
                <a:gd name="connsiteX6" fmla="*/ 2211896 w 2607257"/>
                <a:gd name="connsiteY6" fmla="*/ 1390078 h 1468691"/>
                <a:gd name="connsiteX7" fmla="*/ 1936623 w 2607257"/>
                <a:gd name="connsiteY7" fmla="*/ 1466660 h 1468691"/>
                <a:gd name="connsiteX8" fmla="*/ 1749933 w 2607257"/>
                <a:gd name="connsiteY8" fmla="*/ 1447514 h 1468691"/>
                <a:gd name="connsiteX9" fmla="*/ 1594295 w 2607257"/>
                <a:gd name="connsiteY9" fmla="*/ 1351788 h 1468691"/>
                <a:gd name="connsiteX10" fmla="*/ 1512951 w 2607257"/>
                <a:gd name="connsiteY10" fmla="*/ 1227392 h 1468691"/>
                <a:gd name="connsiteX11" fmla="*/ 1500949 w 2607257"/>
                <a:gd name="connsiteY11" fmla="*/ 992886 h 1468691"/>
                <a:gd name="connsiteX12" fmla="*/ 1541621 w 2607257"/>
                <a:gd name="connsiteY12" fmla="*/ 803910 h 1468691"/>
                <a:gd name="connsiteX13" fmla="*/ 1541621 w 2607257"/>
                <a:gd name="connsiteY13" fmla="*/ 665131 h 1468691"/>
                <a:gd name="connsiteX14" fmla="*/ 1429131 w 2607257"/>
                <a:gd name="connsiteY14" fmla="*/ 526352 h 1468691"/>
                <a:gd name="connsiteX15" fmla="*/ 1163383 w 2607257"/>
                <a:gd name="connsiteY15" fmla="*/ 449771 h 1468691"/>
                <a:gd name="connsiteX16" fmla="*/ 811530 w 2607257"/>
                <a:gd name="connsiteY16" fmla="*/ 406718 h 1468691"/>
                <a:gd name="connsiteX17" fmla="*/ 574548 w 2607257"/>
                <a:gd name="connsiteY17" fmla="*/ 354044 h 1468691"/>
                <a:gd name="connsiteX18" fmla="*/ 284893 w 2607257"/>
                <a:gd name="connsiteY18" fmla="*/ 224885 h 1468691"/>
                <a:gd name="connsiteX19" fmla="*/ 0 w 2607257"/>
                <a:gd name="connsiteY19" fmla="*/ 0 h 14686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607257" h="1468691">
                  <a:moveTo>
                    <a:pt x="2568321" y="18002"/>
                  </a:moveTo>
                  <a:cubicBezTo>
                    <a:pt x="2574989" y="70009"/>
                    <a:pt x="2587752" y="206121"/>
                    <a:pt x="2590609" y="258509"/>
                  </a:cubicBezTo>
                  <a:cubicBezTo>
                    <a:pt x="2596134" y="360045"/>
                    <a:pt x="2604707" y="461486"/>
                    <a:pt x="2606802" y="563118"/>
                  </a:cubicBezTo>
                  <a:cubicBezTo>
                    <a:pt x="2609088" y="679228"/>
                    <a:pt x="2602802" y="795338"/>
                    <a:pt x="2587181" y="910400"/>
                  </a:cubicBezTo>
                  <a:cubicBezTo>
                    <a:pt x="2582990" y="941165"/>
                    <a:pt x="2577274" y="971645"/>
                    <a:pt x="2568702" y="1001554"/>
                  </a:cubicBezTo>
                  <a:cubicBezTo>
                    <a:pt x="2540222" y="1101471"/>
                    <a:pt x="2482501" y="1190816"/>
                    <a:pt x="2407063" y="1262348"/>
                  </a:cubicBezTo>
                  <a:cubicBezTo>
                    <a:pt x="2350294" y="1316165"/>
                    <a:pt x="2283047" y="1357313"/>
                    <a:pt x="2211896" y="1390078"/>
                  </a:cubicBezTo>
                  <a:cubicBezTo>
                    <a:pt x="2124742" y="1430179"/>
                    <a:pt x="2032159" y="1458754"/>
                    <a:pt x="1936623" y="1466660"/>
                  </a:cubicBezTo>
                  <a:cubicBezTo>
                    <a:pt x="1873567" y="1471898"/>
                    <a:pt x="1809845" y="1467517"/>
                    <a:pt x="1749933" y="1447514"/>
                  </a:cubicBezTo>
                  <a:cubicBezTo>
                    <a:pt x="1691449" y="1428083"/>
                    <a:pt x="1638109" y="1395222"/>
                    <a:pt x="1594295" y="1351788"/>
                  </a:cubicBezTo>
                  <a:cubicBezTo>
                    <a:pt x="1558576" y="1316450"/>
                    <a:pt x="1530001" y="1274540"/>
                    <a:pt x="1512951" y="1227392"/>
                  </a:cubicBezTo>
                  <a:cubicBezTo>
                    <a:pt x="1485900" y="1152811"/>
                    <a:pt x="1487519" y="1071467"/>
                    <a:pt x="1500949" y="992886"/>
                  </a:cubicBezTo>
                  <a:cubicBezTo>
                    <a:pt x="1511808" y="929354"/>
                    <a:pt x="1529810" y="867251"/>
                    <a:pt x="1541621" y="803910"/>
                  </a:cubicBezTo>
                  <a:cubicBezTo>
                    <a:pt x="1550194" y="757714"/>
                    <a:pt x="1554194" y="710279"/>
                    <a:pt x="1541621" y="665131"/>
                  </a:cubicBezTo>
                  <a:cubicBezTo>
                    <a:pt x="1525143" y="605981"/>
                    <a:pt x="1481233" y="559403"/>
                    <a:pt x="1429131" y="526352"/>
                  </a:cubicBezTo>
                  <a:cubicBezTo>
                    <a:pt x="1350455" y="476536"/>
                    <a:pt x="1256157" y="461772"/>
                    <a:pt x="1163383" y="449771"/>
                  </a:cubicBezTo>
                  <a:cubicBezTo>
                    <a:pt x="1046131" y="434626"/>
                    <a:pt x="928306" y="424720"/>
                    <a:pt x="811530" y="406718"/>
                  </a:cubicBezTo>
                  <a:cubicBezTo>
                    <a:pt x="731425" y="394335"/>
                    <a:pt x="652081" y="377571"/>
                    <a:pt x="574548" y="354044"/>
                  </a:cubicBezTo>
                  <a:cubicBezTo>
                    <a:pt x="472916" y="323279"/>
                    <a:pt x="375094" y="280702"/>
                    <a:pt x="284893" y="224885"/>
                  </a:cubicBezTo>
                  <a:cubicBezTo>
                    <a:pt x="181832" y="161068"/>
                    <a:pt x="90868" y="80296"/>
                    <a:pt x="0" y="0"/>
                  </a:cubicBezTo>
                </a:path>
              </a:pathLst>
            </a:custGeom>
            <a:noFill/>
            <a:ln w="9525" cap="rnd">
              <a:solidFill>
                <a:schemeClr val="bg2">
                  <a:alpha val="25000"/>
                </a:schemeClr>
              </a:solidFill>
              <a:prstDash val="lgDash"/>
              <a:round/>
            </a:ln>
          </p:spPr>
          <p:txBody>
            <a:bodyPr rtlCol="0" anchor="ctr"/>
            <a:lstStyle/>
            <a:p>
              <a:endParaRPr lang="en-US"/>
            </a:p>
          </p:txBody>
        </p:sp>
        <p:sp>
          <p:nvSpPr>
            <p:cNvPr id="69" name="Freeform: Shape 68">
              <a:extLst>
                <a:ext uri="{FF2B5EF4-FFF2-40B4-BE49-F238E27FC236}">
                  <a16:creationId xmlns:a16="http://schemas.microsoft.com/office/drawing/2014/main" id="{E87FA368-45DC-4276-A257-F67A12B20F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50204" y="1524380"/>
              <a:ext cx="2095685" cy="1175182"/>
            </a:xfrm>
            <a:custGeom>
              <a:avLst/>
              <a:gdLst>
                <a:gd name="connsiteX0" fmla="*/ 1950434 w 2095685"/>
                <a:gd name="connsiteY0" fmla="*/ 0 h 1175182"/>
                <a:gd name="connsiteX1" fmla="*/ 2077307 w 2095685"/>
                <a:gd name="connsiteY1" fmla="*/ 479108 h 1175182"/>
                <a:gd name="connsiteX2" fmla="*/ 2089309 w 2095685"/>
                <a:gd name="connsiteY2" fmla="*/ 826008 h 1175182"/>
                <a:gd name="connsiteX3" fmla="*/ 1987582 w 2095685"/>
                <a:gd name="connsiteY3" fmla="*/ 1101185 h 1175182"/>
                <a:gd name="connsiteX4" fmla="*/ 1818037 w 2095685"/>
                <a:gd name="connsiteY4" fmla="*/ 1173004 h 1175182"/>
                <a:gd name="connsiteX5" fmla="*/ 1694402 w 2095685"/>
                <a:gd name="connsiteY5" fmla="*/ 1157097 h 1175182"/>
                <a:gd name="connsiteX6" fmla="*/ 1594676 w 2095685"/>
                <a:gd name="connsiteY6" fmla="*/ 1013555 h 1175182"/>
                <a:gd name="connsiteX7" fmla="*/ 1664494 w 2095685"/>
                <a:gd name="connsiteY7" fmla="*/ 790289 h 1175182"/>
                <a:gd name="connsiteX8" fmla="*/ 1684401 w 2095685"/>
                <a:gd name="connsiteY8" fmla="*/ 527114 h 1175182"/>
                <a:gd name="connsiteX9" fmla="*/ 1550765 w 2095685"/>
                <a:gd name="connsiteY9" fmla="*/ 343662 h 1175182"/>
                <a:gd name="connsiteX10" fmla="*/ 1315402 w 2095685"/>
                <a:gd name="connsiteY10" fmla="*/ 265938 h 1175182"/>
                <a:gd name="connsiteX11" fmla="*/ 876586 w 2095685"/>
                <a:gd name="connsiteY11" fmla="*/ 200120 h 1175182"/>
                <a:gd name="connsiteX12" fmla="*/ 591312 w 2095685"/>
                <a:gd name="connsiteY12" fmla="*/ 186119 h 1175182"/>
                <a:gd name="connsiteX13" fmla="*/ 0 w 2095685"/>
                <a:gd name="connsiteY13" fmla="*/ 16669 h 11751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095685" h="1175182">
                  <a:moveTo>
                    <a:pt x="1950434" y="0"/>
                  </a:moveTo>
                  <a:cubicBezTo>
                    <a:pt x="1973485" y="77629"/>
                    <a:pt x="2063115" y="399383"/>
                    <a:pt x="2077307" y="479108"/>
                  </a:cubicBezTo>
                  <a:cubicBezTo>
                    <a:pt x="2097786" y="593693"/>
                    <a:pt x="2100167" y="710089"/>
                    <a:pt x="2089309" y="826008"/>
                  </a:cubicBezTo>
                  <a:cubicBezTo>
                    <a:pt x="2079784" y="927545"/>
                    <a:pt x="2061401" y="1032891"/>
                    <a:pt x="1987582" y="1101185"/>
                  </a:cubicBezTo>
                  <a:cubicBezTo>
                    <a:pt x="1941481" y="1143762"/>
                    <a:pt x="1880616" y="1165670"/>
                    <a:pt x="1818037" y="1173004"/>
                  </a:cubicBezTo>
                  <a:cubicBezTo>
                    <a:pt x="1775746" y="1177957"/>
                    <a:pt x="1732693" y="1175195"/>
                    <a:pt x="1694402" y="1157097"/>
                  </a:cubicBezTo>
                  <a:cubicBezTo>
                    <a:pt x="1638110" y="1130427"/>
                    <a:pt x="1600295" y="1075373"/>
                    <a:pt x="1594676" y="1013555"/>
                  </a:cubicBezTo>
                  <a:cubicBezTo>
                    <a:pt x="1587532" y="934879"/>
                    <a:pt x="1635633" y="864870"/>
                    <a:pt x="1664494" y="790289"/>
                  </a:cubicBezTo>
                  <a:cubicBezTo>
                    <a:pt x="1696974" y="706279"/>
                    <a:pt x="1708594" y="613791"/>
                    <a:pt x="1684401" y="527114"/>
                  </a:cubicBezTo>
                  <a:cubicBezTo>
                    <a:pt x="1663351" y="451580"/>
                    <a:pt x="1616488" y="386620"/>
                    <a:pt x="1550765" y="343662"/>
                  </a:cubicBezTo>
                  <a:cubicBezTo>
                    <a:pt x="1480947" y="298133"/>
                    <a:pt x="1397508" y="282131"/>
                    <a:pt x="1315402" y="265938"/>
                  </a:cubicBezTo>
                  <a:cubicBezTo>
                    <a:pt x="1170051" y="237173"/>
                    <a:pt x="1024128" y="212027"/>
                    <a:pt x="876586" y="200120"/>
                  </a:cubicBezTo>
                  <a:cubicBezTo>
                    <a:pt x="781717" y="192500"/>
                    <a:pt x="686276" y="193643"/>
                    <a:pt x="591312" y="186119"/>
                  </a:cubicBezTo>
                  <a:cubicBezTo>
                    <a:pt x="465296" y="176213"/>
                    <a:pt x="160211" y="193453"/>
                    <a:pt x="0" y="16669"/>
                  </a:cubicBezTo>
                </a:path>
              </a:pathLst>
            </a:custGeom>
            <a:noFill/>
            <a:ln w="9525" cap="rnd">
              <a:solidFill>
                <a:schemeClr val="bg2">
                  <a:alpha val="25000"/>
                </a:schemeClr>
              </a:solidFill>
              <a:prstDash val="lgDash"/>
              <a:round/>
            </a:ln>
          </p:spPr>
          <p:txBody>
            <a:bodyPr rtlCol="0" anchor="ctr"/>
            <a:lstStyle/>
            <a:p>
              <a:endParaRPr lang="en-US"/>
            </a:p>
          </p:txBody>
        </p:sp>
      </p:grpSp>
      <p:sp>
        <p:nvSpPr>
          <p:cNvPr id="2" name="Title 1">
            <a:extLst>
              <a:ext uri="{FF2B5EF4-FFF2-40B4-BE49-F238E27FC236}">
                <a16:creationId xmlns:a16="http://schemas.microsoft.com/office/drawing/2014/main" id="{B6AD15D6-9B4C-73DA-738B-0B4BA4028949}"/>
              </a:ext>
            </a:extLst>
          </p:cNvPr>
          <p:cNvSpPr>
            <a:spLocks noGrp="1"/>
          </p:cNvSpPr>
          <p:nvPr>
            <p:ph type="title"/>
          </p:nvPr>
        </p:nvSpPr>
        <p:spPr>
          <a:xfrm>
            <a:off x="1908962" y="3407814"/>
            <a:ext cx="10191942" cy="3173034"/>
          </a:xfrm>
        </p:spPr>
        <p:txBody>
          <a:bodyPr vert="horz" lIns="91440" tIns="45720" rIns="91440" bIns="45720" rtlCol="0" anchor="b">
            <a:normAutofit/>
          </a:bodyPr>
          <a:lstStyle/>
          <a:p>
            <a:pPr algn="ctr"/>
            <a:r>
              <a:rPr lang="en-US" sz="6600" kern="1200" dirty="0">
                <a:solidFill>
                  <a:srgbClr val="FFFFFF"/>
                </a:solidFill>
                <a:latin typeface="+mj-lt"/>
                <a:ea typeface="+mj-ea"/>
                <a:cs typeface="+mj-cs"/>
              </a:rPr>
              <a:t>End of the Road !</a:t>
            </a:r>
          </a:p>
        </p:txBody>
      </p:sp>
      <p:sp>
        <p:nvSpPr>
          <p:cNvPr id="5" name="TextBox 4">
            <a:extLst>
              <a:ext uri="{FF2B5EF4-FFF2-40B4-BE49-F238E27FC236}">
                <a16:creationId xmlns:a16="http://schemas.microsoft.com/office/drawing/2014/main" id="{9F2F3335-47B8-1969-E2AB-301536FC0B74}"/>
              </a:ext>
            </a:extLst>
          </p:cNvPr>
          <p:cNvSpPr txBox="1"/>
          <p:nvPr/>
        </p:nvSpPr>
        <p:spPr>
          <a:xfrm>
            <a:off x="1524000" y="4069354"/>
            <a:ext cx="9144000" cy="1265285"/>
          </a:xfrm>
          <a:prstGeom prst="rect">
            <a:avLst/>
          </a:prstGeom>
        </p:spPr>
        <p:txBody>
          <a:bodyPr vert="horz" lIns="91440" tIns="45720" rIns="91440" bIns="45720" rtlCol="0">
            <a:normAutofit/>
          </a:bodyPr>
          <a:lstStyle/>
          <a:p>
            <a:pPr algn="ctr">
              <a:lnSpc>
                <a:spcPct val="110000"/>
              </a:lnSpc>
              <a:spcBef>
                <a:spcPts val="1000"/>
              </a:spcBef>
              <a:buClr>
                <a:schemeClr val="accent5"/>
              </a:buClr>
            </a:pPr>
            <a:r>
              <a:rPr lang="en-US" sz="2200" kern="1200">
                <a:solidFill>
                  <a:srgbClr val="FFFFFF"/>
                </a:solidFill>
                <a:latin typeface="+mn-lt"/>
                <a:ea typeface="+mn-ea"/>
                <a:cs typeface="+mn-cs"/>
              </a:rPr>
              <a:t>GOLD 2025</a:t>
            </a:r>
          </a:p>
        </p:txBody>
      </p:sp>
      <p:grpSp>
        <p:nvGrpSpPr>
          <p:cNvPr id="76" name="Cross">
            <a:extLst>
              <a:ext uri="{FF2B5EF4-FFF2-40B4-BE49-F238E27FC236}">
                <a16:creationId xmlns:a16="http://schemas.microsoft.com/office/drawing/2014/main" id="{DDB99EF5-8801-40E2-83D3-196FADCBBA7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30939" y="3874229"/>
            <a:ext cx="118872" cy="118872"/>
            <a:chOff x="1175347" y="3733800"/>
            <a:chExt cx="118872" cy="118872"/>
          </a:xfrm>
        </p:grpSpPr>
        <p:cxnSp>
          <p:nvCxnSpPr>
            <p:cNvPr id="77" name="Straight Connector 76">
              <a:extLst>
                <a:ext uri="{FF2B5EF4-FFF2-40B4-BE49-F238E27FC236}">
                  <a16:creationId xmlns:a16="http://schemas.microsoft.com/office/drawing/2014/main" id="{50FE3A76-C0EC-41F2-92AD-1A75BA37712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234783" y="3733800"/>
              <a:ext cx="0" cy="118872"/>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cxnSp>
          <p:nvCxnSpPr>
            <p:cNvPr id="78" name="Straight Connector 77">
              <a:extLst>
                <a:ext uri="{FF2B5EF4-FFF2-40B4-BE49-F238E27FC236}">
                  <a16:creationId xmlns:a16="http://schemas.microsoft.com/office/drawing/2014/main" id="{C22AF00A-AACB-4D06-A706-4231FD4EC6F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175347" y="3793236"/>
              <a:ext cx="118872" cy="0"/>
            </a:xfrm>
            <a:prstGeom prst="line">
              <a:avLst/>
            </a:prstGeom>
            <a:ln w="12700">
              <a:solidFill>
                <a:schemeClr val="accent5"/>
              </a:solidFill>
            </a:ln>
          </p:spPr>
          <p:style>
            <a:lnRef idx="1">
              <a:schemeClr val="accent2"/>
            </a:lnRef>
            <a:fillRef idx="0">
              <a:schemeClr val="accent2"/>
            </a:fillRef>
            <a:effectRef idx="0">
              <a:schemeClr val="accent2"/>
            </a:effectRef>
            <a:fontRef idx="minor">
              <a:schemeClr val="tx1"/>
            </a:fontRef>
          </p:style>
        </p:cxnSp>
      </p:grpSp>
    </p:spTree>
    <p:extLst>
      <p:ext uri="{BB962C8B-B14F-4D97-AF65-F5344CB8AC3E}">
        <p14:creationId xmlns:p14="http://schemas.microsoft.com/office/powerpoint/2010/main" val="1537799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2F63DD-02DF-F1F6-265B-625D99CF8CA4}"/>
            </a:ext>
          </a:extLst>
        </p:cNvPr>
        <p:cNvGrpSpPr/>
        <p:nvPr/>
      </p:nvGrpSpPr>
      <p:grpSpPr>
        <a:xfrm>
          <a:off x="0" y="0"/>
          <a:ext cx="0" cy="0"/>
          <a:chOff x="0" y="0"/>
          <a:chExt cx="0" cy="0"/>
        </a:xfrm>
      </p:grpSpPr>
      <p:pic>
        <p:nvPicPr>
          <p:cNvPr id="4" name="Video 3" descr="Camera Shutter">
            <a:extLst>
              <a:ext uri="{FF2B5EF4-FFF2-40B4-BE49-F238E27FC236}">
                <a16:creationId xmlns:a16="http://schemas.microsoft.com/office/drawing/2014/main" id="{1077DF40-EF39-845D-ADCC-FB2955F2D6D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alphaModFix/>
          </a:blip>
          <a:srcRect r="-1" b="278"/>
          <a:stretch/>
        </p:blipFill>
        <p:spPr>
          <a:xfrm>
            <a:off x="20" y="10"/>
            <a:ext cx="12188932" cy="6856614"/>
          </a:xfrm>
          <a:prstGeom prst="rect">
            <a:avLst/>
          </a:prstGeom>
        </p:spPr>
      </p:pic>
      <p:sp>
        <p:nvSpPr>
          <p:cNvPr id="2" name="Title 1">
            <a:extLst>
              <a:ext uri="{FF2B5EF4-FFF2-40B4-BE49-F238E27FC236}">
                <a16:creationId xmlns:a16="http://schemas.microsoft.com/office/drawing/2014/main" id="{9C7A6FD5-A04C-2618-10DB-84F699F3B0A7}"/>
              </a:ext>
            </a:extLst>
          </p:cNvPr>
          <p:cNvSpPr>
            <a:spLocks noGrp="1"/>
          </p:cNvSpPr>
          <p:nvPr>
            <p:ph type="ctrTitle"/>
          </p:nvPr>
        </p:nvSpPr>
        <p:spPr>
          <a:xfrm>
            <a:off x="999440" y="1383810"/>
            <a:ext cx="10190071" cy="1330402"/>
          </a:xfrm>
        </p:spPr>
        <p:txBody>
          <a:bodyPr anchor="t">
            <a:normAutofit/>
          </a:bodyPr>
          <a:lstStyle/>
          <a:p>
            <a:r>
              <a:rPr lang="en-US" sz="5400" dirty="0">
                <a:solidFill>
                  <a:srgbClr val="FFFFFF"/>
                </a:solidFill>
              </a:rPr>
              <a:t>Biologicals in COPD Work</a:t>
            </a:r>
          </a:p>
        </p:txBody>
      </p:sp>
      <p:sp>
        <p:nvSpPr>
          <p:cNvPr id="3" name="Subtitle 2">
            <a:extLst>
              <a:ext uri="{FF2B5EF4-FFF2-40B4-BE49-F238E27FC236}">
                <a16:creationId xmlns:a16="http://schemas.microsoft.com/office/drawing/2014/main" id="{77B577BA-14AC-CC7A-190B-C4524F53E4F9}"/>
              </a:ext>
            </a:extLst>
          </p:cNvPr>
          <p:cNvSpPr>
            <a:spLocks noGrp="1"/>
          </p:cNvSpPr>
          <p:nvPr>
            <p:ph type="subTitle" idx="1"/>
          </p:nvPr>
        </p:nvSpPr>
        <p:spPr>
          <a:xfrm>
            <a:off x="413657" y="990597"/>
            <a:ext cx="11615057" cy="1981458"/>
          </a:xfrm>
        </p:spPr>
        <p:txBody>
          <a:bodyPr anchor="b">
            <a:normAutofit/>
          </a:bodyPr>
          <a:lstStyle/>
          <a:p>
            <a:r>
              <a:rPr lang="en-US" sz="4000" dirty="0">
                <a:solidFill>
                  <a:srgbClr val="FFFFFF"/>
                </a:solidFill>
              </a:rPr>
              <a:t>Debate - Pro </a:t>
            </a:r>
          </a:p>
        </p:txBody>
      </p:sp>
      <p:sp>
        <p:nvSpPr>
          <p:cNvPr id="5" name="TextBox 4">
            <a:extLst>
              <a:ext uri="{FF2B5EF4-FFF2-40B4-BE49-F238E27FC236}">
                <a16:creationId xmlns:a16="http://schemas.microsoft.com/office/drawing/2014/main" id="{660BCF3B-8168-76B0-FE45-3016295094FC}"/>
              </a:ext>
            </a:extLst>
          </p:cNvPr>
          <p:cNvSpPr txBox="1"/>
          <p:nvPr/>
        </p:nvSpPr>
        <p:spPr>
          <a:xfrm>
            <a:off x="4929801" y="5031729"/>
            <a:ext cx="2561920" cy="461665"/>
          </a:xfrm>
          <a:prstGeom prst="rect">
            <a:avLst/>
          </a:prstGeom>
          <a:noFill/>
          <a:ln>
            <a:noFill/>
          </a:ln>
        </p:spPr>
        <p:txBody>
          <a:bodyPr wrap="none" rtlCol="0">
            <a:spAutoFit/>
          </a:bodyPr>
          <a:lstStyle/>
          <a:p>
            <a:pPr algn="ctr"/>
            <a:r>
              <a:rPr lang="en-US" sz="2400" dirty="0">
                <a:solidFill>
                  <a:schemeClr val="bg1"/>
                </a:solidFill>
                <a:latin typeface="Montserrat SemiBold" panose="00000700000000000000" pitchFamily="2" charset="0"/>
              </a:rPr>
              <a:t>Deepak Talwar</a:t>
            </a:r>
          </a:p>
        </p:txBody>
      </p:sp>
      <p:sp>
        <p:nvSpPr>
          <p:cNvPr id="6" name="Rectangle 5">
            <a:extLst>
              <a:ext uri="{FF2B5EF4-FFF2-40B4-BE49-F238E27FC236}">
                <a16:creationId xmlns:a16="http://schemas.microsoft.com/office/drawing/2014/main" id="{CAEFAFB6-9D54-4258-7CEB-072AD504E638}"/>
              </a:ext>
            </a:extLst>
          </p:cNvPr>
          <p:cNvSpPr/>
          <p:nvPr/>
        </p:nvSpPr>
        <p:spPr>
          <a:xfrm>
            <a:off x="2768186" y="5579984"/>
            <a:ext cx="6888880" cy="1088118"/>
          </a:xfrm>
          <a:prstGeom prst="rect">
            <a:avLst/>
          </a:prstGeom>
          <a:noFill/>
        </p:spPr>
        <p:txBody>
          <a:bodyPr wrap="square">
            <a:spAutoFit/>
          </a:bodyPr>
          <a:lstStyle/>
          <a:p>
            <a:pPr algn="ctr" eaLnBrk="0" hangingPunct="0">
              <a:lnSpc>
                <a:spcPct val="120000"/>
              </a:lnSpc>
              <a:spcBef>
                <a:spcPts val="1200"/>
              </a:spcBef>
              <a:defRPr/>
            </a:pPr>
            <a:r>
              <a:rPr lang="en-US" sz="1200" dirty="0">
                <a:solidFill>
                  <a:schemeClr val="bg1"/>
                </a:solidFill>
                <a:latin typeface="Montserrat SemiBold" panose="00000700000000000000" pitchFamily="2" charset="0"/>
                <a:ea typeface="SF Pro Display" panose="00000500000000000000" pitchFamily="2" charset="0"/>
                <a:cs typeface="ＭＳ Ｐゴシック" pitchFamily="-107" charset="-128"/>
              </a:rPr>
              <a:t>MD, DTCD, DNB,  DM ( Pulmonary &amp; Critical Medicine )  FISDA, FCCP ( USA ), FNCCP</a:t>
            </a:r>
          </a:p>
          <a:p>
            <a:pPr algn="ctr">
              <a:lnSpc>
                <a:spcPct val="40000"/>
              </a:lnSpc>
              <a:spcBef>
                <a:spcPts val="1200"/>
              </a:spcBef>
              <a:buClr>
                <a:schemeClr val="bg2"/>
              </a:buClr>
              <a:buSzPct val="65000"/>
              <a:buFont typeface="Wingdings 2" pitchFamily="-108" charset="2"/>
              <a:buNone/>
              <a:defRPr/>
            </a:pPr>
            <a:r>
              <a:rPr lang="en-US" sz="1400" i="1" dirty="0">
                <a:solidFill>
                  <a:schemeClr val="bg1"/>
                </a:solidFill>
                <a:latin typeface="Montserrat SemiBold" panose="00000700000000000000" pitchFamily="2" charset="0"/>
                <a:ea typeface="SF Pro Display" panose="00000500000000000000" pitchFamily="2" charset="0"/>
                <a:cs typeface="ＭＳ Ｐゴシック" pitchFamily="-107" charset="-128"/>
              </a:rPr>
              <a:t>Director &amp; Chair</a:t>
            </a:r>
          </a:p>
          <a:p>
            <a:pPr algn="ctr">
              <a:lnSpc>
                <a:spcPct val="40000"/>
              </a:lnSpc>
              <a:spcBef>
                <a:spcPts val="1200"/>
              </a:spcBef>
              <a:buClr>
                <a:schemeClr val="bg2"/>
              </a:buClr>
              <a:buSzPct val="65000"/>
              <a:buFont typeface="Wingdings 2" pitchFamily="-108" charset="2"/>
              <a:buNone/>
              <a:defRPr/>
            </a:pPr>
            <a:r>
              <a:rPr lang="en-US" sz="1400" i="1" dirty="0">
                <a:solidFill>
                  <a:schemeClr val="bg1"/>
                </a:solidFill>
                <a:latin typeface="Montserrat SemiBold" panose="00000700000000000000" pitchFamily="2" charset="0"/>
                <a:ea typeface="SF Pro Display" panose="00000500000000000000" pitchFamily="2" charset="0"/>
                <a:cs typeface="ＭＳ Ｐゴシック" pitchFamily="-107" charset="-128"/>
              </a:rPr>
              <a:t>Pulmonary, Sleep, Allergy &amp; Critical Care Medicine</a:t>
            </a:r>
          </a:p>
          <a:p>
            <a:pPr algn="ctr">
              <a:lnSpc>
                <a:spcPct val="40000"/>
              </a:lnSpc>
              <a:spcBef>
                <a:spcPts val="1200"/>
              </a:spcBef>
              <a:buClr>
                <a:schemeClr val="bg2"/>
              </a:buClr>
              <a:buSzPct val="65000"/>
              <a:buFont typeface="Wingdings 2" pitchFamily="-108" charset="2"/>
              <a:buNone/>
              <a:defRPr/>
            </a:pPr>
            <a:r>
              <a:rPr lang="en-US" dirty="0">
                <a:solidFill>
                  <a:schemeClr val="bg1"/>
                </a:solidFill>
                <a:latin typeface="Montserrat SemiBold" panose="00000700000000000000" pitchFamily="2" charset="0"/>
                <a:ea typeface="SF Pro Display" panose="00000500000000000000" pitchFamily="2" charset="0"/>
                <a:cs typeface="ＭＳ Ｐゴシック" pitchFamily="-107" charset="-128"/>
              </a:rPr>
              <a:t>Metro Group of Hospitals, INDIA</a:t>
            </a:r>
            <a:endParaRPr lang="en-US" sz="1400" dirty="0">
              <a:solidFill>
                <a:schemeClr val="bg1"/>
              </a:solidFill>
              <a:latin typeface="Montserrat SemiBold" panose="00000700000000000000" pitchFamily="2" charset="0"/>
              <a:ea typeface="SF Pro Display" panose="00000500000000000000" pitchFamily="2" charset="0"/>
              <a:cs typeface="ＭＳ Ｐゴシック" pitchFamily="-108" charset="-128"/>
            </a:endParaRPr>
          </a:p>
        </p:txBody>
      </p:sp>
      <p:grpSp>
        <p:nvGrpSpPr>
          <p:cNvPr id="7" name="Group 6">
            <a:extLst>
              <a:ext uri="{FF2B5EF4-FFF2-40B4-BE49-F238E27FC236}">
                <a16:creationId xmlns:a16="http://schemas.microsoft.com/office/drawing/2014/main" id="{4CEF2E17-E670-4083-EBB1-961D52ACF840}"/>
              </a:ext>
            </a:extLst>
          </p:cNvPr>
          <p:cNvGrpSpPr/>
          <p:nvPr/>
        </p:nvGrpSpPr>
        <p:grpSpPr>
          <a:xfrm>
            <a:off x="9987778" y="4498025"/>
            <a:ext cx="1595548" cy="1595548"/>
            <a:chOff x="113521" y="44647"/>
            <a:chExt cx="1698428" cy="1698428"/>
          </a:xfrm>
        </p:grpSpPr>
        <p:sp>
          <p:nvSpPr>
            <p:cNvPr id="8" name="Oval 7">
              <a:extLst>
                <a:ext uri="{FF2B5EF4-FFF2-40B4-BE49-F238E27FC236}">
                  <a16:creationId xmlns:a16="http://schemas.microsoft.com/office/drawing/2014/main" id="{C1C67B2D-23CC-EB7A-2DF1-22C9696F2F8C}"/>
                </a:ext>
              </a:extLst>
            </p:cNvPr>
            <p:cNvSpPr/>
            <p:nvPr/>
          </p:nvSpPr>
          <p:spPr>
            <a:xfrm>
              <a:off x="113521" y="44647"/>
              <a:ext cx="1698428" cy="169842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solidFill>
                  <a:schemeClr val="bg1"/>
                </a:solidFill>
              </a:endParaRPr>
            </a:p>
          </p:txBody>
        </p:sp>
        <p:pic>
          <p:nvPicPr>
            <p:cNvPr id="10" name="Picture 9">
              <a:extLst>
                <a:ext uri="{FF2B5EF4-FFF2-40B4-BE49-F238E27FC236}">
                  <a16:creationId xmlns:a16="http://schemas.microsoft.com/office/drawing/2014/main" id="{BA480E31-D45B-7FF8-13AF-B382BAC3BA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bwMode="auto">
            <a:xfrm>
              <a:off x="220132" y="259556"/>
              <a:ext cx="1480080" cy="1230530"/>
            </a:xfrm>
            <a:prstGeom prst="roundRect">
              <a:avLst>
                <a:gd name="adj" fmla="val 25762"/>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4" name="TextBox 13">
            <a:extLst>
              <a:ext uri="{FF2B5EF4-FFF2-40B4-BE49-F238E27FC236}">
                <a16:creationId xmlns:a16="http://schemas.microsoft.com/office/drawing/2014/main" id="{B5F2DB3C-5E45-E264-59CE-0770BC57260E}"/>
              </a:ext>
            </a:extLst>
          </p:cNvPr>
          <p:cNvSpPr txBox="1"/>
          <p:nvPr/>
        </p:nvSpPr>
        <p:spPr>
          <a:xfrm>
            <a:off x="9902485" y="2714212"/>
            <a:ext cx="1710725" cy="584775"/>
          </a:xfrm>
          <a:prstGeom prst="rect">
            <a:avLst/>
          </a:prstGeom>
          <a:noFill/>
        </p:spPr>
        <p:txBody>
          <a:bodyPr wrap="none" rtlCol="0">
            <a:spAutoFit/>
          </a:bodyPr>
          <a:lstStyle/>
          <a:p>
            <a:r>
              <a:rPr lang="en-US" sz="3200" i="1" dirty="0">
                <a:solidFill>
                  <a:schemeClr val="bg1"/>
                </a:solidFill>
              </a:rPr>
              <a:t>Rebuttal</a:t>
            </a:r>
          </a:p>
        </p:txBody>
      </p:sp>
    </p:spTree>
    <p:extLst>
      <p:ext uri="{BB962C8B-B14F-4D97-AF65-F5344CB8AC3E}">
        <p14:creationId xmlns:p14="http://schemas.microsoft.com/office/powerpoint/2010/main" val="462342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4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4"/>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4"/>
                                        </p:tgtEl>
                                      </p:cBhvr>
                                    </p:cmd>
                                  </p:childTnLst>
                                </p:cTn>
                              </p:par>
                            </p:childTnLst>
                          </p:cTn>
                        </p:par>
                      </p:childTnLst>
                    </p:cTn>
                  </p:par>
                </p:childTnLst>
              </p:cTn>
              <p:nextCondLst>
                <p:cond evt="onClick" delay="0">
                  <p:tgtEl>
                    <p:spTgt spid="4"/>
                  </p:tgtEl>
                </p:cond>
              </p:nextCondLst>
            </p:seq>
            <p:video>
              <p:cMediaNode mute="1">
                <p:cTn id="12" repeatCount="indefinite" fill="hold" display="0">
                  <p:stCondLst>
                    <p:cond delay="indefinite"/>
                  </p:stCondLst>
                </p:cTn>
                <p:tgtEl>
                  <p:spTgt spid="4"/>
                </p:tgtEl>
              </p:cMediaNode>
            </p:vide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0CF26AD2-A5FA-1C93-22D4-DE9065FB7BB3}"/>
              </a:ext>
            </a:extLst>
          </p:cNvPr>
          <p:cNvSpPr txBox="1"/>
          <p:nvPr/>
        </p:nvSpPr>
        <p:spPr>
          <a:xfrm>
            <a:off x="6535860" y="6591230"/>
            <a:ext cx="5860774" cy="338554"/>
          </a:xfrm>
          <a:prstGeom prst="rect">
            <a:avLst/>
          </a:prstGeom>
          <a:noFill/>
        </p:spPr>
        <p:txBody>
          <a:bodyPr wrap="square">
            <a:spAutoFit/>
          </a:bodyPr>
          <a:lstStyle/>
          <a:p>
            <a:r>
              <a:rPr lang="en-IN" sz="1600" dirty="0">
                <a:effectLst/>
                <a:latin typeface="+mj-lt"/>
              </a:rPr>
              <a:t>JAMA.2025;333(2):143-152.doi:10.1001/jama.2024.22700</a:t>
            </a:r>
          </a:p>
        </p:txBody>
      </p:sp>
      <p:pic>
        <p:nvPicPr>
          <p:cNvPr id="8" name="Picture 7">
            <a:extLst>
              <a:ext uri="{FF2B5EF4-FFF2-40B4-BE49-F238E27FC236}">
                <a16:creationId xmlns:a16="http://schemas.microsoft.com/office/drawing/2014/main" id="{02044662-2F9E-F5A1-5060-9C6295027C6F}"/>
              </a:ext>
            </a:extLst>
          </p:cNvPr>
          <p:cNvPicPr>
            <a:picLocks noChangeAspect="1"/>
          </p:cNvPicPr>
          <p:nvPr/>
        </p:nvPicPr>
        <p:blipFill>
          <a:blip r:embed="rId3"/>
          <a:stretch>
            <a:fillRect/>
          </a:stretch>
        </p:blipFill>
        <p:spPr>
          <a:xfrm>
            <a:off x="6335592" y="4059952"/>
            <a:ext cx="5856408" cy="2352775"/>
          </a:xfrm>
          <a:prstGeom prst="rect">
            <a:avLst/>
          </a:prstGeom>
        </p:spPr>
      </p:pic>
      <p:pic>
        <p:nvPicPr>
          <p:cNvPr id="13" name="Picture 2" descr="Dosing &amp; Administration | FASENRA ...">
            <a:extLst>
              <a:ext uri="{FF2B5EF4-FFF2-40B4-BE49-F238E27FC236}">
                <a16:creationId xmlns:a16="http://schemas.microsoft.com/office/drawing/2014/main" id="{CD2F5BB1-043E-6479-76E1-8D6DC0C1C9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3417" y="2923432"/>
            <a:ext cx="3028950" cy="150495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Globe with flag. Illustration of flag ...">
            <a:extLst>
              <a:ext uri="{FF2B5EF4-FFF2-40B4-BE49-F238E27FC236}">
                <a16:creationId xmlns:a16="http://schemas.microsoft.com/office/drawing/2014/main" id="{7875FF00-274D-180F-53CA-418D6FEB573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09872" y="3746372"/>
            <a:ext cx="1930317" cy="156025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0C50F7BC-D377-214C-2B14-455DDC68C228}"/>
              </a:ext>
            </a:extLst>
          </p:cNvPr>
          <p:cNvSpPr txBox="1"/>
          <p:nvPr/>
        </p:nvSpPr>
        <p:spPr>
          <a:xfrm>
            <a:off x="660400" y="3990672"/>
            <a:ext cx="5334000" cy="1323439"/>
          </a:xfrm>
          <a:prstGeom prst="rect">
            <a:avLst/>
          </a:prstGeom>
          <a:ln>
            <a:solidFill>
              <a:schemeClr val="tx1"/>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en-US" sz="2000" dirty="0">
                <a:latin typeface="Calibri" panose="020F0502020204030204" pitchFamily="34" charset="0"/>
                <a:ea typeface="Calibri" panose="020F0502020204030204" pitchFamily="34" charset="0"/>
                <a:cs typeface="Calibri" panose="020F0502020204030204" pitchFamily="34" charset="0"/>
              </a:rPr>
              <a:t>287 patients were screened for study inclusion. 158 patients who met inclusion criteria of acute eosinophilic exacerbation of asthma or COPD ,were randomly assigned to one of the 3 groups</a:t>
            </a:r>
            <a:endParaRPr lang="en-IN" sz="2000" dirty="0">
              <a:latin typeface="Calibri" panose="020F0502020204030204" pitchFamily="34" charset="0"/>
              <a:ea typeface="Calibri" panose="020F0502020204030204" pitchFamily="34" charset="0"/>
              <a:cs typeface="Calibri" panose="020F0502020204030204" pitchFamily="34" charset="0"/>
            </a:endParaRPr>
          </a:p>
        </p:txBody>
      </p:sp>
      <p:sp>
        <p:nvSpPr>
          <p:cNvPr id="11" name="Content Placeholder 2">
            <a:extLst>
              <a:ext uri="{FF2B5EF4-FFF2-40B4-BE49-F238E27FC236}">
                <a16:creationId xmlns:a16="http://schemas.microsoft.com/office/drawing/2014/main" id="{614A4D8B-E9E3-9CDD-8B2F-2D164C127DA7}"/>
              </a:ext>
            </a:extLst>
          </p:cNvPr>
          <p:cNvSpPr txBox="1">
            <a:spLocks/>
          </p:cNvSpPr>
          <p:nvPr/>
        </p:nvSpPr>
        <p:spPr>
          <a:xfrm>
            <a:off x="235457" y="372140"/>
            <a:ext cx="6524869" cy="2724151"/>
          </a:xfrm>
          <a:prstGeom prst="rect">
            <a:avLst/>
          </a:prstGeom>
          <a:solidFill>
            <a:schemeClr val="bg1"/>
          </a:solidFill>
        </p:spPr>
        <p:txBody>
          <a:bodyPr vert="horz" lIns="91440" tIns="45720" rIns="91440" bIns="45720" rtlCol="0" anchor="t">
            <a:normAutofit fontScale="77500" lnSpcReduction="20000"/>
          </a:bodyPr>
          <a:lstStyle>
            <a:lvl1pPr marL="0" indent="0" algn="ctr" defTabSz="914400" rtl="0" eaLnBrk="1" latinLnBrk="0" hangingPunct="1">
              <a:lnSpc>
                <a:spcPct val="110000"/>
              </a:lnSpc>
              <a:spcBef>
                <a:spcPts val="1000"/>
              </a:spcBef>
              <a:buClr>
                <a:schemeClr val="accent5"/>
              </a:buClr>
              <a:buFont typeface="Avenir Next LT Pro" panose="020B0504020202020204" pitchFamily="34" charset="0"/>
              <a:buNone/>
              <a:defRPr sz="2400" kern="1200">
                <a:solidFill>
                  <a:schemeClr val="tx2"/>
                </a:solidFill>
                <a:latin typeface="+mn-lt"/>
                <a:ea typeface="+mn-ea"/>
                <a:cs typeface="+mn-cs"/>
              </a:defRPr>
            </a:lvl1pPr>
            <a:lvl2pPr marL="457200" indent="0" algn="ctr" defTabSz="914400" rtl="0" eaLnBrk="1" latinLnBrk="0" hangingPunct="1">
              <a:lnSpc>
                <a:spcPct val="110000"/>
              </a:lnSpc>
              <a:spcBef>
                <a:spcPts val="500"/>
              </a:spcBef>
              <a:buClr>
                <a:schemeClr val="accent5"/>
              </a:buClr>
              <a:buFont typeface="Avenir Next LT Pro" panose="020B0504020202020204" pitchFamily="34" charset="0"/>
              <a:buNone/>
              <a:defRPr sz="2000" kern="1200">
                <a:solidFill>
                  <a:schemeClr val="tx2"/>
                </a:solidFill>
                <a:latin typeface="+mn-lt"/>
                <a:ea typeface="+mn-ea"/>
                <a:cs typeface="+mn-cs"/>
              </a:defRPr>
            </a:lvl2pPr>
            <a:lvl3pPr marL="914400" indent="0" algn="ctr" defTabSz="914400" rtl="0" eaLnBrk="1" latinLnBrk="0" hangingPunct="1">
              <a:lnSpc>
                <a:spcPct val="110000"/>
              </a:lnSpc>
              <a:spcBef>
                <a:spcPts val="500"/>
              </a:spcBef>
              <a:buClr>
                <a:schemeClr val="accent5"/>
              </a:buClr>
              <a:buFont typeface="Avenir Next LT Pro" panose="020B0504020202020204" pitchFamily="34" charset="0"/>
              <a:buNone/>
              <a:defRPr sz="1800" kern="1200">
                <a:solidFill>
                  <a:schemeClr val="tx2"/>
                </a:solidFill>
                <a:latin typeface="+mn-lt"/>
                <a:ea typeface="+mn-ea"/>
                <a:cs typeface="+mn-cs"/>
              </a:defRPr>
            </a:lvl3pPr>
            <a:lvl4pPr marL="1371600" indent="0" algn="ctr"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2"/>
                </a:solidFill>
                <a:latin typeface="+mn-lt"/>
                <a:ea typeface="+mn-ea"/>
                <a:cs typeface="+mn-cs"/>
              </a:defRPr>
            </a:lvl4pPr>
            <a:lvl5pPr marL="1828800" indent="0" algn="ctr" defTabSz="914400" rtl="0" eaLnBrk="1" latinLnBrk="0" hangingPunct="1">
              <a:lnSpc>
                <a:spcPct val="110000"/>
              </a:lnSpc>
              <a:spcBef>
                <a:spcPts val="500"/>
              </a:spcBef>
              <a:buClr>
                <a:schemeClr val="accent5"/>
              </a:buClr>
              <a:buFont typeface="Avenir Next LT Pro" panose="020B0504020202020204" pitchFamily="34" charset="0"/>
              <a:buNone/>
              <a:defRPr sz="1600" kern="1200">
                <a:solidFill>
                  <a:schemeClr val="tx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solidFill>
                  <a:schemeClr val="tx1"/>
                </a:solidFill>
                <a:ea typeface="Calibri" panose="020F0502020204030204" pitchFamily="34" charset="0"/>
                <a:cs typeface="Calibri" panose="020F0502020204030204" pitchFamily="34" charset="0"/>
              </a:rPr>
              <a:t>OBJECTIVE: </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To compare the Benralizumab, alone or in combination with prednisolone, as a treatment for Eosinophilic </a:t>
            </a:r>
            <a:r>
              <a:rPr lang="en-US" dirty="0">
                <a:latin typeface="Calibri" panose="020F0502020204030204" pitchFamily="34" charset="0"/>
                <a:ea typeface="Calibri" panose="020F0502020204030204" pitchFamily="34" charset="0"/>
                <a:cs typeface="Calibri" panose="020F0502020204030204" pitchFamily="34" charset="0"/>
              </a:rPr>
              <a:t>E</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ndotypes of Asthma and COPD Exacerbations</a:t>
            </a:r>
          </a:p>
          <a:p>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 3 </a:t>
            </a:r>
            <a:r>
              <a:rPr lang="en-US" dirty="0">
                <a:latin typeface="Calibri" panose="020F0502020204030204" pitchFamily="34" charset="0"/>
                <a:ea typeface="Calibri" panose="020F0502020204030204" pitchFamily="34" charset="0"/>
                <a:cs typeface="Calibri" panose="020F0502020204030204" pitchFamily="34" charset="0"/>
              </a:rPr>
              <a:t>G</a:t>
            </a:r>
            <a:r>
              <a:rPr lang="en-US" dirty="0">
                <a:solidFill>
                  <a:schemeClr val="tx1"/>
                </a:solidFill>
                <a:latin typeface="Calibri" panose="020F0502020204030204" pitchFamily="34" charset="0"/>
                <a:ea typeface="Calibri" panose="020F0502020204030204" pitchFamily="34" charset="0"/>
                <a:cs typeface="Calibri" panose="020F0502020204030204" pitchFamily="34" charset="0"/>
              </a:rPr>
              <a:t>roups : </a:t>
            </a:r>
          </a:p>
          <a:p>
            <a:pPr marL="457200" indent="-457200">
              <a:buClr>
                <a:srgbClr val="880505"/>
              </a:buClr>
              <a:buFont typeface="+mj-lt"/>
              <a:buAutoNum type="arabicPeriod"/>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BENRALIZUMAB + PREDNOSOLONE </a:t>
            </a:r>
          </a:p>
          <a:p>
            <a:pPr marL="457200" indent="-457200">
              <a:buClr>
                <a:srgbClr val="C00000"/>
              </a:buClr>
              <a:buFont typeface="+mj-lt"/>
              <a:buAutoNum type="arabicPeriod"/>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BENRALIZUMAB Only</a:t>
            </a:r>
          </a:p>
          <a:p>
            <a:pPr marL="457200" indent="-457200">
              <a:buClr>
                <a:srgbClr val="00B0F0"/>
              </a:buClr>
              <a:buFont typeface="+mj-lt"/>
              <a:buAutoNum type="arabicPeriod"/>
            </a:pPr>
            <a:r>
              <a:rPr lang="en-US" sz="2000" b="1" dirty="0">
                <a:solidFill>
                  <a:schemeClr val="tx1"/>
                </a:solidFill>
                <a:latin typeface="Calibri" panose="020F0502020204030204" pitchFamily="34" charset="0"/>
                <a:ea typeface="Calibri" panose="020F0502020204030204" pitchFamily="34" charset="0"/>
                <a:cs typeface="Calibri" panose="020F0502020204030204" pitchFamily="34" charset="0"/>
              </a:rPr>
              <a:t>PREDNISOLONE</a:t>
            </a:r>
          </a:p>
        </p:txBody>
      </p:sp>
      <p:pic>
        <p:nvPicPr>
          <p:cNvPr id="15" name="Picture 14">
            <a:extLst>
              <a:ext uri="{FF2B5EF4-FFF2-40B4-BE49-F238E27FC236}">
                <a16:creationId xmlns:a16="http://schemas.microsoft.com/office/drawing/2014/main" id="{CABD3003-F486-D88A-2890-0B92168AF474}"/>
              </a:ext>
            </a:extLst>
          </p:cNvPr>
          <p:cNvPicPr>
            <a:picLocks noChangeAspect="1"/>
          </p:cNvPicPr>
          <p:nvPr/>
        </p:nvPicPr>
        <p:blipFill>
          <a:blip r:embed="rId6"/>
          <a:srcRect b="20110"/>
          <a:stretch/>
        </p:blipFill>
        <p:spPr>
          <a:xfrm>
            <a:off x="6997120" y="810373"/>
            <a:ext cx="5399514" cy="2973887"/>
          </a:xfrm>
          <a:prstGeom prst="rect">
            <a:avLst/>
          </a:prstGeom>
        </p:spPr>
      </p:pic>
      <p:sp>
        <p:nvSpPr>
          <p:cNvPr id="16" name="TextBox 15">
            <a:extLst>
              <a:ext uri="{FF2B5EF4-FFF2-40B4-BE49-F238E27FC236}">
                <a16:creationId xmlns:a16="http://schemas.microsoft.com/office/drawing/2014/main" id="{FE5F97BF-F935-24D0-E085-64569F5EA7CA}"/>
              </a:ext>
            </a:extLst>
          </p:cNvPr>
          <p:cNvSpPr txBox="1"/>
          <p:nvPr/>
        </p:nvSpPr>
        <p:spPr>
          <a:xfrm>
            <a:off x="6997120" y="-80586"/>
            <a:ext cx="5399514" cy="954107"/>
          </a:xfrm>
          <a:prstGeom prst="rect">
            <a:avLst/>
          </a:prstGeom>
          <a:solidFill>
            <a:schemeClr val="tx1"/>
          </a:solidFill>
        </p:spPr>
        <p:txBody>
          <a:bodyPr wrap="square" rtlCol="0">
            <a:spAutoFit/>
          </a:bodyPr>
          <a:lstStyle/>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Treatment Failures as Outcome : </a:t>
            </a:r>
          </a:p>
          <a:p>
            <a:pPr algn="ctr"/>
            <a:r>
              <a:rPr lang="en-US" sz="2800" b="1" dirty="0">
                <a:solidFill>
                  <a:schemeClr val="bg1"/>
                </a:solidFill>
                <a:latin typeface="Calibri" panose="020F0502020204030204" pitchFamily="34" charset="0"/>
                <a:ea typeface="Calibri" panose="020F0502020204030204" pitchFamily="34" charset="0"/>
                <a:cs typeface="Calibri" panose="020F0502020204030204" pitchFamily="34" charset="0"/>
              </a:rPr>
              <a:t>More In Prednisolone  Group</a:t>
            </a:r>
            <a:endParaRPr lang="en-IN" sz="28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p:txBody>
      </p:sp>
      <p:sp>
        <p:nvSpPr>
          <p:cNvPr id="17" name="Rounded Rectangle 16">
            <a:extLst>
              <a:ext uri="{FF2B5EF4-FFF2-40B4-BE49-F238E27FC236}">
                <a16:creationId xmlns:a16="http://schemas.microsoft.com/office/drawing/2014/main" id="{E2B5B380-83CF-012C-94EC-2B4231CFEDC3}"/>
              </a:ext>
            </a:extLst>
          </p:cNvPr>
          <p:cNvSpPr/>
          <p:nvPr/>
        </p:nvSpPr>
        <p:spPr>
          <a:xfrm>
            <a:off x="-11270" y="5394447"/>
            <a:ext cx="6346862" cy="1306438"/>
          </a:xfrm>
          <a:prstGeom prst="roundRect">
            <a:avLst/>
          </a:prstGeom>
          <a:solidFill>
            <a:schemeClr val="tx2">
              <a:lumMod val="90000"/>
              <a:lumOff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latin typeface="Calibri" panose="020F0502020204030204" pitchFamily="34" charset="0"/>
                <a:ea typeface="Calibri" panose="020F0502020204030204" pitchFamily="34" charset="0"/>
                <a:cs typeface="Calibri" panose="020F0502020204030204" pitchFamily="34" charset="0"/>
              </a:rPr>
              <a:t>There was a significant reduction in treatment failure risk in pooled-BENRA compared with PRED at 30 days and no difference between BENRA and BENRA plus PRED </a:t>
            </a:r>
            <a:endParaRPr lang="en-IN" sz="20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3889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FCC1D3CC-B611-6E98-9E1E-8A3AE780B1DC}"/>
            </a:ext>
          </a:extLst>
        </p:cNvPr>
        <p:cNvGrpSpPr/>
        <p:nvPr/>
      </p:nvGrpSpPr>
      <p:grpSpPr>
        <a:xfrm>
          <a:off x="0" y="0"/>
          <a:ext cx="0" cy="0"/>
          <a:chOff x="0" y="0"/>
          <a:chExt cx="0" cy="0"/>
        </a:xfrm>
      </p:grpSpPr>
      <p:sp useBgFill="1">
        <p:nvSpPr>
          <p:cNvPr id="37" name="Rectangle 36">
            <a:extLst>
              <a:ext uri="{FF2B5EF4-FFF2-40B4-BE49-F238E27FC236}">
                <a16:creationId xmlns:a16="http://schemas.microsoft.com/office/drawing/2014/main" id="{15F42DD4-8FC8-4906-4C87-1B9E9E4620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9" name="Rectangle 38">
            <a:extLst>
              <a:ext uri="{FF2B5EF4-FFF2-40B4-BE49-F238E27FC236}">
                <a16:creationId xmlns:a16="http://schemas.microsoft.com/office/drawing/2014/main" id="{87A3C8AB-72FC-F6C9-050B-007670BA59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41" name="Top left">
            <a:extLst>
              <a:ext uri="{FF2B5EF4-FFF2-40B4-BE49-F238E27FC236}">
                <a16:creationId xmlns:a16="http://schemas.microsoft.com/office/drawing/2014/main" id="{24C7D6D9-6DDA-E4FA-BE59-3A702274DB8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425" y="-1543"/>
            <a:ext cx="2198951" cy="3349518"/>
            <a:chOff x="10849" y="-3086"/>
            <a:chExt cx="2198951" cy="3349518"/>
          </a:xfrm>
        </p:grpSpPr>
        <p:sp>
          <p:nvSpPr>
            <p:cNvPr id="42" name="Freeform: Shape 41">
              <a:extLst>
                <a:ext uri="{FF2B5EF4-FFF2-40B4-BE49-F238E27FC236}">
                  <a16:creationId xmlns:a16="http://schemas.microsoft.com/office/drawing/2014/main" id="{15EDD74C-0E79-808B-72E2-A1FD3A122F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43" name="Freeform: Shape 42">
              <a:extLst>
                <a:ext uri="{FF2B5EF4-FFF2-40B4-BE49-F238E27FC236}">
                  <a16:creationId xmlns:a16="http://schemas.microsoft.com/office/drawing/2014/main" id="{1182EF58-2147-B2E1-7F5E-5DB43BB4BFE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4" name="Freeform: Shape 43">
              <a:extLst>
                <a:ext uri="{FF2B5EF4-FFF2-40B4-BE49-F238E27FC236}">
                  <a16:creationId xmlns:a16="http://schemas.microsoft.com/office/drawing/2014/main" id="{2F5A1840-D303-246D-4505-AD9D1B6EC78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5" name="Freeform: Shape 44">
              <a:extLst>
                <a:ext uri="{FF2B5EF4-FFF2-40B4-BE49-F238E27FC236}">
                  <a16:creationId xmlns:a16="http://schemas.microsoft.com/office/drawing/2014/main" id="{FE045500-874D-2DCC-17A1-765C8BDB8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6" name="Freeform: Shape 45">
              <a:extLst>
                <a:ext uri="{FF2B5EF4-FFF2-40B4-BE49-F238E27FC236}">
                  <a16:creationId xmlns:a16="http://schemas.microsoft.com/office/drawing/2014/main" id="{468CC87E-D865-6084-F3DC-75DBB4425A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7" name="Freeform: Shape 46">
              <a:extLst>
                <a:ext uri="{FF2B5EF4-FFF2-40B4-BE49-F238E27FC236}">
                  <a16:creationId xmlns:a16="http://schemas.microsoft.com/office/drawing/2014/main" id="{D482108C-5410-ADEB-CF34-10782C32EFA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8" name="Freeform: Shape 47">
              <a:extLst>
                <a:ext uri="{FF2B5EF4-FFF2-40B4-BE49-F238E27FC236}">
                  <a16:creationId xmlns:a16="http://schemas.microsoft.com/office/drawing/2014/main" id="{1D36BBBA-7242-D040-85D6-9E1A96BF8ED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49" name="Freeform: Shape 48">
              <a:extLst>
                <a:ext uri="{FF2B5EF4-FFF2-40B4-BE49-F238E27FC236}">
                  <a16:creationId xmlns:a16="http://schemas.microsoft.com/office/drawing/2014/main" id="{7707DA20-C98F-CF35-0913-3CCB5D1300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grpSp>
      <p:sp>
        <p:nvSpPr>
          <p:cNvPr id="2" name="Title 1">
            <a:extLst>
              <a:ext uri="{FF2B5EF4-FFF2-40B4-BE49-F238E27FC236}">
                <a16:creationId xmlns:a16="http://schemas.microsoft.com/office/drawing/2014/main" id="{7F08DFDD-A617-68D6-0F59-227739A9FD75}"/>
              </a:ext>
            </a:extLst>
          </p:cNvPr>
          <p:cNvSpPr>
            <a:spLocks noGrp="1"/>
          </p:cNvSpPr>
          <p:nvPr>
            <p:ph type="title"/>
          </p:nvPr>
        </p:nvSpPr>
        <p:spPr>
          <a:xfrm>
            <a:off x="-207818" y="-31014"/>
            <a:ext cx="3685309" cy="2594986"/>
          </a:xfrm>
        </p:spPr>
        <p:txBody>
          <a:bodyPr>
            <a:normAutofit/>
          </a:bodyPr>
          <a:lstStyle/>
          <a:p>
            <a:r>
              <a:rPr lang="en-US" dirty="0"/>
              <a:t>Future is Here …</a:t>
            </a:r>
          </a:p>
        </p:txBody>
      </p:sp>
      <p:grpSp>
        <p:nvGrpSpPr>
          <p:cNvPr id="51" name="Bottom Right">
            <a:extLst>
              <a:ext uri="{FF2B5EF4-FFF2-40B4-BE49-F238E27FC236}">
                <a16:creationId xmlns:a16="http://schemas.microsoft.com/office/drawing/2014/main" id="{A4E63740-00C2-04CE-85FD-4DC2925BFB5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74976" y="3278144"/>
            <a:ext cx="4211600" cy="3581399"/>
            <a:chOff x="7980400" y="3276601"/>
            <a:chExt cx="4211600" cy="3581399"/>
          </a:xfrm>
        </p:grpSpPr>
        <p:grpSp>
          <p:nvGrpSpPr>
            <p:cNvPr id="52" name="Graphic 157">
              <a:extLst>
                <a:ext uri="{FF2B5EF4-FFF2-40B4-BE49-F238E27FC236}">
                  <a16:creationId xmlns:a16="http://schemas.microsoft.com/office/drawing/2014/main" id="{4314CF41-BF8D-E59E-18E0-A454BAB3298C}"/>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6"/>
              <a:chOff x="4114800" y="1423987"/>
              <a:chExt cx="3961542" cy="4007547"/>
            </a:xfrm>
            <a:noFill/>
          </p:grpSpPr>
          <p:sp>
            <p:nvSpPr>
              <p:cNvPr id="54" name="Freeform: Shape 53">
                <a:extLst>
                  <a:ext uri="{FF2B5EF4-FFF2-40B4-BE49-F238E27FC236}">
                    <a16:creationId xmlns:a16="http://schemas.microsoft.com/office/drawing/2014/main" id="{49DB7F9C-8AA3-0B23-EE58-70F7F317F46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5" name="Freeform: Shape 54">
                <a:extLst>
                  <a:ext uri="{FF2B5EF4-FFF2-40B4-BE49-F238E27FC236}">
                    <a16:creationId xmlns:a16="http://schemas.microsoft.com/office/drawing/2014/main" id="{B83DB86F-F2F5-C61A-4C0A-7B5406B58C5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6" name="Freeform: Shape 55">
                <a:extLst>
                  <a:ext uri="{FF2B5EF4-FFF2-40B4-BE49-F238E27FC236}">
                    <a16:creationId xmlns:a16="http://schemas.microsoft.com/office/drawing/2014/main" id="{4BEF6464-9D75-913D-5B08-94E82AABF0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7" name="Freeform: Shape 56">
                <a:extLst>
                  <a:ext uri="{FF2B5EF4-FFF2-40B4-BE49-F238E27FC236}">
                    <a16:creationId xmlns:a16="http://schemas.microsoft.com/office/drawing/2014/main" id="{6F7DC496-ADB9-88D2-9FC6-19639B7DF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8" name="Freeform: Shape 57">
                <a:extLst>
                  <a:ext uri="{FF2B5EF4-FFF2-40B4-BE49-F238E27FC236}">
                    <a16:creationId xmlns:a16="http://schemas.microsoft.com/office/drawing/2014/main" id="{BB57B095-624D-8E60-AA40-1651938E788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59" name="Freeform: Shape 58">
                <a:extLst>
                  <a:ext uri="{FF2B5EF4-FFF2-40B4-BE49-F238E27FC236}">
                    <a16:creationId xmlns:a16="http://schemas.microsoft.com/office/drawing/2014/main" id="{163C213A-D361-981D-2931-4481649117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sp>
            <p:nvSpPr>
              <p:cNvPr id="60" name="Freeform: Shape 59">
                <a:extLst>
                  <a:ext uri="{FF2B5EF4-FFF2-40B4-BE49-F238E27FC236}">
                    <a16:creationId xmlns:a16="http://schemas.microsoft.com/office/drawing/2014/main" id="{AA745F39-20A0-0739-72A9-902ECAEBF5E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a:p>
            </p:txBody>
          </p:sp>
        </p:grpSp>
        <p:sp>
          <p:nvSpPr>
            <p:cNvPr id="53" name="Freeform: Shape 52">
              <a:extLst>
                <a:ext uri="{FF2B5EF4-FFF2-40B4-BE49-F238E27FC236}">
                  <a16:creationId xmlns:a16="http://schemas.microsoft.com/office/drawing/2014/main" id="{C5F90CDB-8385-8693-6EEF-A75B86216F3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pic>
        <p:nvPicPr>
          <p:cNvPr id="5" name="Picture 4" descr="A close-up of a white background&#10;&#10;AI-generated content may be incorrect.">
            <a:extLst>
              <a:ext uri="{FF2B5EF4-FFF2-40B4-BE49-F238E27FC236}">
                <a16:creationId xmlns:a16="http://schemas.microsoft.com/office/drawing/2014/main" id="{CF7DC8A9-C21C-DA0C-3568-72521A865087}"/>
              </a:ext>
            </a:extLst>
          </p:cNvPr>
          <p:cNvPicPr>
            <a:picLocks noChangeAspect="1"/>
          </p:cNvPicPr>
          <p:nvPr/>
        </p:nvPicPr>
        <p:blipFill>
          <a:blip r:embed="rId2"/>
          <a:stretch>
            <a:fillRect/>
          </a:stretch>
        </p:blipFill>
        <p:spPr>
          <a:xfrm>
            <a:off x="2643012" y="317849"/>
            <a:ext cx="7772400" cy="2188723"/>
          </a:xfrm>
          <a:prstGeom prst="rect">
            <a:avLst/>
          </a:prstGeom>
        </p:spPr>
      </p:pic>
      <p:pic>
        <p:nvPicPr>
          <p:cNvPr id="8" name="Picture 7" descr="A human body with lungs and lungs&#10;&#10;AI-generated content may be incorrect.">
            <a:extLst>
              <a:ext uri="{FF2B5EF4-FFF2-40B4-BE49-F238E27FC236}">
                <a16:creationId xmlns:a16="http://schemas.microsoft.com/office/drawing/2014/main" id="{FF4B8310-A781-71E6-29F7-021EA7DE05A7}"/>
              </a:ext>
            </a:extLst>
          </p:cNvPr>
          <p:cNvPicPr>
            <a:picLocks noChangeAspect="1"/>
          </p:cNvPicPr>
          <p:nvPr/>
        </p:nvPicPr>
        <p:blipFill>
          <a:blip r:embed="rId3"/>
          <a:stretch>
            <a:fillRect/>
          </a:stretch>
        </p:blipFill>
        <p:spPr>
          <a:xfrm>
            <a:off x="2974752" y="2592670"/>
            <a:ext cx="6641699" cy="4294029"/>
          </a:xfrm>
          <a:prstGeom prst="rect">
            <a:avLst/>
          </a:prstGeom>
        </p:spPr>
      </p:pic>
      <p:pic>
        <p:nvPicPr>
          <p:cNvPr id="2050" name="Picture 2">
            <a:extLst>
              <a:ext uri="{FF2B5EF4-FFF2-40B4-BE49-F238E27FC236}">
                <a16:creationId xmlns:a16="http://schemas.microsoft.com/office/drawing/2014/main" id="{ED31B86A-087E-0C58-8324-D790A879A0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9099" y="2385174"/>
            <a:ext cx="1695601" cy="272710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A0EA29A-ED73-F804-916D-F81518704C37}"/>
              </a:ext>
            </a:extLst>
          </p:cNvPr>
          <p:cNvSpPr txBox="1"/>
          <p:nvPr/>
        </p:nvSpPr>
        <p:spPr>
          <a:xfrm>
            <a:off x="9681344" y="2860325"/>
            <a:ext cx="2528418" cy="1477328"/>
          </a:xfrm>
          <a:prstGeom prst="rect">
            <a:avLst/>
          </a:prstGeom>
          <a:noFill/>
        </p:spPr>
        <p:txBody>
          <a:bodyPr wrap="square">
            <a:spAutoFit/>
          </a:bodyPr>
          <a:lstStyle/>
          <a:p>
            <a:r>
              <a:rPr lang="en-IN" b="0" i="0" u="none" strike="noStrike" dirty="0">
                <a:solidFill>
                  <a:srgbClr val="151529"/>
                </a:solidFill>
                <a:effectLst/>
                <a:latin typeface="Lora" pitchFamily="2" charset="77"/>
              </a:rPr>
              <a:t>The AERIFY-1 and AERIFY-2 Phase III trials  </a:t>
            </a:r>
            <a:r>
              <a:rPr lang="en-IN" b="0" i="0" u="none" strike="noStrike" dirty="0" err="1">
                <a:solidFill>
                  <a:srgbClr val="151529"/>
                </a:solidFill>
                <a:effectLst/>
                <a:latin typeface="Lora" pitchFamily="2" charset="77"/>
              </a:rPr>
              <a:t>Itepekimab</a:t>
            </a:r>
            <a:r>
              <a:rPr lang="en-IN" b="0" i="0" u="none" strike="noStrike" dirty="0">
                <a:solidFill>
                  <a:srgbClr val="151529"/>
                </a:solidFill>
                <a:effectLst/>
                <a:latin typeface="Lora" pitchFamily="2" charset="77"/>
              </a:rPr>
              <a:t> in former and current smokers</a:t>
            </a:r>
            <a:endParaRPr lang="en-US" dirty="0"/>
          </a:p>
        </p:txBody>
      </p:sp>
      <p:pic>
        <p:nvPicPr>
          <p:cNvPr id="2052" name="Picture 4">
            <a:extLst>
              <a:ext uri="{FF2B5EF4-FFF2-40B4-BE49-F238E27FC236}">
                <a16:creationId xmlns:a16="http://schemas.microsoft.com/office/drawing/2014/main" id="{794E0417-BA5D-AA63-46A8-425CAB21307E}"/>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7577" t="11313" r="27221" b="43031"/>
          <a:stretch/>
        </p:blipFill>
        <p:spPr bwMode="auto">
          <a:xfrm>
            <a:off x="9877992" y="4363672"/>
            <a:ext cx="2029494" cy="2452261"/>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0A2B91E6-1A43-79C2-A76E-FFFC9F2BFF37}"/>
              </a:ext>
            </a:extLst>
          </p:cNvPr>
          <p:cNvSpPr txBox="1"/>
          <p:nvPr/>
        </p:nvSpPr>
        <p:spPr>
          <a:xfrm>
            <a:off x="-20810" y="5225124"/>
            <a:ext cx="2971210" cy="1477328"/>
          </a:xfrm>
          <a:prstGeom prst="rect">
            <a:avLst/>
          </a:prstGeom>
          <a:noFill/>
        </p:spPr>
        <p:txBody>
          <a:bodyPr wrap="square">
            <a:spAutoFit/>
          </a:bodyPr>
          <a:lstStyle/>
          <a:p>
            <a:r>
              <a:rPr lang="en-IN" b="0" i="0" u="none" strike="noStrike" dirty="0">
                <a:solidFill>
                  <a:srgbClr val="151529"/>
                </a:solidFill>
                <a:effectLst/>
                <a:latin typeface="Lora" pitchFamily="2" charset="77"/>
              </a:rPr>
              <a:t>Phase III ARNASA) is investigating </a:t>
            </a:r>
            <a:r>
              <a:rPr lang="en-IN" b="0" i="0" u="none" strike="noStrike" dirty="0" err="1">
                <a:solidFill>
                  <a:srgbClr val="151529"/>
                </a:solidFill>
                <a:effectLst/>
                <a:latin typeface="Lora" pitchFamily="2" charset="77"/>
              </a:rPr>
              <a:t>astegolimab</a:t>
            </a:r>
            <a:r>
              <a:rPr lang="en-IN" b="0" i="0" u="none" strike="noStrike" dirty="0">
                <a:solidFill>
                  <a:srgbClr val="151529"/>
                </a:solidFill>
                <a:effectLst/>
                <a:latin typeface="Lora" pitchFamily="2" charset="77"/>
              </a:rPr>
              <a:t> with once every four weeks and once every fortnight, versus placebo.</a:t>
            </a:r>
            <a:endParaRPr lang="en-US" dirty="0"/>
          </a:p>
        </p:txBody>
      </p:sp>
    </p:spTree>
    <p:extLst>
      <p:ext uri="{BB962C8B-B14F-4D97-AF65-F5344CB8AC3E}">
        <p14:creationId xmlns:p14="http://schemas.microsoft.com/office/powerpoint/2010/main" val="61864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651CFA9-6065-4243-AC48-858E35978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1" name="Rectangle 10">
            <a:extLst>
              <a:ext uri="{FF2B5EF4-FFF2-40B4-BE49-F238E27FC236}">
                <a16:creationId xmlns:a16="http://schemas.microsoft.com/office/drawing/2014/main" id="{37962AE0-6A1C-4B76-9D52-10E5E6D7D3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13" name="Top Left">
            <a:extLst>
              <a:ext uri="{FF2B5EF4-FFF2-40B4-BE49-F238E27FC236}">
                <a16:creationId xmlns:a16="http://schemas.microsoft.com/office/drawing/2014/main" id="{DC655204-C06A-4A55-9BB4-C79C4AF9D63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3086"/>
            <a:ext cx="2198951" cy="3349518"/>
            <a:chOff x="10849" y="-3086"/>
            <a:chExt cx="2198951" cy="3349518"/>
          </a:xfrm>
        </p:grpSpPr>
        <p:sp>
          <p:nvSpPr>
            <p:cNvPr id="14" name="Freeform: Shape 13">
              <a:extLst>
                <a:ext uri="{FF2B5EF4-FFF2-40B4-BE49-F238E27FC236}">
                  <a16:creationId xmlns:a16="http://schemas.microsoft.com/office/drawing/2014/main" id="{F83BC876-5C0C-438A-8928-B1EC2E1E4D0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5" name="Freeform: Shape 14">
              <a:extLst>
                <a:ext uri="{FF2B5EF4-FFF2-40B4-BE49-F238E27FC236}">
                  <a16:creationId xmlns:a16="http://schemas.microsoft.com/office/drawing/2014/main" id="{B9B3EEC1-86B7-4DB1-AB38-E2D7493927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9394" y="15241"/>
              <a:ext cx="2190406" cy="3331191"/>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50000"/>
                </a:schemeClr>
              </a:solidFill>
              <a:prstDash val="lgDash"/>
              <a:round/>
            </a:ln>
          </p:spPr>
          <p:txBody>
            <a:bodyPr rtlCol="0" anchor="ctr"/>
            <a:lstStyle/>
            <a:p>
              <a:endParaRPr lang="en-US"/>
            </a:p>
          </p:txBody>
        </p:sp>
        <p:sp>
          <p:nvSpPr>
            <p:cNvPr id="16" name="Freeform: Shape 15">
              <a:extLst>
                <a:ext uri="{FF2B5EF4-FFF2-40B4-BE49-F238E27FC236}">
                  <a16:creationId xmlns:a16="http://schemas.microsoft.com/office/drawing/2014/main" id="{BEB2CD0B-3D3E-4CF3-92F5-7AE77C22C9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978674" cy="307495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50000"/>
                </a:schemeClr>
              </a:solidFill>
              <a:prstDash val="lgDash"/>
              <a:round/>
            </a:ln>
          </p:spPr>
          <p:txBody>
            <a:bodyPr rtlCol="0" anchor="ctr"/>
            <a:lstStyle/>
            <a:p>
              <a:endParaRPr lang="en-US"/>
            </a:p>
          </p:txBody>
        </p:sp>
        <p:sp>
          <p:nvSpPr>
            <p:cNvPr id="17" name="Freeform: Shape 16">
              <a:extLst>
                <a:ext uri="{FF2B5EF4-FFF2-40B4-BE49-F238E27FC236}">
                  <a16:creationId xmlns:a16="http://schemas.microsoft.com/office/drawing/2014/main" id="{01561934-15F2-4620-A65F-28EB73CD7DD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5092" y="15178"/>
              <a:ext cx="1566146" cy="2737264"/>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50000"/>
                </a:schemeClr>
              </a:solidFill>
              <a:prstDash val="lgDash"/>
              <a:round/>
            </a:ln>
          </p:spPr>
          <p:txBody>
            <a:bodyPr rtlCol="0" anchor="ctr"/>
            <a:lstStyle/>
            <a:p>
              <a:endParaRPr lang="en-US"/>
            </a:p>
          </p:txBody>
        </p:sp>
        <p:sp>
          <p:nvSpPr>
            <p:cNvPr id="18" name="Freeform: Shape 17">
              <a:extLst>
                <a:ext uri="{FF2B5EF4-FFF2-40B4-BE49-F238E27FC236}">
                  <a16:creationId xmlns:a16="http://schemas.microsoft.com/office/drawing/2014/main" id="{DB9278E2-D464-4DE2-B229-D3D02ED2B1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15178"/>
              <a:ext cx="1368431" cy="2644975"/>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50000"/>
                </a:schemeClr>
              </a:solidFill>
              <a:prstDash val="lgDash"/>
              <a:round/>
            </a:ln>
          </p:spPr>
          <p:txBody>
            <a:bodyPr rtlCol="0" anchor="ctr"/>
            <a:lstStyle/>
            <a:p>
              <a:endParaRPr lang="en-US"/>
            </a:p>
          </p:txBody>
        </p:sp>
        <p:sp>
          <p:nvSpPr>
            <p:cNvPr id="19" name="Freeform: Shape 18">
              <a:extLst>
                <a:ext uri="{FF2B5EF4-FFF2-40B4-BE49-F238E27FC236}">
                  <a16:creationId xmlns:a16="http://schemas.microsoft.com/office/drawing/2014/main" id="{67AA3CE0-412D-4C03-9203-878479E0A1C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8825" y="543780"/>
              <a:ext cx="494287" cy="1905590"/>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50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85785346-E446-47E2-B3DD-C1C561E6893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49" y="672286"/>
              <a:ext cx="396930" cy="1690303"/>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50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0F6388E0-BD20-4901-B128-88D3D56A13E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3002" y="881264"/>
              <a:ext cx="258791" cy="1336561"/>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50000"/>
                </a:schemeClr>
              </a:solidFill>
              <a:prstDash val="lgDash"/>
              <a:round/>
            </a:ln>
          </p:spPr>
          <p:txBody>
            <a:bodyPr rtlCol="0" anchor="ctr"/>
            <a:lstStyle/>
            <a:p>
              <a:endParaRPr lang="en-US" dirty="0"/>
            </a:p>
          </p:txBody>
        </p:sp>
      </p:grpSp>
      <p:sp>
        <p:nvSpPr>
          <p:cNvPr id="2" name="Title 1">
            <a:extLst>
              <a:ext uri="{FF2B5EF4-FFF2-40B4-BE49-F238E27FC236}">
                <a16:creationId xmlns:a16="http://schemas.microsoft.com/office/drawing/2014/main" id="{1EC2FB8D-3E4B-ACE3-7CBE-02339017F5AA}"/>
              </a:ext>
            </a:extLst>
          </p:cNvPr>
          <p:cNvSpPr>
            <a:spLocks noGrp="1"/>
          </p:cNvSpPr>
          <p:nvPr>
            <p:ph type="title"/>
          </p:nvPr>
        </p:nvSpPr>
        <p:spPr>
          <a:xfrm>
            <a:off x="692844" y="572630"/>
            <a:ext cx="6787456" cy="1664573"/>
          </a:xfrm>
        </p:spPr>
        <p:txBody>
          <a:bodyPr>
            <a:normAutofit/>
          </a:bodyPr>
          <a:lstStyle/>
          <a:p>
            <a:r>
              <a:rPr lang="en-US" dirty="0"/>
              <a:t>Biologicals Work in Asthma,  But In COPD ..</a:t>
            </a:r>
          </a:p>
        </p:txBody>
      </p:sp>
      <p:sp>
        <p:nvSpPr>
          <p:cNvPr id="3" name="Content Placeholder 2">
            <a:extLst>
              <a:ext uri="{FF2B5EF4-FFF2-40B4-BE49-F238E27FC236}">
                <a16:creationId xmlns:a16="http://schemas.microsoft.com/office/drawing/2014/main" id="{4A4F8786-0592-BB79-152F-2B2EDC1C8182}"/>
              </a:ext>
            </a:extLst>
          </p:cNvPr>
          <p:cNvSpPr>
            <a:spLocks noGrp="1"/>
          </p:cNvSpPr>
          <p:nvPr>
            <p:ph idx="1"/>
          </p:nvPr>
        </p:nvSpPr>
        <p:spPr>
          <a:xfrm>
            <a:off x="504342" y="2412924"/>
            <a:ext cx="6850600" cy="4009481"/>
          </a:xfrm>
        </p:spPr>
        <p:txBody>
          <a:bodyPr>
            <a:normAutofit/>
          </a:bodyPr>
          <a:lstStyle/>
          <a:p>
            <a:pPr>
              <a:buClr>
                <a:srgbClr val="F98866"/>
              </a:buClr>
            </a:pPr>
            <a:r>
              <a:rPr lang="en-US" sz="2400" dirty="0">
                <a:solidFill>
                  <a:srgbClr val="F98866"/>
                </a:solidFill>
              </a:rPr>
              <a:t>Biologicals  are targeted missiles : </a:t>
            </a:r>
          </a:p>
          <a:p>
            <a:pPr lvl="1">
              <a:buClr>
                <a:srgbClr val="F98866"/>
              </a:buClr>
            </a:pPr>
            <a:r>
              <a:rPr lang="en-US" sz="2000" dirty="0"/>
              <a:t>Transformed management of severe asthma, approved @23 years</a:t>
            </a:r>
          </a:p>
          <a:p>
            <a:pPr lvl="1">
              <a:buClr>
                <a:srgbClr val="F98866"/>
              </a:buClr>
            </a:pPr>
            <a:r>
              <a:rPr lang="en-US" sz="2000" dirty="0"/>
              <a:t>In COPD Anti- IL-4/13r blocker, Dupulimab approved</a:t>
            </a:r>
          </a:p>
          <a:p>
            <a:pPr lvl="1">
              <a:buClr>
                <a:srgbClr val="F98866"/>
              </a:buClr>
            </a:pPr>
            <a:r>
              <a:rPr lang="en-US" sz="2000" dirty="0"/>
              <a:t>Biologicals are the future as OAD management is shifting to ‘Precision Medicine’ from Traditional Medicine</a:t>
            </a:r>
          </a:p>
          <a:p>
            <a:pPr>
              <a:buClr>
                <a:srgbClr val="F98866"/>
              </a:buClr>
            </a:pPr>
            <a:endParaRPr lang="en-US" sz="1800" dirty="0"/>
          </a:p>
        </p:txBody>
      </p:sp>
      <p:pic>
        <p:nvPicPr>
          <p:cNvPr id="4" name="Picture 2" descr="Comparing Biologic Therapies for Asthma | Docwire News">
            <a:extLst>
              <a:ext uri="{FF2B5EF4-FFF2-40B4-BE49-F238E27FC236}">
                <a16:creationId xmlns:a16="http://schemas.microsoft.com/office/drawing/2014/main" id="{B7F2045F-9906-DA80-F609-2EA71409179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515" r="25939" b="1"/>
          <a:stretch/>
        </p:blipFill>
        <p:spPr bwMode="auto">
          <a:xfrm>
            <a:off x="7272717" y="471344"/>
            <a:ext cx="4834141" cy="4834141"/>
          </a:xfrm>
          <a:custGeom>
            <a:avLst/>
            <a:gdLst/>
            <a:ahLst/>
            <a:cxnLst/>
            <a:rect l="l" t="t" r="r" b="b"/>
            <a:pathLst>
              <a:path w="5132388" h="5132388">
                <a:moveTo>
                  <a:pt x="2566194" y="0"/>
                </a:moveTo>
                <a:cubicBezTo>
                  <a:pt x="3983464" y="0"/>
                  <a:pt x="5132388" y="1148924"/>
                  <a:pt x="5132388" y="2566194"/>
                </a:cubicBezTo>
                <a:cubicBezTo>
                  <a:pt x="5132388" y="3983464"/>
                  <a:pt x="3983464" y="5132388"/>
                  <a:pt x="2566194" y="5132388"/>
                </a:cubicBezTo>
                <a:cubicBezTo>
                  <a:pt x="1148924" y="5132388"/>
                  <a:pt x="0" y="3983464"/>
                  <a:pt x="0" y="2566194"/>
                </a:cubicBezTo>
                <a:cubicBezTo>
                  <a:pt x="0" y="1148924"/>
                  <a:pt x="1148924" y="0"/>
                  <a:pt x="2566194" y="0"/>
                </a:cubicBezTo>
                <a:close/>
              </a:path>
            </a:pathLst>
          </a:custGeom>
          <a:noFill/>
          <a:extLst>
            <a:ext uri="{909E8E84-426E-40DD-AFC4-6F175D3DCCD1}">
              <a14:hiddenFill xmlns:a14="http://schemas.microsoft.com/office/drawing/2010/main">
                <a:solidFill>
                  <a:srgbClr val="FFFFFF"/>
                </a:solidFill>
              </a14:hiddenFill>
            </a:ext>
          </a:extLst>
        </p:spPr>
      </p:pic>
      <p:grpSp>
        <p:nvGrpSpPr>
          <p:cNvPr id="23" name="Bottom Right">
            <a:extLst>
              <a:ext uri="{FF2B5EF4-FFF2-40B4-BE49-F238E27FC236}">
                <a16:creationId xmlns:a16="http://schemas.microsoft.com/office/drawing/2014/main" id="{4C476EAB-383B-48F9-B661-B049EB50AE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sp>
          <p:nvSpPr>
            <p:cNvPr id="24" name="Freeform: Shape 23">
              <a:extLst>
                <a:ext uri="{FF2B5EF4-FFF2-40B4-BE49-F238E27FC236}">
                  <a16:creationId xmlns:a16="http://schemas.microsoft.com/office/drawing/2014/main" id="{3045FFB7-76A2-4C6F-A15F-23BF1597CB3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439256" y="6178637"/>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tx1">
                    <a:lumMod val="65000"/>
                    <a:lumOff val="35000"/>
                  </a:schemeClr>
                </a:solidFill>
                <a:latin typeface="AvenirNext LT Pro Medium" panose="020B0504020202020204" pitchFamily="34" charset="0"/>
              </a:endParaRPr>
            </a:p>
          </p:txBody>
        </p:sp>
        <p:grpSp>
          <p:nvGrpSpPr>
            <p:cNvPr id="25" name="Graphic 157">
              <a:extLst>
                <a:ext uri="{FF2B5EF4-FFF2-40B4-BE49-F238E27FC236}">
                  <a16:creationId xmlns:a16="http://schemas.microsoft.com/office/drawing/2014/main" id="{F4E5EB5B-D417-4B20-9CBE-F3DCCA5F3D0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27" name="Freeform: Shape 26">
                <a:extLst>
                  <a:ext uri="{FF2B5EF4-FFF2-40B4-BE49-F238E27FC236}">
                    <a16:creationId xmlns:a16="http://schemas.microsoft.com/office/drawing/2014/main" id="{56643958-DAAD-4611-BCC7-9BDB5917C29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35000"/>
                  </a:schemeClr>
                </a:solidFill>
                <a:prstDash val="lgDash"/>
                <a:round/>
              </a:ln>
            </p:spPr>
            <p:txBody>
              <a:bodyPr rtlCol="0" anchor="ctr"/>
              <a:lstStyle/>
              <a:p>
                <a:endParaRPr lang="en-US"/>
              </a:p>
            </p:txBody>
          </p:sp>
          <p:sp>
            <p:nvSpPr>
              <p:cNvPr id="28" name="Freeform: Shape 27">
                <a:extLst>
                  <a:ext uri="{FF2B5EF4-FFF2-40B4-BE49-F238E27FC236}">
                    <a16:creationId xmlns:a16="http://schemas.microsoft.com/office/drawing/2014/main" id="{263D00C7-B9D3-4681-8C55-F137CBD364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3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0539B678-9BB9-4639-B9A4-4511639BB4B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3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C14F8CDF-D0D2-43AD-A7AB-0871C24A6E2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25D54C27-D98D-4E8C-87BD-E0ECAB3BAE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3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CA10EDED-B646-4197-BF0C-C4A83018BAF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3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B9B3D029-DC96-4655-89E2-D9387B3D564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35000"/>
                  </a:schemeClr>
                </a:solidFill>
                <a:prstDash val="lgDash"/>
                <a:round/>
              </a:ln>
            </p:spPr>
            <p:txBody>
              <a:bodyPr rtlCol="0" anchor="ctr"/>
              <a:lstStyle/>
              <a:p>
                <a:endParaRPr lang="en-US"/>
              </a:p>
            </p:txBody>
          </p:sp>
        </p:grpSp>
        <p:sp>
          <p:nvSpPr>
            <p:cNvPr id="26" name="Freeform: Shape 25">
              <a:extLst>
                <a:ext uri="{FF2B5EF4-FFF2-40B4-BE49-F238E27FC236}">
                  <a16:creationId xmlns:a16="http://schemas.microsoft.com/office/drawing/2014/main" id="{EF12D98D-E6A5-437D-830E-C5C0E7ACE1C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0F7C7BBA-C890-22C0-9700-D2918597587A}"/>
              </a:ext>
            </a:extLst>
          </p:cNvPr>
          <p:cNvSpPr txBox="1"/>
          <p:nvPr/>
        </p:nvSpPr>
        <p:spPr>
          <a:xfrm>
            <a:off x="2737541" y="4937133"/>
            <a:ext cx="5283194" cy="1652885"/>
          </a:xfrm>
          <a:prstGeom prst="snip2DiagRect">
            <a:avLst/>
          </a:prstGeom>
          <a:solidFill>
            <a:schemeClr val="accent1">
              <a:lumMod val="75000"/>
            </a:schemeClr>
          </a:solidFill>
        </p:spPr>
        <p:txBody>
          <a:bodyPr wrap="square">
            <a:spAutoFit/>
          </a:bodyPr>
          <a:lstStyle/>
          <a:p>
            <a:pPr algn="ctr"/>
            <a:r>
              <a:rPr lang="en-IN" sz="2800" dirty="0">
                <a:solidFill>
                  <a:schemeClr val="bg1"/>
                </a:solidFill>
              </a:rPr>
              <a:t>Identify Treatable T</a:t>
            </a:r>
            <a:r>
              <a:rPr lang="en-IN" sz="2800" b="0" u="none" strike="noStrike" dirty="0">
                <a:solidFill>
                  <a:schemeClr val="bg1"/>
                </a:solidFill>
                <a:effectLst/>
              </a:rPr>
              <a:t>rait </a:t>
            </a:r>
          </a:p>
          <a:p>
            <a:pPr algn="ctr"/>
            <a:r>
              <a:rPr lang="en-IN" sz="2800" dirty="0">
                <a:solidFill>
                  <a:schemeClr val="bg1"/>
                </a:solidFill>
              </a:rPr>
              <a:t>Offer Treat to Target</a:t>
            </a:r>
          </a:p>
          <a:p>
            <a:pPr algn="ctr"/>
            <a:r>
              <a:rPr lang="en-IN" sz="2800" b="0" i="1" u="none" strike="noStrike" dirty="0">
                <a:solidFill>
                  <a:schemeClr val="bg1"/>
                </a:solidFill>
                <a:effectLst/>
              </a:rPr>
              <a:t> ‘ Medicine’ </a:t>
            </a:r>
            <a:endParaRPr lang="en-US" sz="2800" i="1" dirty="0">
              <a:solidFill>
                <a:schemeClr val="bg1"/>
              </a:solidFill>
            </a:endParaRPr>
          </a:p>
        </p:txBody>
      </p:sp>
    </p:spTree>
    <p:extLst>
      <p:ext uri="{BB962C8B-B14F-4D97-AF65-F5344CB8AC3E}">
        <p14:creationId xmlns:p14="http://schemas.microsoft.com/office/powerpoint/2010/main" val="9265399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5C5466-98AE-D332-D561-B47A1EEDA93D}"/>
              </a:ext>
            </a:extLst>
          </p:cNvPr>
          <p:cNvSpPr>
            <a:spLocks noGrp="1"/>
          </p:cNvSpPr>
          <p:nvPr>
            <p:ph type="title"/>
          </p:nvPr>
        </p:nvSpPr>
        <p:spPr>
          <a:xfrm>
            <a:off x="0" y="18255"/>
            <a:ext cx="12192000" cy="1325563"/>
          </a:xfrm>
          <a:noFill/>
        </p:spPr>
        <p:txBody>
          <a:bodyPr>
            <a:normAutofit/>
          </a:bodyPr>
          <a:lstStyle/>
          <a:p>
            <a:pPr algn="ctr"/>
            <a:r>
              <a:rPr lang="en-US" dirty="0">
                <a:solidFill>
                  <a:schemeClr val="tx1"/>
                </a:solidFill>
              </a:rPr>
              <a:t>Biologicals in COPD : Why &amp; When ?</a:t>
            </a:r>
          </a:p>
        </p:txBody>
      </p:sp>
      <p:sp>
        <p:nvSpPr>
          <p:cNvPr id="3" name="Content Placeholder 2">
            <a:extLst>
              <a:ext uri="{FF2B5EF4-FFF2-40B4-BE49-F238E27FC236}">
                <a16:creationId xmlns:a16="http://schemas.microsoft.com/office/drawing/2014/main" id="{40B32F01-D28A-4173-CDC6-25220E9978B9}"/>
              </a:ext>
            </a:extLst>
          </p:cNvPr>
          <p:cNvSpPr>
            <a:spLocks noGrp="1"/>
          </p:cNvSpPr>
          <p:nvPr>
            <p:ph idx="1"/>
          </p:nvPr>
        </p:nvSpPr>
        <p:spPr>
          <a:xfrm>
            <a:off x="838199" y="1825625"/>
            <a:ext cx="6343185" cy="4351338"/>
          </a:xfrm>
        </p:spPr>
        <p:txBody>
          <a:bodyPr>
            <a:normAutofit lnSpcReduction="10000"/>
          </a:bodyPr>
          <a:lstStyle/>
          <a:p>
            <a:pPr>
              <a:buClr>
                <a:srgbClr val="F98866"/>
              </a:buClr>
            </a:pPr>
            <a:r>
              <a:rPr lang="en-US" dirty="0"/>
              <a:t> ~ 67% exacerbate on SITT</a:t>
            </a:r>
          </a:p>
          <a:p>
            <a:pPr>
              <a:buClr>
                <a:srgbClr val="F98866"/>
              </a:buClr>
            </a:pPr>
            <a:r>
              <a:rPr lang="en-US" sz="2600" dirty="0"/>
              <a:t>~ 50%</a:t>
            </a:r>
            <a:r>
              <a:rPr lang="en-US" dirty="0"/>
              <a:t> exacerbated despite add on Roflumilast/ Macrolides</a:t>
            </a:r>
          </a:p>
          <a:p>
            <a:pPr>
              <a:buClr>
                <a:srgbClr val="F98866"/>
              </a:buClr>
            </a:pPr>
            <a:r>
              <a:rPr lang="en-US" dirty="0">
                <a:solidFill>
                  <a:schemeClr val="tx1"/>
                </a:solidFill>
              </a:rPr>
              <a:t>Type 2 inflammation in COPD:</a:t>
            </a:r>
          </a:p>
          <a:p>
            <a:pPr lvl="1">
              <a:buClr>
                <a:srgbClr val="F98866"/>
              </a:buClr>
            </a:pPr>
            <a:r>
              <a:rPr lang="en-US" dirty="0"/>
              <a:t>↑ Future risk of exacerbations in ‘f’ exacerbators</a:t>
            </a:r>
          </a:p>
          <a:p>
            <a:pPr lvl="1">
              <a:buClr>
                <a:srgbClr val="F98866"/>
              </a:buClr>
            </a:pPr>
            <a:r>
              <a:rPr lang="en-US" dirty="0"/>
              <a:t>Some with COPD &amp; Asthma (ACO)</a:t>
            </a:r>
          </a:p>
          <a:p>
            <a:pPr>
              <a:buClr>
                <a:srgbClr val="F98866"/>
              </a:buClr>
            </a:pPr>
            <a:r>
              <a:rPr lang="en-US" dirty="0"/>
              <a:t> </a:t>
            </a:r>
            <a:r>
              <a:rPr lang="en-US" dirty="0">
                <a:solidFill>
                  <a:schemeClr val="tx1"/>
                </a:solidFill>
              </a:rPr>
              <a:t>~ </a:t>
            </a:r>
            <a:r>
              <a:rPr lang="en-US" i="1" dirty="0">
                <a:solidFill>
                  <a:schemeClr val="tx1"/>
                </a:solidFill>
              </a:rPr>
              <a:t>40% exacerbations in COPD are eosinophilic</a:t>
            </a:r>
          </a:p>
          <a:p>
            <a:pPr marL="0" indent="0">
              <a:buClr>
                <a:srgbClr val="F98866"/>
              </a:buClr>
              <a:buNone/>
            </a:pPr>
            <a:endParaRPr lang="en-US" dirty="0"/>
          </a:p>
        </p:txBody>
      </p:sp>
      <p:sp>
        <p:nvSpPr>
          <p:cNvPr id="6" name="TextBox 5">
            <a:extLst>
              <a:ext uri="{FF2B5EF4-FFF2-40B4-BE49-F238E27FC236}">
                <a16:creationId xmlns:a16="http://schemas.microsoft.com/office/drawing/2014/main" id="{E8B7EB67-5772-DD99-FF92-EAE697A097AA}"/>
              </a:ext>
            </a:extLst>
          </p:cNvPr>
          <p:cNvSpPr txBox="1"/>
          <p:nvPr/>
        </p:nvSpPr>
        <p:spPr>
          <a:xfrm>
            <a:off x="925551" y="6323598"/>
            <a:ext cx="4839629" cy="338554"/>
          </a:xfrm>
          <a:prstGeom prst="rect">
            <a:avLst/>
          </a:prstGeom>
          <a:solidFill>
            <a:schemeClr val="bg1"/>
          </a:solidFill>
        </p:spPr>
        <p:txBody>
          <a:bodyPr wrap="square">
            <a:spAutoFit/>
          </a:bodyPr>
          <a:lstStyle/>
          <a:p>
            <a:r>
              <a:rPr lang="en-US" sz="1600" i="1" dirty="0"/>
              <a:t>European Journal of Internal Medicine 2024.05.011</a:t>
            </a:r>
          </a:p>
        </p:txBody>
      </p:sp>
      <p:pic>
        <p:nvPicPr>
          <p:cNvPr id="5" name="Picture 4">
            <a:extLst>
              <a:ext uri="{FF2B5EF4-FFF2-40B4-BE49-F238E27FC236}">
                <a16:creationId xmlns:a16="http://schemas.microsoft.com/office/drawing/2014/main" id="{70BF9410-B8A9-EAAA-23FC-A48FC162E08F}"/>
              </a:ext>
            </a:extLst>
          </p:cNvPr>
          <p:cNvPicPr>
            <a:picLocks noChangeAspect="1"/>
          </p:cNvPicPr>
          <p:nvPr/>
        </p:nvPicPr>
        <p:blipFill rotWithShape="1">
          <a:blip r:embed="rId2"/>
          <a:srcRect l="43994" t="22626" r="7778" b="45135"/>
          <a:stretch/>
        </p:blipFill>
        <p:spPr bwMode="auto">
          <a:xfrm>
            <a:off x="6932002" y="1383740"/>
            <a:ext cx="5030040" cy="4351338"/>
          </a:xfrm>
          <a:prstGeom prst="rect">
            <a:avLst/>
          </a:prstGeom>
          <a:ln>
            <a:noFill/>
          </a:ln>
          <a:extLst>
            <a:ext uri="{53640926-AAD7-44D8-BBD7-CCE9431645EC}">
              <a14:shadowObscured xmlns:a14="http://schemas.microsoft.com/office/drawing/2010/main"/>
            </a:ext>
          </a:extLst>
        </p:spPr>
      </p:pic>
      <p:sp>
        <p:nvSpPr>
          <p:cNvPr id="8" name="TextBox 7">
            <a:extLst>
              <a:ext uri="{FF2B5EF4-FFF2-40B4-BE49-F238E27FC236}">
                <a16:creationId xmlns:a16="http://schemas.microsoft.com/office/drawing/2014/main" id="{F0242896-785F-82AD-1F19-C23F63F9E437}"/>
              </a:ext>
            </a:extLst>
          </p:cNvPr>
          <p:cNvSpPr txBox="1"/>
          <p:nvPr/>
        </p:nvSpPr>
        <p:spPr>
          <a:xfrm>
            <a:off x="10418619" y="2790689"/>
            <a:ext cx="1330814" cy="369332"/>
          </a:xfrm>
          <a:prstGeom prst="rect">
            <a:avLst/>
          </a:prstGeom>
          <a:noFill/>
        </p:spPr>
        <p:txBody>
          <a:bodyPr wrap="none" rtlCol="0">
            <a:spAutoFit/>
          </a:bodyPr>
          <a:lstStyle/>
          <a:p>
            <a:r>
              <a:rPr lang="en-US" dirty="0"/>
              <a:t>GOLD 2025</a:t>
            </a:r>
          </a:p>
        </p:txBody>
      </p:sp>
      <p:sp>
        <p:nvSpPr>
          <p:cNvPr id="10" name="TextBox 9">
            <a:extLst>
              <a:ext uri="{FF2B5EF4-FFF2-40B4-BE49-F238E27FC236}">
                <a16:creationId xmlns:a16="http://schemas.microsoft.com/office/drawing/2014/main" id="{71779121-DBBB-0931-C2C7-89382A2CA5FF}"/>
              </a:ext>
            </a:extLst>
          </p:cNvPr>
          <p:cNvSpPr txBox="1"/>
          <p:nvPr/>
        </p:nvSpPr>
        <p:spPr>
          <a:xfrm>
            <a:off x="6677891" y="5921574"/>
            <a:ext cx="5188945" cy="510778"/>
          </a:xfrm>
          <a:prstGeom prst="roundRect">
            <a:avLst/>
          </a:prstGeom>
          <a:solidFill>
            <a:schemeClr val="tx2">
              <a:lumMod val="90000"/>
              <a:lumOff val="10000"/>
            </a:schemeClr>
          </a:solidFill>
        </p:spPr>
        <p:txBody>
          <a:bodyPr wrap="square">
            <a:spAutoFit/>
          </a:bodyPr>
          <a:lstStyle/>
          <a:p>
            <a:pPr>
              <a:buClr>
                <a:srgbClr val="F98866"/>
              </a:buClr>
            </a:pPr>
            <a:r>
              <a:rPr lang="en-US" sz="2400" i="1" dirty="0">
                <a:solidFill>
                  <a:schemeClr val="bg1"/>
                </a:solidFill>
              </a:rPr>
              <a:t>Treatable trait : Eosinophilic COPD</a:t>
            </a:r>
          </a:p>
        </p:txBody>
      </p:sp>
    </p:spTree>
    <p:extLst>
      <p:ext uri="{BB962C8B-B14F-4D97-AF65-F5344CB8AC3E}">
        <p14:creationId xmlns:p14="http://schemas.microsoft.com/office/powerpoint/2010/main" val="23646017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47A131F-D5DE-41A5-B4CF-4F345319B4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12" name="Freeform: Shape 11">
            <a:extLst>
              <a:ext uri="{FF2B5EF4-FFF2-40B4-BE49-F238E27FC236}">
                <a16:creationId xmlns:a16="http://schemas.microsoft.com/office/drawing/2014/main" id="{3AF4666D-BD98-40A5-A75F-478B982010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692844" y="-3086"/>
            <a:ext cx="1326111" cy="59760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4" name="Freeform: Shape 13">
            <a:extLst>
              <a:ext uri="{FF2B5EF4-FFF2-40B4-BE49-F238E27FC236}">
                <a16:creationId xmlns:a16="http://schemas.microsoft.com/office/drawing/2014/main" id="{68680585-71F9-4721-A998-4974171D2EB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39256" y="6172200"/>
            <a:ext cx="1482102" cy="679363"/>
          </a:xfrm>
          <a:custGeom>
            <a:avLst/>
            <a:gdLst>
              <a:gd name="connsiteX0" fmla="*/ 741051 w 1482102"/>
              <a:gd name="connsiteY0" fmla="*/ 0 h 679363"/>
              <a:gd name="connsiteX1" fmla="*/ 1473822 w 1482102"/>
              <a:gd name="connsiteY1" fmla="*/ 597226 h 679363"/>
              <a:gd name="connsiteX2" fmla="*/ 1482102 w 1482102"/>
              <a:gd name="connsiteY2" fmla="*/ 679363 h 679363"/>
              <a:gd name="connsiteX3" fmla="*/ 0 w 1482102"/>
              <a:gd name="connsiteY3" fmla="*/ 679363 h 679363"/>
              <a:gd name="connsiteX4" fmla="*/ 8280 w 1482102"/>
              <a:gd name="connsiteY4" fmla="*/ 597226 h 679363"/>
              <a:gd name="connsiteX5" fmla="*/ 741051 w 1482102"/>
              <a:gd name="connsiteY5" fmla="*/ 0 h 679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482102" h="679363">
                <a:moveTo>
                  <a:pt x="741051" y="0"/>
                </a:moveTo>
                <a:cubicBezTo>
                  <a:pt x="1102506" y="0"/>
                  <a:pt x="1404077" y="256390"/>
                  <a:pt x="1473822" y="597226"/>
                </a:cubicBezTo>
                <a:lnTo>
                  <a:pt x="1482102" y="679363"/>
                </a:lnTo>
                <a:lnTo>
                  <a:pt x="0" y="679363"/>
                </a:lnTo>
                <a:lnTo>
                  <a:pt x="8280" y="597226"/>
                </a:lnTo>
                <a:cubicBezTo>
                  <a:pt x="78025" y="256390"/>
                  <a:pt x="379596" y="0"/>
                  <a:pt x="741051"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spcAft>
                <a:spcPts val="600"/>
              </a:spcAft>
            </a:pPr>
            <a:r>
              <a:rPr lang="en-US" dirty="0">
                <a:solidFill>
                  <a:schemeClr val="tx1">
                    <a:lumMod val="65000"/>
                    <a:lumOff val="35000"/>
                  </a:schemeClr>
                </a:solidFill>
                <a:latin typeface="AvenirNext LT Pro Medium" panose="020B0504020202020204" pitchFamily="34" charset="0"/>
              </a:rPr>
              <a:t> </a:t>
            </a:r>
          </a:p>
        </p:txBody>
      </p:sp>
      <p:sp>
        <p:nvSpPr>
          <p:cNvPr id="16" name="Freeform: Shape 15">
            <a:extLst>
              <a:ext uri="{FF2B5EF4-FFF2-40B4-BE49-F238E27FC236}">
                <a16:creationId xmlns:a16="http://schemas.microsoft.com/office/drawing/2014/main" id="{12BC95C2-2EEC-4F59-ABA8-660B0D059C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977352"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18" name="Graphic 141">
            <a:extLst>
              <a:ext uri="{FF2B5EF4-FFF2-40B4-BE49-F238E27FC236}">
                <a16:creationId xmlns:a16="http://schemas.microsoft.com/office/drawing/2014/main" id="{03E9870D-4BBA-43AF-8D44-BBADF020CFF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19" name="Freeform: Shape 18">
              <a:extLst>
                <a:ext uri="{FF2B5EF4-FFF2-40B4-BE49-F238E27FC236}">
                  <a16:creationId xmlns:a16="http://schemas.microsoft.com/office/drawing/2014/main" id="{34BC5055-C77D-43CD-BB1D-A77B6779CD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accent2">
                  <a:alpha val="75000"/>
                </a:schemeClr>
              </a:solidFill>
              <a:prstDash val="lgDash"/>
              <a:round/>
            </a:ln>
          </p:spPr>
          <p:txBody>
            <a:bodyPr rtlCol="0" anchor="ctr"/>
            <a:lstStyle/>
            <a:p>
              <a:endParaRPr lang="en-US"/>
            </a:p>
          </p:txBody>
        </p:sp>
        <p:sp>
          <p:nvSpPr>
            <p:cNvPr id="20" name="Freeform: Shape 19">
              <a:extLst>
                <a:ext uri="{FF2B5EF4-FFF2-40B4-BE49-F238E27FC236}">
                  <a16:creationId xmlns:a16="http://schemas.microsoft.com/office/drawing/2014/main" id="{DB12D0B8-9385-489A-85AE-3D14AD0BA2F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accent2">
                  <a:alpha val="75000"/>
                </a:schemeClr>
              </a:solidFill>
              <a:prstDash val="lgDash"/>
              <a:round/>
            </a:ln>
          </p:spPr>
          <p:txBody>
            <a:bodyPr rtlCol="0" anchor="ctr"/>
            <a:lstStyle/>
            <a:p>
              <a:endParaRPr lang="en-US"/>
            </a:p>
          </p:txBody>
        </p:sp>
        <p:sp>
          <p:nvSpPr>
            <p:cNvPr id="21" name="Freeform: Shape 20">
              <a:extLst>
                <a:ext uri="{FF2B5EF4-FFF2-40B4-BE49-F238E27FC236}">
                  <a16:creationId xmlns:a16="http://schemas.microsoft.com/office/drawing/2014/main" id="{D158A14A-147E-4130-A5E2-38FD84B181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accent2">
                  <a:alpha val="75000"/>
                </a:schemeClr>
              </a:solidFill>
              <a:prstDash val="lgDash"/>
              <a:round/>
            </a:ln>
          </p:spPr>
          <p:txBody>
            <a:bodyPr rtlCol="0" anchor="ctr"/>
            <a:lstStyle/>
            <a:p>
              <a:endParaRPr lang="en-US"/>
            </a:p>
          </p:txBody>
        </p:sp>
        <p:sp>
          <p:nvSpPr>
            <p:cNvPr id="22" name="Freeform: Shape 21">
              <a:extLst>
                <a:ext uri="{FF2B5EF4-FFF2-40B4-BE49-F238E27FC236}">
                  <a16:creationId xmlns:a16="http://schemas.microsoft.com/office/drawing/2014/main" id="{75B8B1EB-5E2B-472C-AE60-2EC5961F16F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accent2">
                  <a:alpha val="75000"/>
                </a:schemeClr>
              </a:solidFill>
              <a:prstDash val="lgDash"/>
              <a:round/>
            </a:ln>
          </p:spPr>
          <p:txBody>
            <a:bodyPr rtlCol="0" anchor="ctr"/>
            <a:lstStyle/>
            <a:p>
              <a:endParaRPr lang="en-US"/>
            </a:p>
          </p:txBody>
        </p:sp>
        <p:sp>
          <p:nvSpPr>
            <p:cNvPr id="23" name="Freeform: Shape 22">
              <a:extLst>
                <a:ext uri="{FF2B5EF4-FFF2-40B4-BE49-F238E27FC236}">
                  <a16:creationId xmlns:a16="http://schemas.microsoft.com/office/drawing/2014/main" id="{B4F5BD77-58D7-4B61-A666-1B4139A63A2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accent2">
                  <a:alpha val="75000"/>
                </a:schemeClr>
              </a:solidFill>
              <a:prstDash val="lgDash"/>
              <a:round/>
            </a:ln>
          </p:spPr>
          <p:txBody>
            <a:bodyPr rtlCol="0" anchor="ctr"/>
            <a:lstStyle/>
            <a:p>
              <a:endParaRPr lang="en-US"/>
            </a:p>
          </p:txBody>
        </p:sp>
        <p:sp>
          <p:nvSpPr>
            <p:cNvPr id="24" name="Freeform: Shape 23">
              <a:extLst>
                <a:ext uri="{FF2B5EF4-FFF2-40B4-BE49-F238E27FC236}">
                  <a16:creationId xmlns:a16="http://schemas.microsoft.com/office/drawing/2014/main" id="{F5CBEC6B-EDB6-40B8-8771-E5AF41B8D6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accent2">
                  <a:alpha val="75000"/>
                </a:schemeClr>
              </a:solidFill>
              <a:prstDash val="lgDash"/>
              <a:round/>
            </a:ln>
          </p:spPr>
          <p:txBody>
            <a:bodyPr rtlCol="0" anchor="ctr"/>
            <a:lstStyle/>
            <a:p>
              <a:endParaRPr lang="en-US"/>
            </a:p>
          </p:txBody>
        </p:sp>
        <p:sp>
          <p:nvSpPr>
            <p:cNvPr id="25" name="Freeform: Shape 24">
              <a:extLst>
                <a:ext uri="{FF2B5EF4-FFF2-40B4-BE49-F238E27FC236}">
                  <a16:creationId xmlns:a16="http://schemas.microsoft.com/office/drawing/2014/main" id="{91BD0EE8-AA47-4044-9251-9F5A4B8201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accent2">
                  <a:alpha val="75000"/>
                </a:schemeClr>
              </a:solidFill>
              <a:prstDash val="lgDash"/>
              <a:round/>
            </a:ln>
          </p:spPr>
          <p:txBody>
            <a:bodyPr rtlCol="0" anchor="ctr"/>
            <a:lstStyle/>
            <a:p>
              <a:endParaRPr lang="en-US" dirty="0"/>
            </a:p>
          </p:txBody>
        </p:sp>
      </p:grpSp>
      <p:grpSp>
        <p:nvGrpSpPr>
          <p:cNvPr id="27" name="Graphic 157">
            <a:extLst>
              <a:ext uri="{FF2B5EF4-FFF2-40B4-BE49-F238E27FC236}">
                <a16:creationId xmlns:a16="http://schemas.microsoft.com/office/drawing/2014/main" id="{C3279E8D-2BAA-4CB1-834B-09FADD54DE5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8610600" y="3276600"/>
            <a:ext cx="3529260" cy="3581398"/>
            <a:chOff x="4114800" y="1423987"/>
            <a:chExt cx="3961542" cy="4007547"/>
          </a:xfrm>
          <a:noFill/>
        </p:grpSpPr>
        <p:sp>
          <p:nvSpPr>
            <p:cNvPr id="28" name="Freeform: Shape 27">
              <a:extLst>
                <a:ext uri="{FF2B5EF4-FFF2-40B4-BE49-F238E27FC236}">
                  <a16:creationId xmlns:a16="http://schemas.microsoft.com/office/drawing/2014/main" id="{3456F18E-4F61-486D-9CD6-65B30372C5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accent2">
                  <a:alpha val="75000"/>
                </a:schemeClr>
              </a:solidFill>
              <a:prstDash val="lgDash"/>
              <a:round/>
            </a:ln>
          </p:spPr>
          <p:txBody>
            <a:bodyPr rtlCol="0" anchor="ctr"/>
            <a:lstStyle/>
            <a:p>
              <a:endParaRPr lang="en-US"/>
            </a:p>
          </p:txBody>
        </p:sp>
        <p:sp>
          <p:nvSpPr>
            <p:cNvPr id="29" name="Freeform: Shape 28">
              <a:extLst>
                <a:ext uri="{FF2B5EF4-FFF2-40B4-BE49-F238E27FC236}">
                  <a16:creationId xmlns:a16="http://schemas.microsoft.com/office/drawing/2014/main" id="{318DDF45-08F0-46B6-A0B7-133735C94F4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0" name="Freeform: Shape 29">
              <a:extLst>
                <a:ext uri="{FF2B5EF4-FFF2-40B4-BE49-F238E27FC236}">
                  <a16:creationId xmlns:a16="http://schemas.microsoft.com/office/drawing/2014/main" id="{B9D0CC0F-710D-43F4-BC86-7637674201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accent2">
                  <a:alpha val="75000"/>
                </a:schemeClr>
              </a:solidFill>
              <a:prstDash val="lgDash"/>
              <a:round/>
            </a:ln>
          </p:spPr>
          <p:txBody>
            <a:bodyPr rtlCol="0" anchor="ctr"/>
            <a:lstStyle/>
            <a:p>
              <a:endParaRPr lang="en-US"/>
            </a:p>
          </p:txBody>
        </p:sp>
        <p:sp>
          <p:nvSpPr>
            <p:cNvPr id="31" name="Freeform: Shape 30">
              <a:extLst>
                <a:ext uri="{FF2B5EF4-FFF2-40B4-BE49-F238E27FC236}">
                  <a16:creationId xmlns:a16="http://schemas.microsoft.com/office/drawing/2014/main" id="{6FB36AB6-CB81-495A-8A33-C0BCE67D6F2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2" name="Freeform: Shape 31">
              <a:extLst>
                <a:ext uri="{FF2B5EF4-FFF2-40B4-BE49-F238E27FC236}">
                  <a16:creationId xmlns:a16="http://schemas.microsoft.com/office/drawing/2014/main" id="{1993F7E6-ABF6-482D-BEA5-B4E607DDB43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accent2">
                  <a:alpha val="75000"/>
                </a:schemeClr>
              </a:solidFill>
              <a:prstDash val="lgDash"/>
              <a:round/>
            </a:ln>
          </p:spPr>
          <p:txBody>
            <a:bodyPr rtlCol="0" anchor="ctr"/>
            <a:lstStyle/>
            <a:p>
              <a:endParaRPr lang="en-US"/>
            </a:p>
          </p:txBody>
        </p:sp>
        <p:sp>
          <p:nvSpPr>
            <p:cNvPr id="33" name="Freeform: Shape 32">
              <a:extLst>
                <a:ext uri="{FF2B5EF4-FFF2-40B4-BE49-F238E27FC236}">
                  <a16:creationId xmlns:a16="http://schemas.microsoft.com/office/drawing/2014/main" id="{DCA0B097-C21A-40B4-95E4-2FFA9697F82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accent2">
                  <a:alpha val="75000"/>
                </a:schemeClr>
              </a:solidFill>
              <a:prstDash val="lgDash"/>
              <a:round/>
            </a:ln>
          </p:spPr>
          <p:txBody>
            <a:bodyPr rtlCol="0" anchor="ctr"/>
            <a:lstStyle/>
            <a:p>
              <a:endParaRPr lang="en-US"/>
            </a:p>
          </p:txBody>
        </p:sp>
        <p:sp>
          <p:nvSpPr>
            <p:cNvPr id="34" name="Freeform: Shape 33">
              <a:extLst>
                <a:ext uri="{FF2B5EF4-FFF2-40B4-BE49-F238E27FC236}">
                  <a16:creationId xmlns:a16="http://schemas.microsoft.com/office/drawing/2014/main" id="{AB2AF0F5-7EAA-4BAB-8DE2-D84E124170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accent2">
                  <a:alpha val="75000"/>
                </a:schemeClr>
              </a:solidFill>
              <a:prstDash val="lgDash"/>
              <a:round/>
            </a:ln>
          </p:spPr>
          <p:txBody>
            <a:bodyPr rtlCol="0" anchor="ctr"/>
            <a:lstStyle/>
            <a:p>
              <a:endParaRPr lang="en-US"/>
            </a:p>
          </p:txBody>
        </p:sp>
      </p:grpSp>
      <p:sp useBgFill="1">
        <p:nvSpPr>
          <p:cNvPr id="36" name="Rectangle 35">
            <a:extLst>
              <a:ext uri="{FF2B5EF4-FFF2-40B4-BE49-F238E27FC236}">
                <a16:creationId xmlns:a16="http://schemas.microsoft.com/office/drawing/2014/main" id="{F1174801-1395-44C5-9B00-CCAC45C056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sp>
        <p:nvSpPr>
          <p:cNvPr id="38" name="Rectangle 37">
            <a:extLst>
              <a:ext uri="{FF2B5EF4-FFF2-40B4-BE49-F238E27FC236}">
                <a16:creationId xmlns:a16="http://schemas.microsoft.com/office/drawing/2014/main" id="{996DFAFB-BCE1-4BEC-82FB-D574234DEF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latin typeface="AvenirNext LT Pro Medium" panose="020B0504020202020204" pitchFamily="34" charset="0"/>
            </a:endParaRPr>
          </a:p>
        </p:txBody>
      </p:sp>
      <p:pic>
        <p:nvPicPr>
          <p:cNvPr id="5" name="Content Placeholder 4" descr="A diagram of a cell&#10;&#10;Description automatically generated">
            <a:extLst>
              <a:ext uri="{FF2B5EF4-FFF2-40B4-BE49-F238E27FC236}">
                <a16:creationId xmlns:a16="http://schemas.microsoft.com/office/drawing/2014/main" id="{E8A9FF53-2ACB-DB2B-A143-D606D0969ADB}"/>
              </a:ext>
            </a:extLst>
          </p:cNvPr>
          <p:cNvPicPr>
            <a:picLocks noGrp="1" noChangeAspect="1"/>
          </p:cNvPicPr>
          <p:nvPr>
            <p:ph idx="1"/>
          </p:nvPr>
        </p:nvPicPr>
        <p:blipFill rotWithShape="1">
          <a:blip r:embed="rId2">
            <a:alphaModFix/>
          </a:blip>
          <a:srcRect l="1366" r="-1" b="40630"/>
          <a:stretch/>
        </p:blipFill>
        <p:spPr>
          <a:xfrm>
            <a:off x="52140" y="10"/>
            <a:ext cx="12136812" cy="6856614"/>
          </a:xfrm>
          <a:prstGeom prst="rect">
            <a:avLst/>
          </a:prstGeom>
        </p:spPr>
      </p:pic>
      <p:sp>
        <p:nvSpPr>
          <p:cNvPr id="40" name="Rectangle 39">
            <a:extLst>
              <a:ext uri="{FF2B5EF4-FFF2-40B4-BE49-F238E27FC236}">
                <a16:creationId xmlns:a16="http://schemas.microsoft.com/office/drawing/2014/main" id="{16F61E84-9DCA-4F22-94BC-C901DB4999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681775"/>
            <a:ext cx="12191999" cy="5479852"/>
          </a:xfrm>
          <a:prstGeom prst="rect">
            <a:avLst/>
          </a:prstGeom>
          <a:gradFill flip="none" rotWithShape="1">
            <a:gsLst>
              <a:gs pos="50000">
                <a:schemeClr val="tx1">
                  <a:alpha val="30000"/>
                </a:schemeClr>
              </a:gs>
              <a:gs pos="80000">
                <a:schemeClr val="tx1">
                  <a:alpha val="15000"/>
                </a:schemeClr>
              </a:gs>
              <a:gs pos="0">
                <a:schemeClr val="tx1">
                  <a:alpha val="0"/>
                </a:schemeClr>
              </a:gs>
              <a:gs pos="20000">
                <a:schemeClr val="tx1">
                  <a:alpha val="15000"/>
                </a:schemeClr>
              </a:gs>
              <a:gs pos="100000">
                <a:schemeClr val="tx1">
                  <a:alpha val="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7FA49B3-CD5B-1974-AA9A-9F21BD1AFDA6}"/>
              </a:ext>
            </a:extLst>
          </p:cNvPr>
          <p:cNvSpPr>
            <a:spLocks noGrp="1"/>
          </p:cNvSpPr>
          <p:nvPr>
            <p:ph type="title"/>
          </p:nvPr>
        </p:nvSpPr>
        <p:spPr>
          <a:xfrm>
            <a:off x="451295" y="3877981"/>
            <a:ext cx="11424149" cy="1005239"/>
          </a:xfrm>
          <a:gradFill>
            <a:gsLst>
              <a:gs pos="52000">
                <a:schemeClr val="bg2"/>
              </a:gs>
              <a:gs pos="0">
                <a:schemeClr val="bg1">
                  <a:lumMod val="95000"/>
                  <a:alpha val="1314"/>
                </a:schemeClr>
              </a:gs>
              <a:gs pos="99000">
                <a:schemeClr val="bg2">
                  <a:lumMod val="90000"/>
                </a:schemeClr>
              </a:gs>
            </a:gsLst>
            <a:lin ang="5400000" scaled="1"/>
          </a:gradFill>
        </p:spPr>
        <p:txBody>
          <a:bodyPr vert="horz" lIns="91440" tIns="45720" rIns="91440" bIns="45720" rtlCol="0" anchor="t">
            <a:normAutofit fontScale="90000"/>
          </a:bodyPr>
          <a:lstStyle/>
          <a:p>
            <a:pPr algn="ctr"/>
            <a:r>
              <a:rPr lang="en-US" sz="5400" kern="1200" dirty="0">
                <a:solidFill>
                  <a:schemeClr val="tx1"/>
                </a:solidFill>
                <a:latin typeface="+mj-lt"/>
                <a:ea typeface="+mj-ea"/>
                <a:cs typeface="+mj-cs"/>
              </a:rPr>
              <a:t>Inflammation in COPD is Type 2 too..</a:t>
            </a:r>
          </a:p>
        </p:txBody>
      </p:sp>
      <p:grpSp>
        <p:nvGrpSpPr>
          <p:cNvPr id="42" name="Top Left">
            <a:extLst>
              <a:ext uri="{FF2B5EF4-FFF2-40B4-BE49-F238E27FC236}">
                <a16:creationId xmlns:a16="http://schemas.microsoft.com/office/drawing/2014/main" id="{18579DB9-24B0-487B-81E3-8D02AD5F8C8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0849" y="15178"/>
            <a:ext cx="2198951" cy="3331254"/>
            <a:chOff x="4473129" y="923925"/>
            <a:chExt cx="3308947" cy="5012817"/>
          </a:xfrm>
          <a:noFill/>
        </p:grpSpPr>
        <p:sp>
          <p:nvSpPr>
            <p:cNvPr id="43" name="Freeform: Shape 42">
              <a:extLst>
                <a:ext uri="{FF2B5EF4-FFF2-40B4-BE49-F238E27FC236}">
                  <a16:creationId xmlns:a16="http://schemas.microsoft.com/office/drawing/2014/main" id="{7180CB2C-161F-4538-9214-24AF97B01A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988" y="924020"/>
              <a:ext cx="3296088" cy="5012722"/>
            </a:xfrm>
            <a:custGeom>
              <a:avLst/>
              <a:gdLst>
                <a:gd name="connsiteX0" fmla="*/ 0 w 3296088"/>
                <a:gd name="connsiteY0" fmla="*/ 5012722 h 5012722"/>
                <a:gd name="connsiteX1" fmla="*/ 244031 w 3296088"/>
                <a:gd name="connsiteY1" fmla="*/ 4820222 h 5012722"/>
                <a:gd name="connsiteX2" fmla="*/ 729234 w 3296088"/>
                <a:gd name="connsiteY2" fmla="*/ 4360641 h 5012722"/>
                <a:gd name="connsiteX3" fmla="*/ 881444 w 3296088"/>
                <a:gd name="connsiteY3" fmla="*/ 4173950 h 5012722"/>
                <a:gd name="connsiteX4" fmla="*/ 1151287 w 3296088"/>
                <a:gd name="connsiteY4" fmla="*/ 3972877 h 5012722"/>
                <a:gd name="connsiteX5" fmla="*/ 1498664 w 3296088"/>
                <a:gd name="connsiteY5" fmla="*/ 3786188 h 5012722"/>
                <a:gd name="connsiteX6" fmla="*/ 1716881 w 3296088"/>
                <a:gd name="connsiteY6" fmla="*/ 3674174 h 5012722"/>
                <a:gd name="connsiteX7" fmla="*/ 1913573 w 3296088"/>
                <a:gd name="connsiteY7" fmla="*/ 3477387 h 5012722"/>
                <a:gd name="connsiteX8" fmla="*/ 2167700 w 3296088"/>
                <a:gd name="connsiteY8" fmla="*/ 3042190 h 5012722"/>
                <a:gd name="connsiteX9" fmla="*/ 2273903 w 3296088"/>
                <a:gd name="connsiteY9" fmla="*/ 2775014 h 5012722"/>
                <a:gd name="connsiteX10" fmla="*/ 2463356 w 3296088"/>
                <a:gd name="connsiteY10" fmla="*/ 2335530 h 5012722"/>
                <a:gd name="connsiteX11" fmla="*/ 2741866 w 3296088"/>
                <a:gd name="connsiteY11" fmla="*/ 1982248 h 5012722"/>
                <a:gd name="connsiteX12" fmla="*/ 2985897 w 3296088"/>
                <a:gd name="connsiteY12" fmla="*/ 1634681 h 5012722"/>
                <a:gd name="connsiteX13" fmla="*/ 3212687 w 3296088"/>
                <a:gd name="connsiteY13" fmla="*/ 1226820 h 5012722"/>
                <a:gd name="connsiteX14" fmla="*/ 3281553 w 3296088"/>
                <a:gd name="connsiteY14" fmla="*/ 959644 h 5012722"/>
                <a:gd name="connsiteX15" fmla="*/ 3295936 w 3296088"/>
                <a:gd name="connsiteY15" fmla="*/ 701135 h 5012722"/>
                <a:gd name="connsiteX16" fmla="*/ 3267266 w 3296088"/>
                <a:gd name="connsiteY16" fmla="*/ 436817 h 5012722"/>
                <a:gd name="connsiteX17" fmla="*/ 3105341 w 3296088"/>
                <a:gd name="connsiteY17" fmla="*/ 0 h 50127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296088" h="5012722">
                  <a:moveTo>
                    <a:pt x="0" y="5012722"/>
                  </a:moveTo>
                  <a:cubicBezTo>
                    <a:pt x="81820" y="4949095"/>
                    <a:pt x="163544" y="4885468"/>
                    <a:pt x="244031" y="4820222"/>
                  </a:cubicBezTo>
                  <a:cubicBezTo>
                    <a:pt x="417671" y="4679633"/>
                    <a:pt x="589883" y="4535139"/>
                    <a:pt x="729234" y="4360641"/>
                  </a:cubicBezTo>
                  <a:cubicBezTo>
                    <a:pt x="779431" y="4297776"/>
                    <a:pt x="825818" y="4231958"/>
                    <a:pt x="881444" y="4173950"/>
                  </a:cubicBezTo>
                  <a:cubicBezTo>
                    <a:pt x="959358" y="4092607"/>
                    <a:pt x="1054799" y="4031075"/>
                    <a:pt x="1151287" y="3972877"/>
                  </a:cubicBezTo>
                  <a:cubicBezTo>
                    <a:pt x="1263968" y="3904964"/>
                    <a:pt x="1379315" y="3841337"/>
                    <a:pt x="1498664" y="3786188"/>
                  </a:cubicBezTo>
                  <a:cubicBezTo>
                    <a:pt x="1573149" y="3751802"/>
                    <a:pt x="1649159" y="3720179"/>
                    <a:pt x="1716881" y="3674174"/>
                  </a:cubicBezTo>
                  <a:cubicBezTo>
                    <a:pt x="1794034" y="3621691"/>
                    <a:pt x="1856708" y="3551492"/>
                    <a:pt x="1913573" y="3477387"/>
                  </a:cubicBezTo>
                  <a:cubicBezTo>
                    <a:pt x="2016157" y="3343751"/>
                    <a:pt x="2099024" y="3196114"/>
                    <a:pt x="2167700" y="3042190"/>
                  </a:cubicBezTo>
                  <a:cubicBezTo>
                    <a:pt x="2206752" y="2954655"/>
                    <a:pt x="2241233" y="2865215"/>
                    <a:pt x="2273903" y="2775014"/>
                  </a:cubicBezTo>
                  <a:cubicBezTo>
                    <a:pt x="2328482" y="2624423"/>
                    <a:pt x="2379440" y="2471642"/>
                    <a:pt x="2463356" y="2335530"/>
                  </a:cubicBezTo>
                  <a:cubicBezTo>
                    <a:pt x="2542127" y="2207705"/>
                    <a:pt x="2647855" y="2099501"/>
                    <a:pt x="2741866" y="1982248"/>
                  </a:cubicBezTo>
                  <a:cubicBezTo>
                    <a:pt x="2830449" y="1871758"/>
                    <a:pt x="2908554" y="1753362"/>
                    <a:pt x="2985897" y="1634681"/>
                  </a:cubicBezTo>
                  <a:cubicBezTo>
                    <a:pt x="3071146" y="1503902"/>
                    <a:pt x="3156395" y="1372172"/>
                    <a:pt x="3212687" y="1226820"/>
                  </a:cubicBezTo>
                  <a:cubicBezTo>
                    <a:pt x="3246025" y="1140809"/>
                    <a:pt x="3268790" y="1051084"/>
                    <a:pt x="3281553" y="959644"/>
                  </a:cubicBezTo>
                  <a:cubicBezTo>
                    <a:pt x="3293555" y="874014"/>
                    <a:pt x="3296888" y="787527"/>
                    <a:pt x="3295936" y="701135"/>
                  </a:cubicBezTo>
                  <a:cubicBezTo>
                    <a:pt x="3294888" y="612172"/>
                    <a:pt x="3289268" y="523018"/>
                    <a:pt x="3267266" y="436817"/>
                  </a:cubicBezTo>
                  <a:cubicBezTo>
                    <a:pt x="3227832" y="282416"/>
                    <a:pt x="3105341" y="0"/>
                    <a:pt x="3105341" y="0"/>
                  </a:cubicBezTo>
                </a:path>
              </a:pathLst>
            </a:custGeom>
            <a:noFill/>
            <a:ln w="9525" cap="rnd">
              <a:solidFill>
                <a:schemeClr val="bg2">
                  <a:alpha val="50000"/>
                </a:schemeClr>
              </a:solidFill>
              <a:prstDash val="lgDash"/>
              <a:round/>
            </a:ln>
          </p:spPr>
          <p:txBody>
            <a:bodyPr rtlCol="0" anchor="ctr"/>
            <a:lstStyle/>
            <a:p>
              <a:endParaRPr lang="en-US"/>
            </a:p>
          </p:txBody>
        </p:sp>
        <p:sp>
          <p:nvSpPr>
            <p:cNvPr id="44" name="Freeform: Shape 43">
              <a:extLst>
                <a:ext uri="{FF2B5EF4-FFF2-40B4-BE49-F238E27FC236}">
                  <a16:creationId xmlns:a16="http://schemas.microsoft.com/office/drawing/2014/main" id="{EE25AFBE-8731-4348-B66F-FD7E38F76A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977477" cy="4627149"/>
            </a:xfrm>
            <a:custGeom>
              <a:avLst/>
              <a:gdLst>
                <a:gd name="connsiteX0" fmla="*/ 0 w 2977477"/>
                <a:gd name="connsiteY0" fmla="*/ 4627150 h 4627149"/>
                <a:gd name="connsiteX1" fmla="*/ 275082 w 2977477"/>
                <a:gd name="connsiteY1" fmla="*/ 4341590 h 4627149"/>
                <a:gd name="connsiteX2" fmla="*/ 502825 w 2977477"/>
                <a:gd name="connsiteY2" fmla="*/ 4054126 h 4627149"/>
                <a:gd name="connsiteX3" fmla="*/ 666179 w 2977477"/>
                <a:gd name="connsiteY3" fmla="*/ 3890677 h 4627149"/>
                <a:gd name="connsiteX4" fmla="*/ 864203 w 2977477"/>
                <a:gd name="connsiteY4" fmla="*/ 3675983 h 4627149"/>
                <a:gd name="connsiteX5" fmla="*/ 982599 w 2977477"/>
                <a:gd name="connsiteY5" fmla="*/ 3557492 h 4627149"/>
                <a:gd name="connsiteX6" fmla="*/ 1188244 w 2977477"/>
                <a:gd name="connsiteY6" fmla="*/ 3329654 h 4627149"/>
                <a:gd name="connsiteX7" fmla="*/ 1344740 w 2977477"/>
                <a:gd name="connsiteY7" fmla="*/ 3146774 h 4627149"/>
                <a:gd name="connsiteX8" fmla="*/ 1470755 w 2977477"/>
                <a:gd name="connsiteY8" fmla="*/ 2984659 h 4627149"/>
                <a:gd name="connsiteX9" fmla="*/ 1657636 w 2977477"/>
                <a:gd name="connsiteY9" fmla="*/ 2670239 h 4627149"/>
                <a:gd name="connsiteX10" fmla="*/ 1762887 w 2977477"/>
                <a:gd name="connsiteY10" fmla="*/ 2473547 h 4627149"/>
                <a:gd name="connsiteX11" fmla="*/ 1866710 w 2977477"/>
                <a:gd name="connsiteY11" fmla="*/ 2290667 h 4627149"/>
                <a:gd name="connsiteX12" fmla="*/ 2106263 w 2977477"/>
                <a:gd name="connsiteY12" fmla="*/ 2030254 h 4627149"/>
                <a:gd name="connsiteX13" fmla="*/ 2277237 w 2977477"/>
                <a:gd name="connsiteY13" fmla="*/ 1859185 h 4627149"/>
                <a:gd name="connsiteX14" fmla="*/ 2499455 w 2977477"/>
                <a:gd name="connsiteY14" fmla="*/ 1656207 h 4627149"/>
                <a:gd name="connsiteX15" fmla="*/ 2707100 w 2977477"/>
                <a:gd name="connsiteY15" fmla="*/ 1390269 h 4627149"/>
                <a:gd name="connsiteX16" fmla="*/ 2812352 w 2977477"/>
                <a:gd name="connsiteY16" fmla="*/ 1230916 h 4627149"/>
                <a:gd name="connsiteX17" fmla="*/ 2898172 w 2977477"/>
                <a:gd name="connsiteY17" fmla="*/ 1036987 h 4627149"/>
                <a:gd name="connsiteX18" fmla="*/ 2963228 w 2977477"/>
                <a:gd name="connsiteY18" fmla="*/ 850011 h 4627149"/>
                <a:gd name="connsiteX19" fmla="*/ 2977325 w 2977477"/>
                <a:gd name="connsiteY19" fmla="*/ 745427 h 4627149"/>
                <a:gd name="connsiteX20" fmla="*/ 2929509 w 2977477"/>
                <a:gd name="connsiteY20" fmla="*/ 480155 h 4627149"/>
                <a:gd name="connsiteX21" fmla="*/ 2563082 w 2977477"/>
                <a:gd name="connsiteY21" fmla="*/ 0 h 46271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2977477" h="4627149">
                  <a:moveTo>
                    <a:pt x="0" y="4627150"/>
                  </a:moveTo>
                  <a:cubicBezTo>
                    <a:pt x="79820" y="4552283"/>
                    <a:pt x="203835" y="4424648"/>
                    <a:pt x="275082" y="4341590"/>
                  </a:cubicBezTo>
                  <a:cubicBezTo>
                    <a:pt x="354711" y="4248722"/>
                    <a:pt x="421005" y="4145090"/>
                    <a:pt x="502825" y="4054126"/>
                  </a:cubicBezTo>
                  <a:cubicBezTo>
                    <a:pt x="554355" y="3996881"/>
                    <a:pt x="612362" y="3945827"/>
                    <a:pt x="666179" y="3890677"/>
                  </a:cubicBezTo>
                  <a:cubicBezTo>
                    <a:pt x="734187" y="3821049"/>
                    <a:pt x="796671" y="3746183"/>
                    <a:pt x="864203" y="3675983"/>
                  </a:cubicBezTo>
                  <a:cubicBezTo>
                    <a:pt x="902875" y="3635788"/>
                    <a:pt x="943642" y="3597593"/>
                    <a:pt x="982599" y="3557492"/>
                  </a:cubicBezTo>
                  <a:cubicBezTo>
                    <a:pt x="1053941" y="3484150"/>
                    <a:pt x="1121378" y="3407093"/>
                    <a:pt x="1188244" y="3329654"/>
                  </a:cubicBezTo>
                  <a:cubicBezTo>
                    <a:pt x="1240631" y="3268885"/>
                    <a:pt x="1293495" y="3208496"/>
                    <a:pt x="1344740" y="3146774"/>
                  </a:cubicBezTo>
                  <a:cubicBezTo>
                    <a:pt x="1388459" y="3094101"/>
                    <a:pt x="1431512" y="3040761"/>
                    <a:pt x="1470755" y="2984659"/>
                  </a:cubicBezTo>
                  <a:cubicBezTo>
                    <a:pt x="1540764" y="2884646"/>
                    <a:pt x="1598771" y="2777109"/>
                    <a:pt x="1657636" y="2670239"/>
                  </a:cubicBezTo>
                  <a:cubicBezTo>
                    <a:pt x="1693545" y="2605088"/>
                    <a:pt x="1728502" y="2539460"/>
                    <a:pt x="1762887" y="2473547"/>
                  </a:cubicBezTo>
                  <a:cubicBezTo>
                    <a:pt x="1795367" y="2411349"/>
                    <a:pt x="1826419" y="2348103"/>
                    <a:pt x="1866710" y="2290667"/>
                  </a:cubicBezTo>
                  <a:cubicBezTo>
                    <a:pt x="1934623" y="2193893"/>
                    <a:pt x="2022729" y="2114169"/>
                    <a:pt x="2106263" y="2030254"/>
                  </a:cubicBezTo>
                  <a:cubicBezTo>
                    <a:pt x="2163128" y="1973104"/>
                    <a:pt x="2218182" y="1914049"/>
                    <a:pt x="2277237" y="1859185"/>
                  </a:cubicBezTo>
                  <a:cubicBezTo>
                    <a:pt x="2350770" y="1790891"/>
                    <a:pt x="2430304" y="1728978"/>
                    <a:pt x="2499455" y="1656207"/>
                  </a:cubicBezTo>
                  <a:cubicBezTo>
                    <a:pt x="2576989" y="1574578"/>
                    <a:pt x="2641568" y="1481900"/>
                    <a:pt x="2707100" y="1390269"/>
                  </a:cubicBezTo>
                  <a:cubicBezTo>
                    <a:pt x="2744153" y="1338453"/>
                    <a:pt x="2781586" y="1286732"/>
                    <a:pt x="2812352" y="1230916"/>
                  </a:cubicBezTo>
                  <a:cubicBezTo>
                    <a:pt x="2846546" y="1168908"/>
                    <a:pt x="2872550" y="1102900"/>
                    <a:pt x="2898172" y="1036987"/>
                  </a:cubicBezTo>
                  <a:cubicBezTo>
                    <a:pt x="2922175" y="975455"/>
                    <a:pt x="2948273" y="914305"/>
                    <a:pt x="2963228" y="850011"/>
                  </a:cubicBezTo>
                  <a:cubicBezTo>
                    <a:pt x="2971229" y="815626"/>
                    <a:pt x="2976563" y="780764"/>
                    <a:pt x="2977325" y="745427"/>
                  </a:cubicBezTo>
                  <a:cubicBezTo>
                    <a:pt x="2979230" y="654844"/>
                    <a:pt x="2963323" y="564261"/>
                    <a:pt x="2929509" y="480155"/>
                  </a:cubicBezTo>
                  <a:cubicBezTo>
                    <a:pt x="2851309" y="285655"/>
                    <a:pt x="2563082" y="0"/>
                    <a:pt x="2563082" y="0"/>
                  </a:cubicBezTo>
                </a:path>
              </a:pathLst>
            </a:custGeom>
            <a:noFill/>
            <a:ln w="9525" cap="rnd">
              <a:solidFill>
                <a:schemeClr val="bg2">
                  <a:alpha val="50000"/>
                </a:schemeClr>
              </a:solidFill>
              <a:prstDash val="lgDash"/>
              <a:round/>
            </a:ln>
          </p:spPr>
          <p:txBody>
            <a:bodyPr rtlCol="0" anchor="ctr"/>
            <a:lstStyle/>
            <a:p>
              <a:endParaRPr lang="en-US"/>
            </a:p>
          </p:txBody>
        </p:sp>
        <p:sp>
          <p:nvSpPr>
            <p:cNvPr id="45" name="Freeform: Shape 44">
              <a:extLst>
                <a:ext uri="{FF2B5EF4-FFF2-40B4-BE49-F238E27FC236}">
                  <a16:creationId xmlns:a16="http://schemas.microsoft.com/office/drawing/2014/main" id="{5F6C27D8-4E47-470F-B6B5-407CE7D1D7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4561" y="923925"/>
              <a:ext cx="2356712" cy="4118991"/>
            </a:xfrm>
            <a:custGeom>
              <a:avLst/>
              <a:gdLst>
                <a:gd name="connsiteX0" fmla="*/ 1707071 w 2356712"/>
                <a:gd name="connsiteY0" fmla="*/ 0 h 4118991"/>
                <a:gd name="connsiteX1" fmla="*/ 1824514 w 2356712"/>
                <a:gd name="connsiteY1" fmla="*/ 244697 h 4118991"/>
                <a:gd name="connsiteX2" fmla="*/ 1908715 w 2356712"/>
                <a:gd name="connsiteY2" fmla="*/ 328994 h 4118991"/>
                <a:gd name="connsiteX3" fmla="*/ 2226469 w 2356712"/>
                <a:gd name="connsiteY3" fmla="*/ 603695 h 4118991"/>
                <a:gd name="connsiteX4" fmla="*/ 2355628 w 2356712"/>
                <a:gd name="connsiteY4" fmla="*/ 900494 h 4118991"/>
                <a:gd name="connsiteX5" fmla="*/ 2281428 w 2356712"/>
                <a:gd name="connsiteY5" fmla="*/ 1206913 h 4118991"/>
                <a:gd name="connsiteX6" fmla="*/ 2092452 w 2356712"/>
                <a:gd name="connsiteY6" fmla="*/ 1460659 h 4118991"/>
                <a:gd name="connsiteX7" fmla="*/ 1834039 w 2356712"/>
                <a:gd name="connsiteY7" fmla="*/ 1625822 h 4118991"/>
                <a:gd name="connsiteX8" fmla="*/ 1558862 w 2356712"/>
                <a:gd name="connsiteY8" fmla="*/ 1743075 h 4118991"/>
                <a:gd name="connsiteX9" fmla="*/ 1386554 w 2356712"/>
                <a:gd name="connsiteY9" fmla="*/ 1869948 h 4118991"/>
                <a:gd name="connsiteX10" fmla="*/ 1271683 w 2356712"/>
                <a:gd name="connsiteY10" fmla="*/ 2073402 h 4118991"/>
                <a:gd name="connsiteX11" fmla="*/ 1178338 w 2356712"/>
                <a:gd name="connsiteY11" fmla="*/ 2355914 h 4118991"/>
                <a:gd name="connsiteX12" fmla="*/ 1113758 w 2356712"/>
                <a:gd name="connsiteY12" fmla="*/ 2578513 h 4118991"/>
                <a:gd name="connsiteX13" fmla="*/ 1034796 w 2356712"/>
                <a:gd name="connsiteY13" fmla="*/ 2834640 h 4118991"/>
                <a:gd name="connsiteX14" fmla="*/ 905637 w 2356712"/>
                <a:gd name="connsiteY14" fmla="*/ 3081242 h 4118991"/>
                <a:gd name="connsiteX15" fmla="*/ 793147 w 2356712"/>
                <a:gd name="connsiteY15" fmla="*/ 3258407 h 4118991"/>
                <a:gd name="connsiteX16" fmla="*/ 546735 w 2356712"/>
                <a:gd name="connsiteY16" fmla="*/ 3571970 h 4118991"/>
                <a:gd name="connsiteX17" fmla="*/ 346996 w 2356712"/>
                <a:gd name="connsiteY17" fmla="*/ 3771900 h 4118991"/>
                <a:gd name="connsiteX18" fmla="*/ 174689 w 2356712"/>
                <a:gd name="connsiteY18" fmla="*/ 3944207 h 4118991"/>
                <a:gd name="connsiteX19" fmla="*/ 0 w 2356712"/>
                <a:gd name="connsiteY19" fmla="*/ 4118991 h 4118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356712" h="4118991">
                  <a:moveTo>
                    <a:pt x="1707071" y="0"/>
                  </a:moveTo>
                  <a:cubicBezTo>
                    <a:pt x="1715357" y="22098"/>
                    <a:pt x="1812608" y="224409"/>
                    <a:pt x="1824514" y="244697"/>
                  </a:cubicBezTo>
                  <a:cubicBezTo>
                    <a:pt x="1844802" y="279273"/>
                    <a:pt x="1876996" y="304324"/>
                    <a:pt x="1908715" y="328994"/>
                  </a:cubicBezTo>
                  <a:cubicBezTo>
                    <a:pt x="2019967" y="415195"/>
                    <a:pt x="2137886" y="494633"/>
                    <a:pt x="2226469" y="603695"/>
                  </a:cubicBezTo>
                  <a:cubicBezTo>
                    <a:pt x="2296287" y="689610"/>
                    <a:pt x="2347817" y="790480"/>
                    <a:pt x="2355628" y="900494"/>
                  </a:cubicBezTo>
                  <a:cubicBezTo>
                    <a:pt x="2363248" y="1007078"/>
                    <a:pt x="2329910" y="1111187"/>
                    <a:pt x="2281428" y="1206913"/>
                  </a:cubicBezTo>
                  <a:cubicBezTo>
                    <a:pt x="2233422" y="1301877"/>
                    <a:pt x="2170938" y="1388936"/>
                    <a:pt x="2092452" y="1460659"/>
                  </a:cubicBezTo>
                  <a:cubicBezTo>
                    <a:pt x="2016538" y="1530001"/>
                    <a:pt x="1927765" y="1583436"/>
                    <a:pt x="1834039" y="1625822"/>
                  </a:cubicBezTo>
                  <a:cubicBezTo>
                    <a:pt x="1743075" y="1666970"/>
                    <a:pt x="1647730" y="1697736"/>
                    <a:pt x="1558862" y="1743075"/>
                  </a:cubicBezTo>
                  <a:cubicBezTo>
                    <a:pt x="1494758" y="1775841"/>
                    <a:pt x="1434275" y="1816132"/>
                    <a:pt x="1386554" y="1869948"/>
                  </a:cubicBezTo>
                  <a:cubicBezTo>
                    <a:pt x="1334548" y="1928622"/>
                    <a:pt x="1300544" y="2000345"/>
                    <a:pt x="1271683" y="2073402"/>
                  </a:cubicBezTo>
                  <a:cubicBezTo>
                    <a:pt x="1235202" y="2165699"/>
                    <a:pt x="1206722" y="2260759"/>
                    <a:pt x="1178338" y="2355914"/>
                  </a:cubicBezTo>
                  <a:cubicBezTo>
                    <a:pt x="1156240" y="2429923"/>
                    <a:pt x="1134237" y="2504028"/>
                    <a:pt x="1113758" y="2578513"/>
                  </a:cubicBezTo>
                  <a:cubicBezTo>
                    <a:pt x="1090041" y="2664714"/>
                    <a:pt x="1068134" y="2751678"/>
                    <a:pt x="1034796" y="2834640"/>
                  </a:cubicBezTo>
                  <a:cubicBezTo>
                    <a:pt x="1000125" y="2920841"/>
                    <a:pt x="953643" y="3001613"/>
                    <a:pt x="905637" y="3081242"/>
                  </a:cubicBezTo>
                  <a:cubicBezTo>
                    <a:pt x="869442" y="3141155"/>
                    <a:pt x="832295" y="3200400"/>
                    <a:pt x="793147" y="3258407"/>
                  </a:cubicBezTo>
                  <a:cubicBezTo>
                    <a:pt x="718661" y="3368802"/>
                    <a:pt x="637223" y="3474434"/>
                    <a:pt x="546735" y="3571970"/>
                  </a:cubicBezTo>
                  <a:cubicBezTo>
                    <a:pt x="482632" y="3641027"/>
                    <a:pt x="414147" y="3705797"/>
                    <a:pt x="346996" y="3771900"/>
                  </a:cubicBezTo>
                  <a:cubicBezTo>
                    <a:pt x="288989" y="3828764"/>
                    <a:pt x="232029" y="3886676"/>
                    <a:pt x="174689" y="3944207"/>
                  </a:cubicBezTo>
                  <a:cubicBezTo>
                    <a:pt x="116586" y="4002596"/>
                    <a:pt x="58293" y="4060698"/>
                    <a:pt x="0" y="4118991"/>
                  </a:cubicBezTo>
                </a:path>
              </a:pathLst>
            </a:custGeom>
            <a:noFill/>
            <a:ln w="9525" cap="rnd">
              <a:solidFill>
                <a:schemeClr val="bg2">
                  <a:alpha val="50000"/>
                </a:schemeClr>
              </a:solidFill>
              <a:prstDash val="lgDash"/>
              <a:round/>
            </a:ln>
          </p:spPr>
          <p:txBody>
            <a:bodyPr rtlCol="0" anchor="ctr"/>
            <a:lstStyle/>
            <a:p>
              <a:endParaRPr lang="en-US"/>
            </a:p>
          </p:txBody>
        </p:sp>
        <p:sp>
          <p:nvSpPr>
            <p:cNvPr id="46" name="Freeform: Shape 45">
              <a:extLst>
                <a:ext uri="{FF2B5EF4-FFF2-40B4-BE49-F238E27FC236}">
                  <a16:creationId xmlns:a16="http://schemas.microsoft.com/office/drawing/2014/main" id="{66348964-B561-445E-A6A4-730FBA4285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923925"/>
              <a:ext cx="2059193" cy="3980116"/>
            </a:xfrm>
            <a:custGeom>
              <a:avLst/>
              <a:gdLst>
                <a:gd name="connsiteX0" fmla="*/ 0 w 2059193"/>
                <a:gd name="connsiteY0" fmla="*/ 3980116 h 3980116"/>
                <a:gd name="connsiteX1" fmla="*/ 471583 w 2059193"/>
                <a:gd name="connsiteY1" fmla="*/ 3515678 h 3980116"/>
                <a:gd name="connsiteX2" fmla="*/ 758666 w 2059193"/>
                <a:gd name="connsiteY2" fmla="*/ 3163824 h 3980116"/>
                <a:gd name="connsiteX3" fmla="*/ 940499 w 2059193"/>
                <a:gd name="connsiteY3" fmla="*/ 2780824 h 3980116"/>
                <a:gd name="connsiteX4" fmla="*/ 1055370 w 2059193"/>
                <a:gd name="connsiteY4" fmla="*/ 2242185 h 3980116"/>
                <a:gd name="connsiteX5" fmla="*/ 1136714 w 2059193"/>
                <a:gd name="connsiteY5" fmla="*/ 1878330 h 3980116"/>
                <a:gd name="connsiteX6" fmla="*/ 1246727 w 2059193"/>
                <a:gd name="connsiteY6" fmla="*/ 1562386 h 3980116"/>
                <a:gd name="connsiteX7" fmla="*/ 1378363 w 2059193"/>
                <a:gd name="connsiteY7" fmla="*/ 1430750 h 3980116"/>
                <a:gd name="connsiteX8" fmla="*/ 1691831 w 2059193"/>
                <a:gd name="connsiteY8" fmla="*/ 1394841 h 3980116"/>
                <a:gd name="connsiteX9" fmla="*/ 1914335 w 2059193"/>
                <a:gd name="connsiteY9" fmla="*/ 1323023 h 3980116"/>
                <a:gd name="connsiteX10" fmla="*/ 2055495 w 2059193"/>
                <a:gd name="connsiteY10" fmla="*/ 1098042 h 3980116"/>
                <a:gd name="connsiteX11" fmla="*/ 2033969 w 2059193"/>
                <a:gd name="connsiteY11" fmla="*/ 930497 h 3980116"/>
                <a:gd name="connsiteX12" fmla="*/ 1885664 w 2059193"/>
                <a:gd name="connsiteY12" fmla="*/ 760571 h 3980116"/>
                <a:gd name="connsiteX13" fmla="*/ 1636871 w 2059193"/>
                <a:gd name="connsiteY13" fmla="*/ 612172 h 3980116"/>
                <a:gd name="connsiteX14" fmla="*/ 1335405 w 2059193"/>
                <a:gd name="connsiteY14" fmla="*/ 459010 h 3980116"/>
                <a:gd name="connsiteX15" fmla="*/ 1234916 w 2059193"/>
                <a:gd name="connsiteY15" fmla="*/ 269939 h 3980116"/>
                <a:gd name="connsiteX16" fmla="*/ 1386935 w 2059193"/>
                <a:gd name="connsiteY16" fmla="*/ 0 h 39801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059193" h="3980116">
                  <a:moveTo>
                    <a:pt x="0" y="3980116"/>
                  </a:moveTo>
                  <a:cubicBezTo>
                    <a:pt x="91345" y="3889534"/>
                    <a:pt x="382715" y="3608737"/>
                    <a:pt x="471583" y="3515678"/>
                  </a:cubicBezTo>
                  <a:cubicBezTo>
                    <a:pt x="576358" y="3405949"/>
                    <a:pt x="675989" y="3290983"/>
                    <a:pt x="758666" y="3163824"/>
                  </a:cubicBezTo>
                  <a:cubicBezTo>
                    <a:pt x="836105" y="3044857"/>
                    <a:pt x="897445" y="2916079"/>
                    <a:pt x="940499" y="2780824"/>
                  </a:cubicBezTo>
                  <a:cubicBezTo>
                    <a:pt x="996315" y="2605754"/>
                    <a:pt x="1020985" y="2422874"/>
                    <a:pt x="1055370" y="2242185"/>
                  </a:cubicBezTo>
                  <a:cubicBezTo>
                    <a:pt x="1078611" y="2120075"/>
                    <a:pt x="1107472" y="1999107"/>
                    <a:pt x="1136714" y="1878330"/>
                  </a:cubicBezTo>
                  <a:cubicBezTo>
                    <a:pt x="1163098" y="1769174"/>
                    <a:pt x="1189482" y="1658588"/>
                    <a:pt x="1246727" y="1562386"/>
                  </a:cubicBezTo>
                  <a:cubicBezTo>
                    <a:pt x="1279208" y="1507808"/>
                    <a:pt x="1321689" y="1459039"/>
                    <a:pt x="1378363" y="1430750"/>
                  </a:cubicBezTo>
                  <a:cubicBezTo>
                    <a:pt x="1473327" y="1383221"/>
                    <a:pt x="1584865" y="1402652"/>
                    <a:pt x="1691831" y="1394841"/>
                  </a:cubicBezTo>
                  <a:cubicBezTo>
                    <a:pt x="1771079" y="1389031"/>
                    <a:pt x="1849279" y="1368266"/>
                    <a:pt x="1914335" y="1323023"/>
                  </a:cubicBezTo>
                  <a:cubicBezTo>
                    <a:pt x="1989963" y="1270445"/>
                    <a:pt x="2041493" y="1189101"/>
                    <a:pt x="2055495" y="1098042"/>
                  </a:cubicBezTo>
                  <a:cubicBezTo>
                    <a:pt x="2064258" y="1041178"/>
                    <a:pt x="2057591" y="982980"/>
                    <a:pt x="2033969" y="930497"/>
                  </a:cubicBezTo>
                  <a:cubicBezTo>
                    <a:pt x="2002727" y="861060"/>
                    <a:pt x="1945958" y="807625"/>
                    <a:pt x="1885664" y="760571"/>
                  </a:cubicBezTo>
                  <a:cubicBezTo>
                    <a:pt x="1809179" y="700945"/>
                    <a:pt x="1725549" y="651415"/>
                    <a:pt x="1636871" y="612172"/>
                  </a:cubicBezTo>
                  <a:cubicBezTo>
                    <a:pt x="1532763" y="566071"/>
                    <a:pt x="1421606" y="532543"/>
                    <a:pt x="1335405" y="459010"/>
                  </a:cubicBezTo>
                  <a:cubicBezTo>
                    <a:pt x="1277969" y="409956"/>
                    <a:pt x="1232059" y="344615"/>
                    <a:pt x="1234916" y="269939"/>
                  </a:cubicBezTo>
                  <a:cubicBezTo>
                    <a:pt x="1237012" y="211741"/>
                    <a:pt x="1386935" y="0"/>
                    <a:pt x="1386935" y="0"/>
                  </a:cubicBezTo>
                </a:path>
              </a:pathLst>
            </a:custGeom>
            <a:noFill/>
            <a:ln w="9525" cap="rnd">
              <a:solidFill>
                <a:schemeClr val="bg2">
                  <a:alpha val="50000"/>
                </a:schemeClr>
              </a:solidFill>
              <a:prstDash val="lgDash"/>
              <a:round/>
            </a:ln>
          </p:spPr>
          <p:txBody>
            <a:bodyPr rtlCol="0" anchor="ctr"/>
            <a:lstStyle/>
            <a:p>
              <a:endParaRPr lang="en-US"/>
            </a:p>
          </p:txBody>
        </p:sp>
        <p:sp>
          <p:nvSpPr>
            <p:cNvPr id="47" name="Freeform: Shape 46">
              <a:extLst>
                <a:ext uri="{FF2B5EF4-FFF2-40B4-BE49-F238E27FC236}">
                  <a16:creationId xmlns:a16="http://schemas.microsoft.com/office/drawing/2014/main" id="{C5D1A3FD-B031-4670-8F09-29E8E38D45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85131" y="1719357"/>
              <a:ext cx="743796" cy="2867501"/>
            </a:xfrm>
            <a:custGeom>
              <a:avLst/>
              <a:gdLst>
                <a:gd name="connsiteX0" fmla="*/ 11144 w 743796"/>
                <a:gd name="connsiteY0" fmla="*/ 0 h 2867501"/>
                <a:gd name="connsiteX1" fmla="*/ 353663 w 743796"/>
                <a:gd name="connsiteY1" fmla="*/ 55245 h 2867501"/>
                <a:gd name="connsiteX2" fmla="*/ 571405 w 743796"/>
                <a:gd name="connsiteY2" fmla="*/ 179737 h 2867501"/>
                <a:gd name="connsiteX3" fmla="*/ 688658 w 743796"/>
                <a:gd name="connsiteY3" fmla="*/ 368808 h 2867501"/>
                <a:gd name="connsiteX4" fmla="*/ 731711 w 743796"/>
                <a:gd name="connsiteY4" fmla="*/ 612934 h 2867501"/>
                <a:gd name="connsiteX5" fmla="*/ 725233 w 743796"/>
                <a:gd name="connsiteY5" fmla="*/ 995648 h 2867501"/>
                <a:gd name="connsiteX6" fmla="*/ 742855 w 743796"/>
                <a:gd name="connsiteY6" fmla="*/ 1499330 h 2867501"/>
                <a:gd name="connsiteX7" fmla="*/ 707898 w 743796"/>
                <a:gd name="connsiteY7" fmla="*/ 1793081 h 2867501"/>
                <a:gd name="connsiteX8" fmla="*/ 633222 w 743796"/>
                <a:gd name="connsiteY8" fmla="*/ 2073592 h 2867501"/>
                <a:gd name="connsiteX9" fmla="*/ 404527 w 743796"/>
                <a:gd name="connsiteY9" fmla="*/ 2472404 h 2867501"/>
                <a:gd name="connsiteX10" fmla="*/ 0 w 743796"/>
                <a:gd name="connsiteY10" fmla="*/ 2867501 h 2867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43796" h="2867501">
                  <a:moveTo>
                    <a:pt x="11144" y="0"/>
                  </a:moveTo>
                  <a:cubicBezTo>
                    <a:pt x="101060" y="2953"/>
                    <a:pt x="268796" y="25146"/>
                    <a:pt x="353663" y="55245"/>
                  </a:cubicBezTo>
                  <a:cubicBezTo>
                    <a:pt x="433483" y="83534"/>
                    <a:pt x="510635" y="120967"/>
                    <a:pt x="571405" y="179737"/>
                  </a:cubicBezTo>
                  <a:cubicBezTo>
                    <a:pt x="625412" y="231934"/>
                    <a:pt x="663607" y="297942"/>
                    <a:pt x="688658" y="368808"/>
                  </a:cubicBezTo>
                  <a:cubicBezTo>
                    <a:pt x="716375" y="447103"/>
                    <a:pt x="727996" y="529876"/>
                    <a:pt x="731711" y="612934"/>
                  </a:cubicBezTo>
                  <a:cubicBezTo>
                    <a:pt x="737426" y="740474"/>
                    <a:pt x="724948" y="867918"/>
                    <a:pt x="725233" y="995648"/>
                  </a:cubicBezTo>
                  <a:cubicBezTo>
                    <a:pt x="725710" y="1163765"/>
                    <a:pt x="748665" y="1331309"/>
                    <a:pt x="742855" y="1499330"/>
                  </a:cubicBezTo>
                  <a:cubicBezTo>
                    <a:pt x="739426" y="1598009"/>
                    <a:pt x="725996" y="1696022"/>
                    <a:pt x="707898" y="1793081"/>
                  </a:cubicBezTo>
                  <a:cubicBezTo>
                    <a:pt x="690086" y="1888426"/>
                    <a:pt x="666845" y="1982724"/>
                    <a:pt x="633222" y="2073592"/>
                  </a:cubicBezTo>
                  <a:cubicBezTo>
                    <a:pt x="579692" y="2218182"/>
                    <a:pt x="499682" y="2351056"/>
                    <a:pt x="404527" y="2472404"/>
                  </a:cubicBezTo>
                  <a:cubicBezTo>
                    <a:pt x="266033" y="2648902"/>
                    <a:pt x="179642" y="2732818"/>
                    <a:pt x="0" y="2867501"/>
                  </a:cubicBezTo>
                </a:path>
              </a:pathLst>
            </a:custGeom>
            <a:noFill/>
            <a:ln w="9525" cap="rnd">
              <a:solidFill>
                <a:schemeClr val="bg2">
                  <a:alpha val="50000"/>
                </a:schemeClr>
              </a:solidFill>
              <a:prstDash val="lgDash"/>
              <a:round/>
            </a:ln>
          </p:spPr>
          <p:txBody>
            <a:bodyPr rtlCol="0" anchor="ctr"/>
            <a:lstStyle/>
            <a:p>
              <a:endParaRPr lang="en-US"/>
            </a:p>
          </p:txBody>
        </p:sp>
        <p:sp>
          <p:nvSpPr>
            <p:cNvPr id="48" name="Freeform: Shape 47">
              <a:extLst>
                <a:ext uri="{FF2B5EF4-FFF2-40B4-BE49-F238E27FC236}">
                  <a16:creationId xmlns:a16="http://schemas.microsoft.com/office/drawing/2014/main" id="{80BD3287-1860-4987-8CA5-8728EDBB6B7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73129" y="1912731"/>
              <a:ext cx="597294" cy="2543540"/>
            </a:xfrm>
            <a:custGeom>
              <a:avLst/>
              <a:gdLst>
                <a:gd name="connsiteX0" fmla="*/ 16478 w 597294"/>
                <a:gd name="connsiteY0" fmla="*/ 2079 h 2543540"/>
                <a:gd name="connsiteX1" fmla="*/ 299847 w 597294"/>
                <a:gd name="connsiteY1" fmla="*/ 53991 h 2543540"/>
                <a:gd name="connsiteX2" fmla="*/ 503206 w 597294"/>
                <a:gd name="connsiteY2" fmla="*/ 291354 h 2543540"/>
                <a:gd name="connsiteX3" fmla="*/ 525113 w 597294"/>
                <a:gd name="connsiteY3" fmla="*/ 724265 h 2543540"/>
                <a:gd name="connsiteX4" fmla="*/ 578930 w 597294"/>
                <a:gd name="connsiteY4" fmla="*/ 1117267 h 2543540"/>
                <a:gd name="connsiteX5" fmla="*/ 592931 w 597294"/>
                <a:gd name="connsiteY5" fmla="*/ 1476359 h 2543540"/>
                <a:gd name="connsiteX6" fmla="*/ 503206 w 597294"/>
                <a:gd name="connsiteY6" fmla="*/ 1859359 h 2543540"/>
                <a:gd name="connsiteX7" fmla="*/ 291846 w 597294"/>
                <a:gd name="connsiteY7" fmla="*/ 2250361 h 2543540"/>
                <a:gd name="connsiteX8" fmla="*/ 0 w 597294"/>
                <a:gd name="connsiteY8" fmla="*/ 2543540 h 25435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97294" h="2543540">
                  <a:moveTo>
                    <a:pt x="16478" y="2079"/>
                  </a:moveTo>
                  <a:cubicBezTo>
                    <a:pt x="101441" y="-6684"/>
                    <a:pt x="224885" y="12557"/>
                    <a:pt x="299847" y="53991"/>
                  </a:cubicBezTo>
                  <a:cubicBezTo>
                    <a:pt x="394240" y="106092"/>
                    <a:pt x="468440" y="189341"/>
                    <a:pt x="503206" y="291354"/>
                  </a:cubicBezTo>
                  <a:cubicBezTo>
                    <a:pt x="550069" y="429085"/>
                    <a:pt x="520827" y="577770"/>
                    <a:pt x="525113" y="724265"/>
                  </a:cubicBezTo>
                  <a:cubicBezTo>
                    <a:pt x="529019" y="856472"/>
                    <a:pt x="561118" y="986012"/>
                    <a:pt x="578930" y="1117267"/>
                  </a:cubicBezTo>
                  <a:cubicBezTo>
                    <a:pt x="595122" y="1236234"/>
                    <a:pt x="602742" y="1356630"/>
                    <a:pt x="592931" y="1476359"/>
                  </a:cubicBezTo>
                  <a:cubicBezTo>
                    <a:pt x="582073" y="1607709"/>
                    <a:pt x="549783" y="1736011"/>
                    <a:pt x="503206" y="1859359"/>
                  </a:cubicBezTo>
                  <a:cubicBezTo>
                    <a:pt x="450628" y="1998710"/>
                    <a:pt x="383857" y="2133298"/>
                    <a:pt x="291846" y="2250361"/>
                  </a:cubicBezTo>
                  <a:cubicBezTo>
                    <a:pt x="231553" y="2327132"/>
                    <a:pt x="73819" y="2479532"/>
                    <a:pt x="0" y="2543540"/>
                  </a:cubicBezTo>
                </a:path>
              </a:pathLst>
            </a:custGeom>
            <a:noFill/>
            <a:ln w="9525" cap="rnd">
              <a:solidFill>
                <a:schemeClr val="bg2">
                  <a:alpha val="50000"/>
                </a:schemeClr>
              </a:solidFill>
              <a:prstDash val="lgDash"/>
              <a:round/>
            </a:ln>
          </p:spPr>
          <p:txBody>
            <a:bodyPr rtlCol="0" anchor="ctr"/>
            <a:lstStyle/>
            <a:p>
              <a:endParaRPr lang="en-US"/>
            </a:p>
          </p:txBody>
        </p:sp>
        <p:sp>
          <p:nvSpPr>
            <p:cNvPr id="49" name="Freeform: Shape 48">
              <a:extLst>
                <a:ext uri="{FF2B5EF4-FFF2-40B4-BE49-F238E27FC236}">
                  <a16:creationId xmlns:a16="http://schemas.microsoft.com/office/drawing/2014/main" id="{E1FEEEA6-82B5-4005-A3D5-FC2A152FDDA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491417" y="2227197"/>
              <a:ext cx="389425" cy="2011236"/>
            </a:xfrm>
            <a:custGeom>
              <a:avLst/>
              <a:gdLst>
                <a:gd name="connsiteX0" fmla="*/ 0 w 389425"/>
                <a:gd name="connsiteY0" fmla="*/ 33 h 2011236"/>
                <a:gd name="connsiteX1" fmla="*/ 171260 w 389425"/>
                <a:gd name="connsiteY1" fmla="*/ 60326 h 2011236"/>
                <a:gd name="connsiteX2" fmla="*/ 211455 w 389425"/>
                <a:gd name="connsiteY2" fmla="*/ 221204 h 2011236"/>
                <a:gd name="connsiteX3" fmla="*/ 243078 w 389425"/>
                <a:gd name="connsiteY3" fmla="*/ 448089 h 2011236"/>
                <a:gd name="connsiteX4" fmla="*/ 346424 w 389425"/>
                <a:gd name="connsiteY4" fmla="*/ 789941 h 2011236"/>
                <a:gd name="connsiteX5" fmla="*/ 372237 w 389425"/>
                <a:gd name="connsiteY5" fmla="*/ 942151 h 2011236"/>
                <a:gd name="connsiteX6" fmla="*/ 386620 w 389425"/>
                <a:gd name="connsiteY6" fmla="*/ 1272478 h 2011236"/>
                <a:gd name="connsiteX7" fmla="*/ 280416 w 389425"/>
                <a:gd name="connsiteY7" fmla="*/ 1660241 h 2011236"/>
                <a:gd name="connsiteX8" fmla="*/ 151257 w 389425"/>
                <a:gd name="connsiteY8" fmla="*/ 1844073 h 2011236"/>
                <a:gd name="connsiteX9" fmla="*/ 1905 w 389425"/>
                <a:gd name="connsiteY9" fmla="*/ 2011237 h 20112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89425" h="2011236">
                  <a:moveTo>
                    <a:pt x="0" y="33"/>
                  </a:moveTo>
                  <a:cubicBezTo>
                    <a:pt x="57912" y="-824"/>
                    <a:pt x="136112" y="14892"/>
                    <a:pt x="171260" y="60326"/>
                  </a:cubicBezTo>
                  <a:cubicBezTo>
                    <a:pt x="205645" y="104903"/>
                    <a:pt x="207740" y="164244"/>
                    <a:pt x="211455" y="221204"/>
                  </a:cubicBezTo>
                  <a:cubicBezTo>
                    <a:pt x="216408" y="297594"/>
                    <a:pt x="225838" y="373604"/>
                    <a:pt x="243078" y="448089"/>
                  </a:cubicBezTo>
                  <a:cubicBezTo>
                    <a:pt x="269939" y="564199"/>
                    <a:pt x="319183" y="673927"/>
                    <a:pt x="346424" y="789941"/>
                  </a:cubicBezTo>
                  <a:cubicBezTo>
                    <a:pt x="358235" y="840043"/>
                    <a:pt x="365951" y="891097"/>
                    <a:pt x="372237" y="942151"/>
                  </a:cubicBezTo>
                  <a:cubicBezTo>
                    <a:pt x="385858" y="1051784"/>
                    <a:pt x="394049" y="1162274"/>
                    <a:pt x="386620" y="1272478"/>
                  </a:cubicBezTo>
                  <a:cubicBezTo>
                    <a:pt x="377476" y="1407828"/>
                    <a:pt x="344996" y="1541178"/>
                    <a:pt x="280416" y="1660241"/>
                  </a:cubicBezTo>
                  <a:cubicBezTo>
                    <a:pt x="244602" y="1726249"/>
                    <a:pt x="199358" y="1786352"/>
                    <a:pt x="151257" y="1844073"/>
                  </a:cubicBezTo>
                  <a:cubicBezTo>
                    <a:pt x="79534" y="1930084"/>
                    <a:pt x="89345" y="1941419"/>
                    <a:pt x="1905" y="2011237"/>
                  </a:cubicBezTo>
                </a:path>
              </a:pathLst>
            </a:custGeom>
            <a:noFill/>
            <a:ln w="9525" cap="rnd">
              <a:solidFill>
                <a:schemeClr val="bg2">
                  <a:alpha val="50000"/>
                </a:schemeClr>
              </a:solidFill>
              <a:prstDash val="lgDash"/>
              <a:round/>
            </a:ln>
          </p:spPr>
          <p:txBody>
            <a:bodyPr rtlCol="0" anchor="ctr"/>
            <a:lstStyle/>
            <a:p>
              <a:endParaRPr lang="en-US" dirty="0"/>
            </a:p>
          </p:txBody>
        </p:sp>
      </p:grpSp>
      <p:grpSp>
        <p:nvGrpSpPr>
          <p:cNvPr id="51" name="Bottom Right">
            <a:extLst>
              <a:ext uri="{FF2B5EF4-FFF2-40B4-BE49-F238E27FC236}">
                <a16:creationId xmlns:a16="http://schemas.microsoft.com/office/drawing/2014/main" id="{8F281804-17FE-49B9-9065-1A44CD473CA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980400" y="3276601"/>
            <a:ext cx="4211600" cy="3581399"/>
            <a:chOff x="7980400" y="3276601"/>
            <a:chExt cx="4211600" cy="3581399"/>
          </a:xfrm>
        </p:grpSpPr>
        <p:grpSp>
          <p:nvGrpSpPr>
            <p:cNvPr id="52" name="Graphic 157">
              <a:extLst>
                <a:ext uri="{FF2B5EF4-FFF2-40B4-BE49-F238E27FC236}">
                  <a16:creationId xmlns:a16="http://schemas.microsoft.com/office/drawing/2014/main" id="{737BB70B-7AAF-4229-8400-5AFF12A2367A}"/>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8662740" y="3276601"/>
              <a:ext cx="3529260" cy="3581398"/>
              <a:chOff x="4114800" y="1423987"/>
              <a:chExt cx="3961542" cy="4007547"/>
            </a:xfrm>
            <a:noFill/>
          </p:grpSpPr>
          <p:sp>
            <p:nvSpPr>
              <p:cNvPr id="54" name="Freeform: Shape 53">
                <a:extLst>
                  <a:ext uri="{FF2B5EF4-FFF2-40B4-BE49-F238E27FC236}">
                    <a16:creationId xmlns:a16="http://schemas.microsoft.com/office/drawing/2014/main" id="{9B992201-AA48-4BE7-ADC2-908B16934F4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114800" y="1423987"/>
                <a:ext cx="3946874" cy="3989641"/>
              </a:xfrm>
              <a:custGeom>
                <a:avLst/>
                <a:gdLst>
                  <a:gd name="connsiteX0" fmla="*/ 0 w 3946874"/>
                  <a:gd name="connsiteY0" fmla="*/ 3989641 h 3989641"/>
                  <a:gd name="connsiteX1" fmla="*/ 79439 w 3946874"/>
                  <a:gd name="connsiteY1" fmla="*/ 3891153 h 3989641"/>
                  <a:gd name="connsiteX2" fmla="*/ 297371 w 3946874"/>
                  <a:gd name="connsiteY2" fmla="*/ 3626930 h 3989641"/>
                  <a:gd name="connsiteX3" fmla="*/ 454343 w 3946874"/>
                  <a:gd name="connsiteY3" fmla="*/ 3440335 h 3989641"/>
                  <a:gd name="connsiteX4" fmla="*/ 622363 w 3946874"/>
                  <a:gd name="connsiteY4" fmla="*/ 3290697 h 3989641"/>
                  <a:gd name="connsiteX5" fmla="*/ 927068 w 3946874"/>
                  <a:gd name="connsiteY5" fmla="*/ 3087434 h 3989641"/>
                  <a:gd name="connsiteX6" fmla="*/ 1176338 w 3946874"/>
                  <a:gd name="connsiteY6" fmla="*/ 2915603 h 3989641"/>
                  <a:gd name="connsiteX7" fmla="*/ 1394270 w 3946874"/>
                  <a:gd name="connsiteY7" fmla="*/ 2780729 h 3989641"/>
                  <a:gd name="connsiteX8" fmla="*/ 1601057 w 3946874"/>
                  <a:gd name="connsiteY8" fmla="*/ 2723483 h 3989641"/>
                  <a:gd name="connsiteX9" fmla="*/ 1756220 w 3946874"/>
                  <a:gd name="connsiteY9" fmla="*/ 2743772 h 3989641"/>
                  <a:gd name="connsiteX10" fmla="*/ 1889189 w 3946874"/>
                  <a:gd name="connsiteY10" fmla="*/ 2765965 h 3989641"/>
                  <a:gd name="connsiteX11" fmla="*/ 2007394 w 3946874"/>
                  <a:gd name="connsiteY11" fmla="*/ 2765965 h 3989641"/>
                  <a:gd name="connsiteX12" fmla="*/ 2184654 w 3946874"/>
                  <a:gd name="connsiteY12" fmla="*/ 2671763 h 3989641"/>
                  <a:gd name="connsiteX13" fmla="*/ 2372773 w 3946874"/>
                  <a:gd name="connsiteY13" fmla="*/ 2538984 h 3989641"/>
                  <a:gd name="connsiteX14" fmla="*/ 2439543 w 3946874"/>
                  <a:gd name="connsiteY14" fmla="*/ 2510504 h 3989641"/>
                  <a:gd name="connsiteX15" fmla="*/ 2650617 w 3946874"/>
                  <a:gd name="connsiteY15" fmla="*/ 2434781 h 3989641"/>
                  <a:gd name="connsiteX16" fmla="*/ 2785110 w 3946874"/>
                  <a:gd name="connsiteY16" fmla="*/ 2383060 h 3989641"/>
                  <a:gd name="connsiteX17" fmla="*/ 2897315 w 3946874"/>
                  <a:gd name="connsiteY17" fmla="*/ 2318861 h 3989641"/>
                  <a:gd name="connsiteX18" fmla="*/ 2997994 w 3946874"/>
                  <a:gd name="connsiteY18" fmla="*/ 2226183 h 3989641"/>
                  <a:gd name="connsiteX19" fmla="*/ 3061240 w 3946874"/>
                  <a:gd name="connsiteY19" fmla="*/ 2141506 h 3989641"/>
                  <a:gd name="connsiteX20" fmla="*/ 3152108 w 3946874"/>
                  <a:gd name="connsiteY20" fmla="*/ 2005203 h 3989641"/>
                  <a:gd name="connsiteX21" fmla="*/ 3274124 w 3946874"/>
                  <a:gd name="connsiteY21" fmla="*/ 1871567 h 3989641"/>
                  <a:gd name="connsiteX22" fmla="*/ 3388138 w 3946874"/>
                  <a:gd name="connsiteY22" fmla="*/ 1770888 h 3989641"/>
                  <a:gd name="connsiteX23" fmla="*/ 3466529 w 3946874"/>
                  <a:gd name="connsiteY23" fmla="*/ 1679162 h 3989641"/>
                  <a:gd name="connsiteX24" fmla="*/ 3538633 w 3946874"/>
                  <a:gd name="connsiteY24" fmla="*/ 1551718 h 3989641"/>
                  <a:gd name="connsiteX25" fmla="*/ 3588544 w 3946874"/>
                  <a:gd name="connsiteY25" fmla="*/ 1376172 h 3989641"/>
                  <a:gd name="connsiteX26" fmla="*/ 3597402 w 3946874"/>
                  <a:gd name="connsiteY26" fmla="*/ 1293305 h 3989641"/>
                  <a:gd name="connsiteX27" fmla="*/ 3721227 w 3946874"/>
                  <a:gd name="connsiteY27" fmla="*/ 880491 h 3989641"/>
                  <a:gd name="connsiteX28" fmla="*/ 3761137 w 3946874"/>
                  <a:gd name="connsiteY28" fmla="*/ 463677 h 3989641"/>
                  <a:gd name="connsiteX29" fmla="*/ 3946874 w 3946874"/>
                  <a:gd name="connsiteY29" fmla="*/ 0 h 39896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946874" h="3989641">
                    <a:moveTo>
                      <a:pt x="0" y="3989641"/>
                    </a:moveTo>
                    <a:cubicBezTo>
                      <a:pt x="19050" y="3957257"/>
                      <a:pt x="50959" y="3916013"/>
                      <a:pt x="79439" y="3891153"/>
                    </a:cubicBezTo>
                    <a:cubicBezTo>
                      <a:pt x="165544" y="3815906"/>
                      <a:pt x="227933" y="3717989"/>
                      <a:pt x="297371" y="3626930"/>
                    </a:cubicBezTo>
                    <a:cubicBezTo>
                      <a:pt x="346615" y="3562255"/>
                      <a:pt x="398050" y="3499009"/>
                      <a:pt x="454343" y="3440335"/>
                    </a:cubicBezTo>
                    <a:cubicBezTo>
                      <a:pt x="506349" y="3386042"/>
                      <a:pt x="562642" y="3336227"/>
                      <a:pt x="622363" y="3290697"/>
                    </a:cubicBezTo>
                    <a:cubicBezTo>
                      <a:pt x="719519" y="3216688"/>
                      <a:pt x="824960" y="3154585"/>
                      <a:pt x="927068" y="3087434"/>
                    </a:cubicBezTo>
                    <a:cubicBezTo>
                      <a:pt x="1011365" y="3031998"/>
                      <a:pt x="1093565" y="2973324"/>
                      <a:pt x="1176338" y="2915603"/>
                    </a:cubicBezTo>
                    <a:cubicBezTo>
                      <a:pt x="1246537" y="2866644"/>
                      <a:pt x="1317308" y="2818066"/>
                      <a:pt x="1394270" y="2780729"/>
                    </a:cubicBezTo>
                    <a:cubicBezTo>
                      <a:pt x="1459421" y="2749106"/>
                      <a:pt x="1528763" y="2724436"/>
                      <a:pt x="1601057" y="2723483"/>
                    </a:cubicBezTo>
                    <a:cubicBezTo>
                      <a:pt x="1653350" y="2722721"/>
                      <a:pt x="1704785" y="2733485"/>
                      <a:pt x="1756220" y="2743772"/>
                    </a:cubicBezTo>
                    <a:cubicBezTo>
                      <a:pt x="1800320" y="2752630"/>
                      <a:pt x="1844612" y="2760250"/>
                      <a:pt x="1889189" y="2765965"/>
                    </a:cubicBezTo>
                    <a:cubicBezTo>
                      <a:pt x="1928622" y="2771013"/>
                      <a:pt x="1968437" y="2773299"/>
                      <a:pt x="2007394" y="2765965"/>
                    </a:cubicBezTo>
                    <a:cubicBezTo>
                      <a:pt x="2073878" y="2753487"/>
                      <a:pt x="2130647" y="2712911"/>
                      <a:pt x="2184654" y="2671763"/>
                    </a:cubicBezTo>
                    <a:cubicBezTo>
                      <a:pt x="2245900" y="2625090"/>
                      <a:pt x="2304002" y="2573465"/>
                      <a:pt x="2372773" y="2538984"/>
                    </a:cubicBezTo>
                    <a:cubicBezTo>
                      <a:pt x="2394395" y="2528126"/>
                      <a:pt x="2416874" y="2518982"/>
                      <a:pt x="2439543" y="2510504"/>
                    </a:cubicBezTo>
                    <a:cubicBezTo>
                      <a:pt x="2509552" y="2484215"/>
                      <a:pt x="2580037" y="2459450"/>
                      <a:pt x="2650617" y="2434781"/>
                    </a:cubicBezTo>
                    <a:cubicBezTo>
                      <a:pt x="2695956" y="2418874"/>
                      <a:pt x="2741295" y="2402872"/>
                      <a:pt x="2785110" y="2383060"/>
                    </a:cubicBezTo>
                    <a:cubicBezTo>
                      <a:pt x="2824448" y="2365248"/>
                      <a:pt x="2862358" y="2344198"/>
                      <a:pt x="2897315" y="2318861"/>
                    </a:cubicBezTo>
                    <a:cubicBezTo>
                      <a:pt x="2934367" y="2292096"/>
                      <a:pt x="2968085" y="2260854"/>
                      <a:pt x="2997994" y="2226183"/>
                    </a:cubicBezTo>
                    <a:cubicBezTo>
                      <a:pt x="3020949" y="2199513"/>
                      <a:pt x="3041714" y="2170938"/>
                      <a:pt x="3061240" y="2141506"/>
                    </a:cubicBezTo>
                    <a:cubicBezTo>
                      <a:pt x="3091529" y="2095976"/>
                      <a:pt x="3119533" y="2049018"/>
                      <a:pt x="3152108" y="2005203"/>
                    </a:cubicBezTo>
                    <a:cubicBezTo>
                      <a:pt x="3188113" y="1956626"/>
                      <a:pt x="3229261" y="1912144"/>
                      <a:pt x="3274124" y="1871567"/>
                    </a:cubicBezTo>
                    <a:cubicBezTo>
                      <a:pt x="3311747" y="1837563"/>
                      <a:pt x="3351848" y="1806321"/>
                      <a:pt x="3388138" y="1770888"/>
                    </a:cubicBezTo>
                    <a:cubicBezTo>
                      <a:pt x="3416999" y="1742694"/>
                      <a:pt x="3443002" y="1711833"/>
                      <a:pt x="3466529" y="1679162"/>
                    </a:cubicBezTo>
                    <a:cubicBezTo>
                      <a:pt x="3495008" y="1639348"/>
                      <a:pt x="3519392" y="1596771"/>
                      <a:pt x="3538633" y="1551718"/>
                    </a:cubicBezTo>
                    <a:cubicBezTo>
                      <a:pt x="3562731" y="1495616"/>
                      <a:pt x="3578924" y="1436465"/>
                      <a:pt x="3588544" y="1376172"/>
                    </a:cubicBezTo>
                    <a:cubicBezTo>
                      <a:pt x="3592925" y="1348740"/>
                      <a:pt x="3595688" y="1321022"/>
                      <a:pt x="3597402" y="1293305"/>
                    </a:cubicBezTo>
                    <a:cubicBezTo>
                      <a:pt x="3605974" y="1155859"/>
                      <a:pt x="3717703" y="1018127"/>
                      <a:pt x="3721227" y="880491"/>
                    </a:cubicBezTo>
                    <a:cubicBezTo>
                      <a:pt x="3724751" y="740855"/>
                      <a:pt x="3743135" y="602171"/>
                      <a:pt x="3761137" y="463677"/>
                    </a:cubicBezTo>
                    <a:cubicBezTo>
                      <a:pt x="3776186" y="347758"/>
                      <a:pt x="3934968" y="116205"/>
                      <a:pt x="3946874" y="0"/>
                    </a:cubicBezTo>
                  </a:path>
                </a:pathLst>
              </a:custGeom>
              <a:noFill/>
              <a:ln w="9525" cap="rnd">
                <a:solidFill>
                  <a:schemeClr val="bg2">
                    <a:alpha val="35000"/>
                  </a:schemeClr>
                </a:solidFill>
                <a:prstDash val="lgDash"/>
                <a:round/>
              </a:ln>
            </p:spPr>
            <p:txBody>
              <a:bodyPr rtlCol="0" anchor="ctr"/>
              <a:lstStyle/>
              <a:p>
                <a:endParaRPr lang="en-US"/>
              </a:p>
            </p:txBody>
          </p:sp>
          <p:sp>
            <p:nvSpPr>
              <p:cNvPr id="55" name="Freeform: Shape 54">
                <a:extLst>
                  <a:ext uri="{FF2B5EF4-FFF2-40B4-BE49-F238E27FC236}">
                    <a16:creationId xmlns:a16="http://schemas.microsoft.com/office/drawing/2014/main" id="{840E3649-4ED2-4501-AF92-DEC3DFF5C8D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395978" y="2441733"/>
                <a:ext cx="3665410" cy="2985611"/>
              </a:xfrm>
              <a:custGeom>
                <a:avLst/>
                <a:gdLst>
                  <a:gd name="connsiteX0" fmla="*/ 0 w 3665410"/>
                  <a:gd name="connsiteY0" fmla="*/ 2985611 h 2985611"/>
                  <a:gd name="connsiteX1" fmla="*/ 166211 w 3665410"/>
                  <a:gd name="connsiteY1" fmla="*/ 2699766 h 2985611"/>
                  <a:gd name="connsiteX2" fmla="*/ 397002 w 3665410"/>
                  <a:gd name="connsiteY2" fmla="*/ 2414969 h 2985611"/>
                  <a:gd name="connsiteX3" fmla="*/ 620173 w 3665410"/>
                  <a:gd name="connsiteY3" fmla="*/ 2237899 h 2985611"/>
                  <a:gd name="connsiteX4" fmla="*/ 823341 w 3665410"/>
                  <a:gd name="connsiteY4" fmla="*/ 2085499 h 2985611"/>
                  <a:gd name="connsiteX5" fmla="*/ 1089565 w 3665410"/>
                  <a:gd name="connsiteY5" fmla="*/ 1911477 h 2985611"/>
                  <a:gd name="connsiteX6" fmla="*/ 1145000 w 3665410"/>
                  <a:gd name="connsiteY6" fmla="*/ 1886807 h 2985611"/>
                  <a:gd name="connsiteX7" fmla="*/ 1375791 w 3665410"/>
                  <a:gd name="connsiteY7" fmla="*/ 1842135 h 2985611"/>
                  <a:gd name="connsiteX8" fmla="*/ 1486567 w 3665410"/>
                  <a:gd name="connsiteY8" fmla="*/ 1857566 h 2985611"/>
                  <a:gd name="connsiteX9" fmla="*/ 1568101 w 3665410"/>
                  <a:gd name="connsiteY9" fmla="*/ 1871377 h 2985611"/>
                  <a:gd name="connsiteX10" fmla="*/ 1810607 w 3665410"/>
                  <a:gd name="connsiteY10" fmla="*/ 1871377 h 2985611"/>
                  <a:gd name="connsiteX11" fmla="*/ 1997964 w 3665410"/>
                  <a:gd name="connsiteY11" fmla="*/ 1790605 h 2985611"/>
                  <a:gd name="connsiteX12" fmla="*/ 2109883 w 3665410"/>
                  <a:gd name="connsiteY12" fmla="*/ 1702784 h 2985611"/>
                  <a:gd name="connsiteX13" fmla="*/ 2321433 w 3665410"/>
                  <a:gd name="connsiteY13" fmla="*/ 1552384 h 2985611"/>
                  <a:gd name="connsiteX14" fmla="*/ 2558891 w 3665410"/>
                  <a:gd name="connsiteY14" fmla="*/ 1453420 h 2985611"/>
                  <a:gd name="connsiteX15" fmla="*/ 2709767 w 3665410"/>
                  <a:gd name="connsiteY15" fmla="*/ 1377887 h 2985611"/>
                  <a:gd name="connsiteX16" fmla="*/ 2885408 w 3665410"/>
                  <a:gd name="connsiteY16" fmla="*/ 1237393 h 2985611"/>
                  <a:gd name="connsiteX17" fmla="*/ 3017711 w 3665410"/>
                  <a:gd name="connsiteY17" fmla="*/ 1072229 h 2985611"/>
                  <a:gd name="connsiteX18" fmla="*/ 3150680 w 3665410"/>
                  <a:gd name="connsiteY18" fmla="*/ 921830 h 2985611"/>
                  <a:gd name="connsiteX19" fmla="*/ 3255169 w 3665410"/>
                  <a:gd name="connsiteY19" fmla="*/ 801815 h 2985611"/>
                  <a:gd name="connsiteX20" fmla="*/ 3339275 w 3665410"/>
                  <a:gd name="connsiteY20" fmla="*/ 694182 h 2985611"/>
                  <a:gd name="connsiteX21" fmla="*/ 3409188 w 3665410"/>
                  <a:gd name="connsiteY21" fmla="*/ 546926 h 2985611"/>
                  <a:gd name="connsiteX22" fmla="*/ 3464243 w 3665410"/>
                  <a:gd name="connsiteY22" fmla="*/ 347663 h 2985611"/>
                  <a:gd name="connsiteX23" fmla="*/ 3665411 w 3665410"/>
                  <a:gd name="connsiteY23" fmla="*/ 0 h 29856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665410" h="2985611">
                    <a:moveTo>
                      <a:pt x="0" y="2985611"/>
                    </a:moveTo>
                    <a:cubicBezTo>
                      <a:pt x="0" y="2985611"/>
                      <a:pt x="86773" y="2802827"/>
                      <a:pt x="166211" y="2699766"/>
                    </a:cubicBezTo>
                    <a:cubicBezTo>
                      <a:pt x="240983" y="2602706"/>
                      <a:pt x="309182" y="2500122"/>
                      <a:pt x="397002" y="2414969"/>
                    </a:cubicBezTo>
                    <a:cubicBezTo>
                      <a:pt x="465296" y="2348865"/>
                      <a:pt x="543592" y="2294477"/>
                      <a:pt x="620173" y="2237899"/>
                    </a:cubicBezTo>
                    <a:cubicBezTo>
                      <a:pt x="688277" y="2187607"/>
                      <a:pt x="755333" y="2135886"/>
                      <a:pt x="823341" y="2085499"/>
                    </a:cubicBezTo>
                    <a:cubicBezTo>
                      <a:pt x="908685" y="2022253"/>
                      <a:pt x="994791" y="1959197"/>
                      <a:pt x="1089565" y="1911477"/>
                    </a:cubicBezTo>
                    <a:cubicBezTo>
                      <a:pt x="1107662" y="1902428"/>
                      <a:pt x="1126141" y="1894141"/>
                      <a:pt x="1145000" y="1886807"/>
                    </a:cubicBezTo>
                    <a:cubicBezTo>
                      <a:pt x="1218819" y="1858232"/>
                      <a:pt x="1296924" y="1838611"/>
                      <a:pt x="1375791" y="1842135"/>
                    </a:cubicBezTo>
                    <a:cubicBezTo>
                      <a:pt x="1413129" y="1843754"/>
                      <a:pt x="1449896" y="1850422"/>
                      <a:pt x="1486567" y="1857566"/>
                    </a:cubicBezTo>
                    <a:cubicBezTo>
                      <a:pt x="1513618" y="1862804"/>
                      <a:pt x="1540859" y="1867376"/>
                      <a:pt x="1568101" y="1871377"/>
                    </a:cubicBezTo>
                    <a:cubicBezTo>
                      <a:pt x="1648778" y="1883188"/>
                      <a:pt x="1730978" y="1887665"/>
                      <a:pt x="1810607" y="1871377"/>
                    </a:cubicBezTo>
                    <a:cubicBezTo>
                      <a:pt x="1877854" y="1857661"/>
                      <a:pt x="1941100" y="1829086"/>
                      <a:pt x="1997964" y="1790605"/>
                    </a:cubicBezTo>
                    <a:cubicBezTo>
                      <a:pt x="2037302" y="1764030"/>
                      <a:pt x="2073497" y="1733264"/>
                      <a:pt x="2109883" y="1702784"/>
                    </a:cubicBezTo>
                    <a:cubicBezTo>
                      <a:pt x="2176367" y="1647063"/>
                      <a:pt x="2244852" y="1593151"/>
                      <a:pt x="2321433" y="1552384"/>
                    </a:cubicBezTo>
                    <a:cubicBezTo>
                      <a:pt x="2397157" y="1512094"/>
                      <a:pt x="2479548" y="1486281"/>
                      <a:pt x="2558891" y="1453420"/>
                    </a:cubicBezTo>
                    <a:cubicBezTo>
                      <a:pt x="2610898" y="1431798"/>
                      <a:pt x="2661571" y="1407033"/>
                      <a:pt x="2709767" y="1377887"/>
                    </a:cubicBezTo>
                    <a:cubicBezTo>
                      <a:pt x="2774252" y="1338929"/>
                      <a:pt x="2834069" y="1292447"/>
                      <a:pt x="2885408" y="1237393"/>
                    </a:cubicBezTo>
                    <a:cubicBezTo>
                      <a:pt x="2933605" y="1185767"/>
                      <a:pt x="2973324" y="1127093"/>
                      <a:pt x="3017711" y="1072229"/>
                    </a:cubicBezTo>
                    <a:cubicBezTo>
                      <a:pt x="3059811" y="1020223"/>
                      <a:pt x="3105912" y="971645"/>
                      <a:pt x="3150680" y="921830"/>
                    </a:cubicBezTo>
                    <a:cubicBezTo>
                      <a:pt x="3186113" y="882396"/>
                      <a:pt x="3220593" y="842010"/>
                      <a:pt x="3255169" y="801815"/>
                    </a:cubicBezTo>
                    <a:cubicBezTo>
                      <a:pt x="3284887" y="767239"/>
                      <a:pt x="3314605" y="732473"/>
                      <a:pt x="3339275" y="694182"/>
                    </a:cubicBezTo>
                    <a:cubicBezTo>
                      <a:pt x="3368707" y="648367"/>
                      <a:pt x="3390138" y="597980"/>
                      <a:pt x="3409188" y="546926"/>
                    </a:cubicBezTo>
                    <a:cubicBezTo>
                      <a:pt x="3433382" y="482156"/>
                      <a:pt x="3453384" y="415861"/>
                      <a:pt x="3464243" y="347663"/>
                    </a:cubicBezTo>
                    <a:cubicBezTo>
                      <a:pt x="3476244" y="272224"/>
                      <a:pt x="3661696" y="76295"/>
                      <a:pt x="3665411" y="0"/>
                    </a:cubicBezTo>
                  </a:path>
                </a:pathLst>
              </a:custGeom>
              <a:noFill/>
              <a:ln w="9525" cap="rnd">
                <a:solidFill>
                  <a:schemeClr val="bg2">
                    <a:alpha val="35000"/>
                  </a:schemeClr>
                </a:solidFill>
                <a:prstDash val="lgDash"/>
                <a:round/>
              </a:ln>
            </p:spPr>
            <p:txBody>
              <a:bodyPr rtlCol="0" anchor="ctr"/>
              <a:lstStyle/>
              <a:p>
                <a:endParaRPr lang="en-US"/>
              </a:p>
            </p:txBody>
          </p:sp>
          <p:sp>
            <p:nvSpPr>
              <p:cNvPr id="56" name="Freeform: Shape 55">
                <a:extLst>
                  <a:ext uri="{FF2B5EF4-FFF2-40B4-BE49-F238E27FC236}">
                    <a16:creationId xmlns:a16="http://schemas.microsoft.com/office/drawing/2014/main" id="{68B38FD5-4195-4693-8AB7-D01C58D21E3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790402" y="5229700"/>
                <a:ext cx="285940" cy="199072"/>
              </a:xfrm>
              <a:custGeom>
                <a:avLst/>
                <a:gdLst>
                  <a:gd name="connsiteX0" fmla="*/ 0 w 285940"/>
                  <a:gd name="connsiteY0" fmla="*/ 199073 h 199072"/>
                  <a:gd name="connsiteX1" fmla="*/ 285940 w 285940"/>
                  <a:gd name="connsiteY1" fmla="*/ 0 h 199072"/>
                </a:gdLst>
                <a:ahLst/>
                <a:cxnLst>
                  <a:cxn ang="0">
                    <a:pos x="connsiteX0" y="connsiteY0"/>
                  </a:cxn>
                  <a:cxn ang="0">
                    <a:pos x="connsiteX1" y="connsiteY1"/>
                  </a:cxn>
                </a:cxnLst>
                <a:rect l="l" t="t" r="r" b="b"/>
                <a:pathLst>
                  <a:path w="285940" h="199072">
                    <a:moveTo>
                      <a:pt x="0" y="199073"/>
                    </a:moveTo>
                    <a:cubicBezTo>
                      <a:pt x="0" y="199073"/>
                      <a:pt x="242125" y="39243"/>
                      <a:pt x="285940" y="0"/>
                    </a:cubicBezTo>
                  </a:path>
                </a:pathLst>
              </a:custGeom>
              <a:noFill/>
              <a:ln w="9525" cap="rnd">
                <a:solidFill>
                  <a:schemeClr val="bg2">
                    <a:alpha val="35000"/>
                  </a:schemeClr>
                </a:solidFill>
                <a:prstDash val="lgDash"/>
                <a:round/>
              </a:ln>
            </p:spPr>
            <p:txBody>
              <a:bodyPr rtlCol="0" anchor="ctr"/>
              <a:lstStyle/>
              <a:p>
                <a:endParaRPr lang="en-US"/>
              </a:p>
            </p:txBody>
          </p:sp>
          <p:sp>
            <p:nvSpPr>
              <p:cNvPr id="57" name="Freeform: Shape 56">
                <a:extLst>
                  <a:ext uri="{FF2B5EF4-FFF2-40B4-BE49-F238E27FC236}">
                    <a16:creationId xmlns:a16="http://schemas.microsoft.com/office/drawing/2014/main" id="{F0635352-3FD2-43A8-832C-705F1CB917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393114" y="5049773"/>
                <a:ext cx="655796" cy="381190"/>
              </a:xfrm>
              <a:custGeom>
                <a:avLst/>
                <a:gdLst>
                  <a:gd name="connsiteX0" fmla="*/ 0 w 655796"/>
                  <a:gd name="connsiteY0" fmla="*/ 381190 h 381190"/>
                  <a:gd name="connsiteX1" fmla="*/ 655796 w 655796"/>
                  <a:gd name="connsiteY1" fmla="*/ 0 h 381190"/>
                </a:gdLst>
                <a:ahLst/>
                <a:cxnLst>
                  <a:cxn ang="0">
                    <a:pos x="connsiteX0" y="connsiteY0"/>
                  </a:cxn>
                  <a:cxn ang="0">
                    <a:pos x="connsiteX1" y="connsiteY1"/>
                  </a:cxn>
                </a:cxnLst>
                <a:rect l="l" t="t" r="r" b="b"/>
                <a:pathLst>
                  <a:path w="655796" h="381190">
                    <a:moveTo>
                      <a:pt x="0" y="381190"/>
                    </a:moveTo>
                    <a:cubicBezTo>
                      <a:pt x="0" y="381190"/>
                      <a:pt x="461105" y="172117"/>
                      <a:pt x="655796" y="0"/>
                    </a:cubicBezTo>
                  </a:path>
                </a:pathLst>
              </a:custGeom>
              <a:noFill/>
              <a:ln w="9525" cap="rnd">
                <a:solidFill>
                  <a:schemeClr val="bg2">
                    <a:alpha val="35000"/>
                  </a:schemeClr>
                </a:solidFill>
                <a:prstDash val="lgDash"/>
                <a:round/>
              </a:ln>
            </p:spPr>
            <p:txBody>
              <a:bodyPr rtlCol="0" anchor="ctr"/>
              <a:lstStyle/>
              <a:p>
                <a:endParaRPr lang="en-US"/>
              </a:p>
            </p:txBody>
          </p:sp>
          <p:sp>
            <p:nvSpPr>
              <p:cNvPr id="58" name="Freeform: Shape 57">
                <a:extLst>
                  <a:ext uri="{FF2B5EF4-FFF2-40B4-BE49-F238E27FC236}">
                    <a16:creationId xmlns:a16="http://schemas.microsoft.com/office/drawing/2014/main" id="{FBEAF61E-74F7-41BA-9576-39B1961501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154072" y="3867816"/>
                <a:ext cx="2907315" cy="1544764"/>
              </a:xfrm>
              <a:custGeom>
                <a:avLst/>
                <a:gdLst>
                  <a:gd name="connsiteX0" fmla="*/ 0 w 2907315"/>
                  <a:gd name="connsiteY0" fmla="*/ 1544764 h 1544764"/>
                  <a:gd name="connsiteX1" fmla="*/ 201644 w 2907315"/>
                  <a:gd name="connsiteY1" fmla="*/ 1352550 h 1544764"/>
                  <a:gd name="connsiteX2" fmla="*/ 423196 w 2907315"/>
                  <a:gd name="connsiteY2" fmla="*/ 1196054 h 1544764"/>
                  <a:gd name="connsiteX3" fmla="*/ 782193 w 2907315"/>
                  <a:gd name="connsiteY3" fmla="*/ 1099947 h 1544764"/>
                  <a:gd name="connsiteX4" fmla="*/ 1052513 w 2907315"/>
                  <a:gd name="connsiteY4" fmla="*/ 1042321 h 1544764"/>
                  <a:gd name="connsiteX5" fmla="*/ 1311783 w 2907315"/>
                  <a:gd name="connsiteY5" fmla="*/ 1056037 h 1544764"/>
                  <a:gd name="connsiteX6" fmla="*/ 1484662 w 2907315"/>
                  <a:gd name="connsiteY6" fmla="*/ 1083469 h 1544764"/>
                  <a:gd name="connsiteX7" fmla="*/ 1788224 w 2907315"/>
                  <a:gd name="connsiteY7" fmla="*/ 1023080 h 1544764"/>
                  <a:gd name="connsiteX8" fmla="*/ 2269045 w 2907315"/>
                  <a:gd name="connsiteY8" fmla="*/ 734758 h 1544764"/>
                  <a:gd name="connsiteX9" fmla="*/ 2534984 w 2907315"/>
                  <a:gd name="connsiteY9" fmla="*/ 572738 h 1544764"/>
                  <a:gd name="connsiteX10" fmla="*/ 2907316 w 2907315"/>
                  <a:gd name="connsiteY10" fmla="*/ 0 h 15447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907315" h="1544764">
                    <a:moveTo>
                      <a:pt x="0" y="1544764"/>
                    </a:moveTo>
                    <a:cubicBezTo>
                      <a:pt x="0" y="1544764"/>
                      <a:pt x="98012" y="1443990"/>
                      <a:pt x="201644" y="1352550"/>
                    </a:cubicBezTo>
                    <a:cubicBezTo>
                      <a:pt x="271272" y="1291209"/>
                      <a:pt x="343662" y="1234249"/>
                      <a:pt x="423196" y="1196054"/>
                    </a:cubicBezTo>
                    <a:cubicBezTo>
                      <a:pt x="537591" y="1141095"/>
                      <a:pt x="661226" y="1127189"/>
                      <a:pt x="782193" y="1099947"/>
                    </a:cubicBezTo>
                    <a:cubicBezTo>
                      <a:pt x="872300" y="1079659"/>
                      <a:pt x="961358" y="1051370"/>
                      <a:pt x="1052513" y="1042321"/>
                    </a:cubicBezTo>
                    <a:cubicBezTo>
                      <a:pt x="1139000" y="1033653"/>
                      <a:pt x="1225868" y="1040321"/>
                      <a:pt x="1311783" y="1056037"/>
                    </a:cubicBezTo>
                    <a:cubicBezTo>
                      <a:pt x="1369314" y="1066609"/>
                      <a:pt x="1426559" y="1079373"/>
                      <a:pt x="1484662" y="1083469"/>
                    </a:cubicBezTo>
                    <a:cubicBezTo>
                      <a:pt x="1587913" y="1090803"/>
                      <a:pt x="1690402" y="1064800"/>
                      <a:pt x="1788224" y="1023080"/>
                    </a:cubicBezTo>
                    <a:cubicBezTo>
                      <a:pt x="1956721" y="951262"/>
                      <a:pt x="2106549" y="825722"/>
                      <a:pt x="2269045" y="734758"/>
                    </a:cubicBezTo>
                    <a:cubicBezTo>
                      <a:pt x="2359438" y="684181"/>
                      <a:pt x="2452497" y="640556"/>
                      <a:pt x="2534984" y="572738"/>
                    </a:cubicBezTo>
                    <a:cubicBezTo>
                      <a:pt x="2673001" y="459391"/>
                      <a:pt x="2847023" y="191453"/>
                      <a:pt x="2907316" y="0"/>
                    </a:cubicBezTo>
                  </a:path>
                </a:pathLst>
              </a:custGeom>
              <a:noFill/>
              <a:ln w="9525" cap="rnd">
                <a:solidFill>
                  <a:schemeClr val="bg2">
                    <a:alpha val="35000"/>
                  </a:schemeClr>
                </a:solidFill>
                <a:prstDash val="lgDash"/>
                <a:round/>
              </a:ln>
            </p:spPr>
            <p:txBody>
              <a:bodyPr rtlCol="0" anchor="ctr"/>
              <a:lstStyle/>
              <a:p>
                <a:endParaRPr lang="en-US"/>
              </a:p>
            </p:txBody>
          </p:sp>
          <p:sp>
            <p:nvSpPr>
              <p:cNvPr id="59" name="Freeform: Shape 58">
                <a:extLst>
                  <a:ext uri="{FF2B5EF4-FFF2-40B4-BE49-F238E27FC236}">
                    <a16:creationId xmlns:a16="http://schemas.microsoft.com/office/drawing/2014/main" id="{AB31D9B5-1401-4F40-BEE6-D492919954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907946" y="3479100"/>
                <a:ext cx="3168300" cy="1952434"/>
              </a:xfrm>
              <a:custGeom>
                <a:avLst/>
                <a:gdLst>
                  <a:gd name="connsiteX0" fmla="*/ 0 w 3168300"/>
                  <a:gd name="connsiteY0" fmla="*/ 1952435 h 1952434"/>
                  <a:gd name="connsiteX1" fmla="*/ 202121 w 3168300"/>
                  <a:gd name="connsiteY1" fmla="*/ 1687068 h 1952434"/>
                  <a:gd name="connsiteX2" fmla="*/ 545116 w 3168300"/>
                  <a:gd name="connsiteY2" fmla="*/ 1450277 h 1952434"/>
                  <a:gd name="connsiteX3" fmla="*/ 906780 w 3168300"/>
                  <a:gd name="connsiteY3" fmla="*/ 1354455 h 1952434"/>
                  <a:gd name="connsiteX4" fmla="*/ 1332262 w 3168300"/>
                  <a:gd name="connsiteY4" fmla="*/ 1285304 h 1952434"/>
                  <a:gd name="connsiteX5" fmla="*/ 1691259 w 3168300"/>
                  <a:gd name="connsiteY5" fmla="*/ 1240060 h 1952434"/>
                  <a:gd name="connsiteX6" fmla="*/ 2010346 w 3168300"/>
                  <a:gd name="connsiteY6" fmla="*/ 1141667 h 1952434"/>
                  <a:gd name="connsiteX7" fmla="*/ 2393252 w 3168300"/>
                  <a:gd name="connsiteY7" fmla="*/ 1027271 h 1952434"/>
                  <a:gd name="connsiteX8" fmla="*/ 2582037 w 3168300"/>
                  <a:gd name="connsiteY8" fmla="*/ 958120 h 1952434"/>
                  <a:gd name="connsiteX9" fmla="*/ 2760155 w 3168300"/>
                  <a:gd name="connsiteY9" fmla="*/ 827723 h 1952434"/>
                  <a:gd name="connsiteX10" fmla="*/ 2914364 w 3168300"/>
                  <a:gd name="connsiteY10" fmla="*/ 567023 h 1952434"/>
                  <a:gd name="connsiteX11" fmla="*/ 3168301 w 3168300"/>
                  <a:gd name="connsiteY11" fmla="*/ 0 h 1952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68300" h="1952434">
                    <a:moveTo>
                      <a:pt x="0" y="1952435"/>
                    </a:moveTo>
                    <a:cubicBezTo>
                      <a:pt x="0" y="1952435"/>
                      <a:pt x="91059" y="1796415"/>
                      <a:pt x="202121" y="1687068"/>
                    </a:cubicBezTo>
                    <a:cubicBezTo>
                      <a:pt x="301943" y="1588675"/>
                      <a:pt x="416528" y="1505617"/>
                      <a:pt x="545116" y="1450277"/>
                    </a:cubicBezTo>
                    <a:cubicBezTo>
                      <a:pt x="659987" y="1400747"/>
                      <a:pt x="783622" y="1377601"/>
                      <a:pt x="906780" y="1354455"/>
                    </a:cubicBezTo>
                    <a:cubicBezTo>
                      <a:pt x="1048036" y="1327976"/>
                      <a:pt x="1189482" y="1301972"/>
                      <a:pt x="1332262" y="1285304"/>
                    </a:cubicBezTo>
                    <a:cubicBezTo>
                      <a:pt x="1452182" y="1271302"/>
                      <a:pt x="1573340" y="1265873"/>
                      <a:pt x="1691259" y="1240060"/>
                    </a:cubicBezTo>
                    <a:cubicBezTo>
                      <a:pt x="1800035" y="1216247"/>
                      <a:pt x="1904619" y="1176718"/>
                      <a:pt x="2010346" y="1141667"/>
                    </a:cubicBezTo>
                    <a:cubicBezTo>
                      <a:pt x="2136743" y="1099661"/>
                      <a:pt x="2265902" y="1066229"/>
                      <a:pt x="2393252" y="1027271"/>
                    </a:cubicBezTo>
                    <a:cubicBezTo>
                      <a:pt x="2457450" y="1007650"/>
                      <a:pt x="2521744" y="987552"/>
                      <a:pt x="2582037" y="958120"/>
                    </a:cubicBezTo>
                    <a:cubicBezTo>
                      <a:pt x="2648807" y="925449"/>
                      <a:pt x="2710815" y="883349"/>
                      <a:pt x="2760155" y="827723"/>
                    </a:cubicBezTo>
                    <a:cubicBezTo>
                      <a:pt x="2827496" y="751904"/>
                      <a:pt x="2867978" y="657511"/>
                      <a:pt x="2914364" y="567023"/>
                    </a:cubicBezTo>
                    <a:cubicBezTo>
                      <a:pt x="2972753" y="453200"/>
                      <a:pt x="3119152" y="118015"/>
                      <a:pt x="3168301" y="0"/>
                    </a:cubicBezTo>
                  </a:path>
                </a:pathLst>
              </a:custGeom>
              <a:noFill/>
              <a:ln w="9525" cap="rnd">
                <a:solidFill>
                  <a:schemeClr val="bg2">
                    <a:alpha val="35000"/>
                  </a:schemeClr>
                </a:solidFill>
                <a:prstDash val="lgDash"/>
                <a:round/>
              </a:ln>
            </p:spPr>
            <p:txBody>
              <a:bodyPr rtlCol="0" anchor="ctr"/>
              <a:lstStyle/>
              <a:p>
                <a:endParaRPr lang="en-US"/>
              </a:p>
            </p:txBody>
          </p:sp>
          <p:sp>
            <p:nvSpPr>
              <p:cNvPr id="60" name="Freeform: Shape 59">
                <a:extLst>
                  <a:ext uri="{FF2B5EF4-FFF2-40B4-BE49-F238E27FC236}">
                    <a16:creationId xmlns:a16="http://schemas.microsoft.com/office/drawing/2014/main" id="{8EDD38F5-BC63-401D-8C72-8D41A360A9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04778" y="2976752"/>
                <a:ext cx="3356800" cy="2452020"/>
              </a:xfrm>
              <a:custGeom>
                <a:avLst/>
                <a:gdLst>
                  <a:gd name="connsiteX0" fmla="*/ 0 w 3356800"/>
                  <a:gd name="connsiteY0" fmla="*/ 2452021 h 2452020"/>
                  <a:gd name="connsiteX1" fmla="*/ 130874 w 3356800"/>
                  <a:gd name="connsiteY1" fmla="*/ 2247710 h 2452020"/>
                  <a:gd name="connsiteX2" fmla="*/ 437197 w 3356800"/>
                  <a:gd name="connsiteY2" fmla="*/ 1941195 h 2452020"/>
                  <a:gd name="connsiteX3" fmla="*/ 737140 w 3356800"/>
                  <a:gd name="connsiteY3" fmla="*/ 1736884 h 2452020"/>
                  <a:gd name="connsiteX4" fmla="*/ 1031843 w 3356800"/>
                  <a:gd name="connsiteY4" fmla="*/ 1685068 h 2452020"/>
                  <a:gd name="connsiteX5" fmla="*/ 1287304 w 3356800"/>
                  <a:gd name="connsiteY5" fmla="*/ 1655826 h 2452020"/>
                  <a:gd name="connsiteX6" fmla="*/ 1471994 w 3356800"/>
                  <a:gd name="connsiteY6" fmla="*/ 1634300 h 2452020"/>
                  <a:gd name="connsiteX7" fmla="*/ 1898237 w 3356800"/>
                  <a:gd name="connsiteY7" fmla="*/ 1512665 h 2452020"/>
                  <a:gd name="connsiteX8" fmla="*/ 2229136 w 3356800"/>
                  <a:gd name="connsiteY8" fmla="*/ 1355598 h 2452020"/>
                  <a:gd name="connsiteX9" fmla="*/ 2512314 w 3356800"/>
                  <a:gd name="connsiteY9" fmla="*/ 1238631 h 2452020"/>
                  <a:gd name="connsiteX10" fmla="*/ 2758535 w 3356800"/>
                  <a:gd name="connsiteY10" fmla="*/ 1096994 h 2452020"/>
                  <a:gd name="connsiteX11" fmla="*/ 2935510 w 3356800"/>
                  <a:gd name="connsiteY11" fmla="*/ 919925 h 2452020"/>
                  <a:gd name="connsiteX12" fmla="*/ 3081719 w 3356800"/>
                  <a:gd name="connsiteY12" fmla="*/ 687419 h 2452020"/>
                  <a:gd name="connsiteX13" fmla="*/ 3356800 w 3356800"/>
                  <a:gd name="connsiteY13" fmla="*/ 0 h 2452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356800" h="2452020">
                    <a:moveTo>
                      <a:pt x="0" y="2452021"/>
                    </a:moveTo>
                    <a:cubicBezTo>
                      <a:pt x="0" y="2452021"/>
                      <a:pt x="57150" y="2344198"/>
                      <a:pt x="130874" y="2247710"/>
                    </a:cubicBezTo>
                    <a:cubicBezTo>
                      <a:pt x="218694" y="2132648"/>
                      <a:pt x="328136" y="2036635"/>
                      <a:pt x="437197" y="1941195"/>
                    </a:cubicBezTo>
                    <a:cubicBezTo>
                      <a:pt x="529304" y="1860709"/>
                      <a:pt x="623030" y="1779556"/>
                      <a:pt x="737140" y="1736884"/>
                    </a:cubicBezTo>
                    <a:cubicBezTo>
                      <a:pt x="830866" y="1701736"/>
                      <a:pt x="932021" y="1695450"/>
                      <a:pt x="1031843" y="1685068"/>
                    </a:cubicBezTo>
                    <a:cubicBezTo>
                      <a:pt x="1117092" y="1676210"/>
                      <a:pt x="1202055" y="1665160"/>
                      <a:pt x="1287304" y="1655826"/>
                    </a:cubicBezTo>
                    <a:cubicBezTo>
                      <a:pt x="1348931" y="1649063"/>
                      <a:pt x="1410653" y="1643539"/>
                      <a:pt x="1471994" y="1634300"/>
                    </a:cubicBezTo>
                    <a:cubicBezTo>
                      <a:pt x="1618679" y="1612011"/>
                      <a:pt x="1761935" y="1571149"/>
                      <a:pt x="1898237" y="1512665"/>
                    </a:cubicBezTo>
                    <a:cubicBezTo>
                      <a:pt x="2010442" y="1464564"/>
                      <a:pt x="2117503" y="1405128"/>
                      <a:pt x="2229136" y="1355598"/>
                    </a:cubicBezTo>
                    <a:cubicBezTo>
                      <a:pt x="2322481" y="1314164"/>
                      <a:pt x="2418969" y="1280160"/>
                      <a:pt x="2512314" y="1238631"/>
                    </a:cubicBezTo>
                    <a:cubicBezTo>
                      <a:pt x="2599087" y="1199960"/>
                      <a:pt x="2683193" y="1154811"/>
                      <a:pt x="2758535" y="1096994"/>
                    </a:cubicBezTo>
                    <a:cubicBezTo>
                      <a:pt x="2825020" y="1046035"/>
                      <a:pt x="2883789" y="985837"/>
                      <a:pt x="2935510" y="919925"/>
                    </a:cubicBezTo>
                    <a:cubicBezTo>
                      <a:pt x="2992184" y="847725"/>
                      <a:pt x="3039904" y="769144"/>
                      <a:pt x="3081719" y="687419"/>
                    </a:cubicBezTo>
                    <a:cubicBezTo>
                      <a:pt x="3138297" y="576739"/>
                      <a:pt x="3314129" y="116776"/>
                      <a:pt x="3356800" y="0"/>
                    </a:cubicBezTo>
                  </a:path>
                </a:pathLst>
              </a:custGeom>
              <a:noFill/>
              <a:ln w="9525" cap="rnd">
                <a:solidFill>
                  <a:schemeClr val="bg2">
                    <a:alpha val="35000"/>
                  </a:schemeClr>
                </a:solidFill>
                <a:prstDash val="lgDash"/>
                <a:round/>
              </a:ln>
            </p:spPr>
            <p:txBody>
              <a:bodyPr rtlCol="0" anchor="ctr"/>
              <a:lstStyle/>
              <a:p>
                <a:endParaRPr lang="en-US"/>
              </a:p>
            </p:txBody>
          </p:sp>
        </p:grpSp>
        <p:sp>
          <p:nvSpPr>
            <p:cNvPr id="53" name="Freeform: Shape 52">
              <a:extLst>
                <a:ext uri="{FF2B5EF4-FFF2-40B4-BE49-F238E27FC236}">
                  <a16:creationId xmlns:a16="http://schemas.microsoft.com/office/drawing/2014/main" id="{05CE5B18-7300-438F-80EB-4F4E431C806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980400" y="5197178"/>
              <a:ext cx="4211600" cy="1660822"/>
            </a:xfrm>
            <a:custGeom>
              <a:avLst/>
              <a:gdLst>
                <a:gd name="connsiteX0" fmla="*/ 4211600 w 4211600"/>
                <a:gd name="connsiteY0" fmla="*/ 0 h 1660822"/>
                <a:gd name="connsiteX1" fmla="*/ 4211600 w 4211600"/>
                <a:gd name="connsiteY1" fmla="*/ 58430 h 1660822"/>
                <a:gd name="connsiteX2" fmla="*/ 4136524 w 4211600"/>
                <a:gd name="connsiteY2" fmla="*/ 208808 h 1660822"/>
                <a:gd name="connsiteX3" fmla="*/ 3973354 w 4211600"/>
                <a:gd name="connsiteY3" fmla="*/ 437313 h 1660822"/>
                <a:gd name="connsiteX4" fmla="*/ 3884746 w 4211600"/>
                <a:gd name="connsiteY4" fmla="*/ 553613 h 1660822"/>
                <a:gd name="connsiteX5" fmla="*/ 3849435 w 4211600"/>
                <a:gd name="connsiteY5" fmla="*/ 603143 h 1660822"/>
                <a:gd name="connsiteX6" fmla="*/ 3661849 w 4211600"/>
                <a:gd name="connsiteY6" fmla="*/ 819075 h 1660822"/>
                <a:gd name="connsiteX7" fmla="*/ 3402589 w 4211600"/>
                <a:gd name="connsiteY7" fmla="*/ 952996 h 1660822"/>
                <a:gd name="connsiteX8" fmla="*/ 3130202 w 4211600"/>
                <a:gd name="connsiteY8" fmla="*/ 1023386 h 1660822"/>
                <a:gd name="connsiteX9" fmla="*/ 2914657 w 4211600"/>
                <a:gd name="connsiteY9" fmla="*/ 1068058 h 1660822"/>
                <a:gd name="connsiteX10" fmla="*/ 2582149 w 4211600"/>
                <a:gd name="connsiteY10" fmla="*/ 1138924 h 1660822"/>
                <a:gd name="connsiteX11" fmla="*/ 2483958 w 4211600"/>
                <a:gd name="connsiteY11" fmla="*/ 1162356 h 1660822"/>
                <a:gd name="connsiteX12" fmla="*/ 2123750 w 4211600"/>
                <a:gd name="connsiteY12" fmla="*/ 1238651 h 1660822"/>
                <a:gd name="connsiteX13" fmla="*/ 1761444 w 4211600"/>
                <a:gd name="connsiteY13" fmla="*/ 1273417 h 1660822"/>
                <a:gd name="connsiteX14" fmla="*/ 1608382 w 4211600"/>
                <a:gd name="connsiteY14" fmla="*/ 1284466 h 1660822"/>
                <a:gd name="connsiteX15" fmla="*/ 999942 w 4211600"/>
                <a:gd name="connsiteY15" fmla="*/ 1354284 h 1660822"/>
                <a:gd name="connsiteX16" fmla="*/ 484705 w 4211600"/>
                <a:gd name="connsiteY16" fmla="*/ 1450487 h 1660822"/>
                <a:gd name="connsiteX17" fmla="*/ 113310 w 4211600"/>
                <a:gd name="connsiteY17" fmla="*/ 1613700 h 1660822"/>
                <a:gd name="connsiteX18" fmla="*/ 39668 w 4211600"/>
                <a:gd name="connsiteY18" fmla="*/ 1660822 h 1660822"/>
                <a:gd name="connsiteX19" fmla="*/ 0 w 4211600"/>
                <a:gd name="connsiteY19" fmla="*/ 1660822 h 1660822"/>
                <a:gd name="connsiteX20" fmla="*/ 96701 w 4211600"/>
                <a:gd name="connsiteY20" fmla="*/ 1598934 h 1660822"/>
                <a:gd name="connsiteX21" fmla="*/ 474335 w 4211600"/>
                <a:gd name="connsiteY21" fmla="*/ 1433056 h 1660822"/>
                <a:gd name="connsiteX22" fmla="*/ 994299 w 4211600"/>
                <a:gd name="connsiteY22" fmla="*/ 1335806 h 1660822"/>
                <a:gd name="connsiteX23" fmla="*/ 1605231 w 4211600"/>
                <a:gd name="connsiteY23" fmla="*/ 1265702 h 1660822"/>
                <a:gd name="connsiteX24" fmla="*/ 1758819 w 4211600"/>
                <a:gd name="connsiteY24" fmla="*/ 1254558 h 1660822"/>
                <a:gd name="connsiteX25" fmla="*/ 2118106 w 4211600"/>
                <a:gd name="connsiteY25" fmla="*/ 1220077 h 1660822"/>
                <a:gd name="connsiteX26" fmla="*/ 2475557 w 4211600"/>
                <a:gd name="connsiteY26" fmla="*/ 1144353 h 1660822"/>
                <a:gd name="connsiteX27" fmla="*/ 2573878 w 4211600"/>
                <a:gd name="connsiteY27" fmla="*/ 1120827 h 1660822"/>
                <a:gd name="connsiteX28" fmla="*/ 2907437 w 4211600"/>
                <a:gd name="connsiteY28" fmla="*/ 1049675 h 1660822"/>
                <a:gd name="connsiteX29" fmla="*/ 3122589 w 4211600"/>
                <a:gd name="connsiteY29" fmla="*/ 1005098 h 1660822"/>
                <a:gd name="connsiteX30" fmla="*/ 3391169 w 4211600"/>
                <a:gd name="connsiteY30" fmla="*/ 935756 h 1660822"/>
                <a:gd name="connsiteX31" fmla="*/ 3642290 w 4211600"/>
                <a:gd name="connsiteY31" fmla="*/ 806216 h 1660822"/>
                <a:gd name="connsiteX32" fmla="*/ 3825937 w 4211600"/>
                <a:gd name="connsiteY32" fmla="*/ 594475 h 1660822"/>
                <a:gd name="connsiteX33" fmla="*/ 3861381 w 4211600"/>
                <a:gd name="connsiteY33" fmla="*/ 544755 h 1660822"/>
                <a:gd name="connsiteX34" fmla="*/ 3950381 w 4211600"/>
                <a:gd name="connsiteY34" fmla="*/ 427978 h 1660822"/>
                <a:gd name="connsiteX35" fmla="*/ 4112370 w 4211600"/>
                <a:gd name="connsiteY35" fmla="*/ 201378 h 1660822"/>
                <a:gd name="connsiteX36" fmla="*/ 4195989 w 4211600"/>
                <a:gd name="connsiteY36" fmla="*/ 33834 h 16608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4211600" h="1660822">
                  <a:moveTo>
                    <a:pt x="4211600" y="0"/>
                  </a:moveTo>
                  <a:lnTo>
                    <a:pt x="4211600" y="58430"/>
                  </a:lnTo>
                  <a:lnTo>
                    <a:pt x="4136524" y="208808"/>
                  </a:lnTo>
                  <a:cubicBezTo>
                    <a:pt x="4089791" y="287770"/>
                    <a:pt x="4030588" y="363780"/>
                    <a:pt x="3973354" y="437313"/>
                  </a:cubicBezTo>
                  <a:cubicBezTo>
                    <a:pt x="3943819" y="475222"/>
                    <a:pt x="3913231" y="514465"/>
                    <a:pt x="3884746" y="553613"/>
                  </a:cubicBezTo>
                  <a:cubicBezTo>
                    <a:pt x="3872801" y="569996"/>
                    <a:pt x="3861119" y="586569"/>
                    <a:pt x="3849435" y="603143"/>
                  </a:cubicBezTo>
                  <a:cubicBezTo>
                    <a:pt x="3796665" y="678009"/>
                    <a:pt x="3742187" y="755352"/>
                    <a:pt x="3661849" y="819075"/>
                  </a:cubicBezTo>
                  <a:cubicBezTo>
                    <a:pt x="3596214" y="871176"/>
                    <a:pt x="3509050" y="916230"/>
                    <a:pt x="3402589" y="952996"/>
                  </a:cubicBezTo>
                  <a:cubicBezTo>
                    <a:pt x="3312406" y="984048"/>
                    <a:pt x="3215660" y="1005003"/>
                    <a:pt x="3130202" y="1023386"/>
                  </a:cubicBezTo>
                  <a:cubicBezTo>
                    <a:pt x="3058529" y="1038816"/>
                    <a:pt x="2985412" y="1053675"/>
                    <a:pt x="2914657" y="1068058"/>
                  </a:cubicBezTo>
                  <a:cubicBezTo>
                    <a:pt x="2805176" y="1090251"/>
                    <a:pt x="2692021" y="1113207"/>
                    <a:pt x="2582149" y="1138924"/>
                  </a:cubicBezTo>
                  <a:cubicBezTo>
                    <a:pt x="2549330" y="1146639"/>
                    <a:pt x="2516644" y="1154450"/>
                    <a:pt x="2483958" y="1162356"/>
                  </a:cubicBezTo>
                  <a:cubicBezTo>
                    <a:pt x="2367257" y="1190550"/>
                    <a:pt x="2246621" y="1219601"/>
                    <a:pt x="2123750" y="1238651"/>
                  </a:cubicBezTo>
                  <a:cubicBezTo>
                    <a:pt x="2004294" y="1257129"/>
                    <a:pt x="1880769" y="1265416"/>
                    <a:pt x="1761444" y="1273417"/>
                  </a:cubicBezTo>
                  <a:cubicBezTo>
                    <a:pt x="1711167" y="1276751"/>
                    <a:pt x="1659184" y="1280275"/>
                    <a:pt x="1608382" y="1284466"/>
                  </a:cubicBezTo>
                  <a:cubicBezTo>
                    <a:pt x="1408589" y="1300944"/>
                    <a:pt x="1214570" y="1325805"/>
                    <a:pt x="999942" y="1354284"/>
                  </a:cubicBezTo>
                  <a:cubicBezTo>
                    <a:pt x="826403" y="1377240"/>
                    <a:pt x="647744" y="1400957"/>
                    <a:pt x="484705" y="1450487"/>
                  </a:cubicBezTo>
                  <a:cubicBezTo>
                    <a:pt x="355831" y="1489635"/>
                    <a:pt x="231387" y="1544374"/>
                    <a:pt x="113310" y="1613700"/>
                  </a:cubicBezTo>
                  <a:lnTo>
                    <a:pt x="39668" y="1660822"/>
                  </a:lnTo>
                  <a:lnTo>
                    <a:pt x="0" y="1660822"/>
                  </a:lnTo>
                  <a:lnTo>
                    <a:pt x="96701" y="1598934"/>
                  </a:lnTo>
                  <a:cubicBezTo>
                    <a:pt x="216635" y="1528533"/>
                    <a:pt x="343196" y="1472919"/>
                    <a:pt x="474335" y="1433056"/>
                  </a:cubicBezTo>
                  <a:cubicBezTo>
                    <a:pt x="639999" y="1382669"/>
                    <a:pt x="820102" y="1358856"/>
                    <a:pt x="994299" y="1335806"/>
                  </a:cubicBezTo>
                  <a:cubicBezTo>
                    <a:pt x="1210239" y="1307231"/>
                    <a:pt x="1404650" y="1282275"/>
                    <a:pt x="1605231" y="1265702"/>
                  </a:cubicBezTo>
                  <a:cubicBezTo>
                    <a:pt x="1656428" y="1261511"/>
                    <a:pt x="1708411" y="1257987"/>
                    <a:pt x="1758819" y="1254558"/>
                  </a:cubicBezTo>
                  <a:cubicBezTo>
                    <a:pt x="1877487" y="1246557"/>
                    <a:pt x="2000094" y="1238365"/>
                    <a:pt x="2118106" y="1220077"/>
                  </a:cubicBezTo>
                  <a:cubicBezTo>
                    <a:pt x="2239531" y="1201313"/>
                    <a:pt x="2359513" y="1172357"/>
                    <a:pt x="2475557" y="1144353"/>
                  </a:cubicBezTo>
                  <a:cubicBezTo>
                    <a:pt x="2508243" y="1136448"/>
                    <a:pt x="2541060" y="1128542"/>
                    <a:pt x="2573878" y="1120827"/>
                  </a:cubicBezTo>
                  <a:cubicBezTo>
                    <a:pt x="2684276" y="1094919"/>
                    <a:pt x="2797694" y="1071963"/>
                    <a:pt x="2907437" y="1049675"/>
                  </a:cubicBezTo>
                  <a:cubicBezTo>
                    <a:pt x="2978061" y="1035387"/>
                    <a:pt x="3051178" y="1020528"/>
                    <a:pt x="3122589" y="1005098"/>
                  </a:cubicBezTo>
                  <a:cubicBezTo>
                    <a:pt x="3206997" y="986810"/>
                    <a:pt x="3302823" y="966141"/>
                    <a:pt x="3391169" y="935756"/>
                  </a:cubicBezTo>
                  <a:cubicBezTo>
                    <a:pt x="3494479" y="900132"/>
                    <a:pt x="3578886" y="856508"/>
                    <a:pt x="3642290" y="806216"/>
                  </a:cubicBezTo>
                  <a:cubicBezTo>
                    <a:pt x="3720133" y="744303"/>
                    <a:pt x="3773953" y="668103"/>
                    <a:pt x="3825937" y="594475"/>
                  </a:cubicBezTo>
                  <a:cubicBezTo>
                    <a:pt x="3837621" y="577902"/>
                    <a:pt x="3849435" y="561233"/>
                    <a:pt x="3861381" y="544755"/>
                  </a:cubicBezTo>
                  <a:cubicBezTo>
                    <a:pt x="3889997" y="505416"/>
                    <a:pt x="3920715" y="465983"/>
                    <a:pt x="3950381" y="427978"/>
                  </a:cubicBezTo>
                  <a:cubicBezTo>
                    <a:pt x="4007353" y="354921"/>
                    <a:pt x="4066163" y="279388"/>
                    <a:pt x="4112370" y="201378"/>
                  </a:cubicBezTo>
                  <a:cubicBezTo>
                    <a:pt x="4144662" y="146800"/>
                    <a:pt x="4170785" y="89364"/>
                    <a:pt x="4195989" y="33834"/>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32BB69AF-6CFE-70AE-01A6-8FA1B5DE228D}"/>
              </a:ext>
            </a:extLst>
          </p:cNvPr>
          <p:cNvSpPr txBox="1"/>
          <p:nvPr/>
        </p:nvSpPr>
        <p:spPr>
          <a:xfrm>
            <a:off x="166386" y="6549279"/>
            <a:ext cx="4316404" cy="307777"/>
          </a:xfrm>
          <a:prstGeom prst="rect">
            <a:avLst/>
          </a:prstGeom>
          <a:noFill/>
        </p:spPr>
        <p:txBody>
          <a:bodyPr wrap="square">
            <a:spAutoFit/>
          </a:bodyPr>
          <a:lstStyle/>
          <a:p>
            <a:r>
              <a:rPr lang="en-IN" sz="1400" b="0" i="0" u="none" strike="noStrike" dirty="0">
                <a:effectLst/>
                <a:highlight>
                  <a:srgbClr val="FFFFFF"/>
                </a:highlight>
              </a:rPr>
              <a:t>Am J Respir Crit Care Med </a:t>
            </a:r>
            <a:r>
              <a:rPr lang="en-IN" sz="1400" dirty="0">
                <a:highlight>
                  <a:srgbClr val="FFFFFF"/>
                </a:highlight>
              </a:rPr>
              <a:t>: </a:t>
            </a:r>
            <a:r>
              <a:rPr lang="en-IN" sz="1400" b="0" i="0" u="none" strike="noStrike" dirty="0">
                <a:effectLst/>
                <a:highlight>
                  <a:srgbClr val="FFFFFF"/>
                </a:highlight>
              </a:rPr>
              <a:t>208 ; 4, 395–405,2023</a:t>
            </a:r>
            <a:endParaRPr lang="en-US" sz="1400" dirty="0"/>
          </a:p>
        </p:txBody>
      </p:sp>
      <p:sp>
        <p:nvSpPr>
          <p:cNvPr id="8" name="Rounded Rectangle 7">
            <a:extLst>
              <a:ext uri="{FF2B5EF4-FFF2-40B4-BE49-F238E27FC236}">
                <a16:creationId xmlns:a16="http://schemas.microsoft.com/office/drawing/2014/main" id="{D1F47C17-BE36-726E-22B6-DFCAC247B466}"/>
              </a:ext>
            </a:extLst>
          </p:cNvPr>
          <p:cNvSpPr/>
          <p:nvPr/>
        </p:nvSpPr>
        <p:spPr>
          <a:xfrm>
            <a:off x="1018900" y="2329451"/>
            <a:ext cx="10699913" cy="906093"/>
          </a:xfrm>
          <a:prstGeom prst="roundRect">
            <a:avLst/>
          </a:prstGeom>
          <a:solidFill>
            <a:srgbClr val="F988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i="1" dirty="0">
                <a:latin typeface="+mj-lt"/>
              </a:rPr>
              <a:t>20- 40% COPD have Type 2 Inflammation</a:t>
            </a:r>
          </a:p>
        </p:txBody>
      </p:sp>
    </p:spTree>
    <p:extLst>
      <p:ext uri="{BB962C8B-B14F-4D97-AF65-F5344CB8AC3E}">
        <p14:creationId xmlns:p14="http://schemas.microsoft.com/office/powerpoint/2010/main" val="3086543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500" fill="hold"/>
                                        <p:tgtEl>
                                          <p:spTgt spid="8"/>
                                        </p:tgtEl>
                                        <p:attrNameLst>
                                          <p:attrName>ppt_x</p:attrName>
                                        </p:attrNameLst>
                                      </p:cBhvr>
                                      <p:tavLst>
                                        <p:tav tm="0">
                                          <p:val>
                                            <p:strVal val="#ppt_x"/>
                                          </p:val>
                                        </p:tav>
                                        <p:tav tm="100000">
                                          <p:val>
                                            <p:strVal val="#ppt_x"/>
                                          </p:val>
                                        </p:tav>
                                      </p:tavLst>
                                    </p:anim>
                                    <p:anim calcmode="lin" valueType="num">
                                      <p:cBhvr additive="base">
                                        <p:cTn id="1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4A6E509-B344-FABA-CFAD-99E739F53D8D}"/>
              </a:ext>
            </a:extLst>
          </p:cNvPr>
          <p:cNvSpPr>
            <a:spLocks noGrp="1"/>
          </p:cNvSpPr>
          <p:nvPr>
            <p:ph idx="1"/>
          </p:nvPr>
        </p:nvSpPr>
        <p:spPr>
          <a:xfrm>
            <a:off x="540000" y="2528887"/>
            <a:ext cx="8241642" cy="2142605"/>
          </a:xfrm>
        </p:spPr>
        <p:txBody>
          <a:bodyPr>
            <a:normAutofit/>
          </a:bodyPr>
          <a:lstStyle/>
          <a:p>
            <a:r>
              <a:rPr lang="en-IN" sz="2000" dirty="0"/>
              <a:t>P</a:t>
            </a:r>
            <a:r>
              <a:rPr lang="en-IN" sz="2000" b="0" i="0" u="none" strike="noStrike" dirty="0">
                <a:effectLst/>
              </a:rPr>
              <a:t>hase 3, double-blind, randomized trial</a:t>
            </a:r>
          </a:p>
          <a:p>
            <a:r>
              <a:rPr lang="en-IN" sz="2000" b="0" i="0" u="none" strike="noStrike" dirty="0">
                <a:effectLst/>
              </a:rPr>
              <a:t>COPD who had a blood eosinophil count of at least 300 per </a:t>
            </a:r>
            <a:r>
              <a:rPr lang="en-IN" sz="2000" b="0" i="0" u="none" strike="noStrike" dirty="0" err="1">
                <a:effectLst/>
              </a:rPr>
              <a:t>uml</a:t>
            </a:r>
            <a:r>
              <a:rPr lang="en-IN" sz="2000" b="0" i="0" u="none" strike="noStrike" dirty="0">
                <a:effectLst/>
              </a:rPr>
              <a:t> and an elevated exacerbation risk despite use of standard triple therapy</a:t>
            </a:r>
          </a:p>
          <a:p>
            <a:r>
              <a:rPr lang="en-IN" sz="2000" dirty="0"/>
              <a:t>D</a:t>
            </a:r>
            <a:r>
              <a:rPr lang="en-IN" sz="2000" b="0" i="0" u="none" strike="noStrike" dirty="0">
                <a:effectLst/>
              </a:rPr>
              <a:t>upilumab (300 mg) or placebo subcutaneously once every 2 weeks</a:t>
            </a:r>
            <a:endParaRPr lang="en-US" sz="2000" dirty="0"/>
          </a:p>
        </p:txBody>
      </p:sp>
      <p:sp>
        <p:nvSpPr>
          <p:cNvPr id="3" name="Snip Same-side Corner of Rectangle 2">
            <a:extLst>
              <a:ext uri="{FF2B5EF4-FFF2-40B4-BE49-F238E27FC236}">
                <a16:creationId xmlns:a16="http://schemas.microsoft.com/office/drawing/2014/main" id="{A5915E48-4FC1-8A61-D2DB-710230F1A6F0}"/>
              </a:ext>
            </a:extLst>
          </p:cNvPr>
          <p:cNvSpPr/>
          <p:nvPr/>
        </p:nvSpPr>
        <p:spPr>
          <a:xfrm>
            <a:off x="250969" y="4671492"/>
            <a:ext cx="5210819" cy="1631529"/>
          </a:xfrm>
          <a:prstGeom prst="snip2SameRect">
            <a:avLst/>
          </a:prstGeom>
          <a:solidFill>
            <a:srgbClr val="F988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N" b="0" i="0" u="none" strike="noStrike" dirty="0">
                <a:solidFill>
                  <a:schemeClr val="bg1"/>
                </a:solidFill>
                <a:effectLst/>
              </a:rPr>
              <a:t>COPD with </a:t>
            </a:r>
            <a:r>
              <a:rPr lang="en-IN" dirty="0">
                <a:solidFill>
                  <a:schemeClr val="bg1"/>
                </a:solidFill>
              </a:rPr>
              <a:t>T</a:t>
            </a:r>
            <a:r>
              <a:rPr lang="en-IN" b="0" i="0" u="none" strike="noStrike" dirty="0">
                <a:solidFill>
                  <a:schemeClr val="bg1"/>
                </a:solidFill>
                <a:effectLst/>
              </a:rPr>
              <a:t>2 inflammation ( AEC </a:t>
            </a:r>
            <a:r>
              <a:rPr lang="en-IN" b="0" i="0" u="sng" strike="noStrike" dirty="0">
                <a:solidFill>
                  <a:schemeClr val="bg1"/>
                </a:solidFill>
                <a:effectLst/>
              </a:rPr>
              <a:t>&gt;</a:t>
            </a:r>
            <a:r>
              <a:rPr lang="en-IN" b="0" i="0" u="none" strike="noStrike" dirty="0">
                <a:solidFill>
                  <a:schemeClr val="bg1"/>
                </a:solidFill>
                <a:effectLst/>
              </a:rPr>
              <a:t> 300 ) had fewer exacerbations, better lung function and QoL, and less severe respiratory symptoms</a:t>
            </a:r>
            <a:endParaRPr lang="en-IN" dirty="0">
              <a:solidFill>
                <a:schemeClr val="bg1"/>
              </a:solidFill>
              <a:effectLst/>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62A9A069-E7E2-9F70-A085-D91065AF65FF}"/>
              </a:ext>
            </a:extLst>
          </p:cNvPr>
          <p:cNvPicPr>
            <a:picLocks noChangeAspect="1"/>
          </p:cNvPicPr>
          <p:nvPr/>
        </p:nvPicPr>
        <p:blipFill>
          <a:blip r:embed="rId3"/>
          <a:stretch>
            <a:fillRect/>
          </a:stretch>
        </p:blipFill>
        <p:spPr>
          <a:xfrm>
            <a:off x="3064791" y="187688"/>
            <a:ext cx="7993871" cy="1765592"/>
          </a:xfrm>
          <a:prstGeom prst="rect">
            <a:avLst/>
          </a:prstGeom>
        </p:spPr>
      </p:pic>
      <p:pic>
        <p:nvPicPr>
          <p:cNvPr id="9" name="Picture 2" descr="Dupilumab for COPD with Type 2 Inflammation Indicated by Eosinophil Counts  | NEJM">
            <a:extLst>
              <a:ext uri="{FF2B5EF4-FFF2-40B4-BE49-F238E27FC236}">
                <a16:creationId xmlns:a16="http://schemas.microsoft.com/office/drawing/2014/main" id="{3618CAED-CB40-57D5-B145-036911A8BE8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31" b="52170"/>
          <a:stretch/>
        </p:blipFill>
        <p:spPr bwMode="auto">
          <a:xfrm>
            <a:off x="8781642" y="2258144"/>
            <a:ext cx="2928911" cy="21641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Dupilumab for COPD with Type 2 Inflammation Indicated by Eosinophil Counts  | NEJM">
            <a:extLst>
              <a:ext uri="{FF2B5EF4-FFF2-40B4-BE49-F238E27FC236}">
                <a16:creationId xmlns:a16="http://schemas.microsoft.com/office/drawing/2014/main" id="{7C14B17E-0083-E5F7-8E66-30B914728D4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5" t="49441" r="1604" b="1413"/>
          <a:stretch/>
        </p:blipFill>
        <p:spPr bwMode="auto">
          <a:xfrm>
            <a:off x="8781642" y="4506185"/>
            <a:ext cx="2934640" cy="216412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BB7BAB5B-F027-3E95-B3D8-1F2EDF04520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4794" y="187688"/>
            <a:ext cx="1824445" cy="1765592"/>
          </a:xfrm>
          <a:prstGeom prst="rect">
            <a:avLst/>
          </a:prstGeom>
          <a:noFill/>
          <a:extLst>
            <a:ext uri="{909E8E84-426E-40DD-AFC4-6F175D3DCCD1}">
              <a14:hiddenFill xmlns:a14="http://schemas.microsoft.com/office/drawing/2010/main">
                <a:solidFill>
                  <a:srgbClr val="FFFFFF"/>
                </a:solidFill>
              </a14:hiddenFill>
            </a:ext>
          </a:extLst>
        </p:spPr>
      </p:pic>
      <p:sp>
        <p:nvSpPr>
          <p:cNvPr id="4" name="Snip Same-side Corner of Rectangle 3">
            <a:extLst>
              <a:ext uri="{FF2B5EF4-FFF2-40B4-BE49-F238E27FC236}">
                <a16:creationId xmlns:a16="http://schemas.microsoft.com/office/drawing/2014/main" id="{323E9225-3CC5-D98A-B6AD-86DB7467E9E8}"/>
              </a:ext>
            </a:extLst>
          </p:cNvPr>
          <p:cNvSpPr/>
          <p:nvPr/>
        </p:nvSpPr>
        <p:spPr>
          <a:xfrm>
            <a:off x="5553307" y="4664884"/>
            <a:ext cx="3016840" cy="1631529"/>
          </a:xfrm>
          <a:prstGeom prst="snip2Same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30% reduction in exacerbations</a:t>
            </a:r>
          </a:p>
          <a:p>
            <a:endParaRPr lang="en-US" dirty="0"/>
          </a:p>
          <a:p>
            <a:pPr marL="285750" indent="-285750">
              <a:buFont typeface="Arial" panose="020B0604020202020204" pitchFamily="34" charset="0"/>
              <a:buChar char="•"/>
            </a:pPr>
            <a:r>
              <a:rPr lang="en-US" dirty="0"/>
              <a:t>160 ml FEV</a:t>
            </a:r>
            <a:r>
              <a:rPr lang="en-US" baseline="-25000" dirty="0"/>
              <a:t>1</a:t>
            </a:r>
          </a:p>
          <a:p>
            <a:pPr algn="ctr"/>
            <a:endParaRPr lang="en-US" dirty="0"/>
          </a:p>
        </p:txBody>
      </p:sp>
    </p:spTree>
    <p:extLst>
      <p:ext uri="{BB962C8B-B14F-4D97-AF65-F5344CB8AC3E}">
        <p14:creationId xmlns:p14="http://schemas.microsoft.com/office/powerpoint/2010/main" val="1724610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nip Same-side Corner of Rectangle 2">
            <a:extLst>
              <a:ext uri="{FF2B5EF4-FFF2-40B4-BE49-F238E27FC236}">
                <a16:creationId xmlns:a16="http://schemas.microsoft.com/office/drawing/2014/main" id="{A5915E48-4FC1-8A61-D2DB-710230F1A6F0}"/>
              </a:ext>
            </a:extLst>
          </p:cNvPr>
          <p:cNvSpPr/>
          <p:nvPr/>
        </p:nvSpPr>
        <p:spPr>
          <a:xfrm>
            <a:off x="56100" y="1987749"/>
            <a:ext cx="3722575" cy="2639593"/>
          </a:xfrm>
          <a:prstGeom prst="snip2SameRect">
            <a:avLst/>
          </a:prstGeom>
          <a:solidFill>
            <a:srgbClr val="F9886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N" sz="2000" i="1" dirty="0">
                <a:effectLst/>
              </a:rPr>
              <a:t>NOTUS, Dupilumab reduced exacerbations by a magnitude never seen before with an investigational biologic in a phase 3 COPD clinical study</a:t>
            </a:r>
            <a:endParaRPr lang="en-IN" sz="2000" dirty="0">
              <a:effectLst/>
            </a:endParaRPr>
          </a:p>
        </p:txBody>
      </p:sp>
      <p:pic>
        <p:nvPicPr>
          <p:cNvPr id="4098" name="Picture 2">
            <a:extLst>
              <a:ext uri="{FF2B5EF4-FFF2-40B4-BE49-F238E27FC236}">
                <a16:creationId xmlns:a16="http://schemas.microsoft.com/office/drawing/2014/main" id="{BB7BAB5B-F027-3E95-B3D8-1F2EDF0452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6791" y="8471"/>
            <a:ext cx="1550408" cy="1500395"/>
          </a:xfrm>
          <a:prstGeom prst="rect">
            <a:avLst/>
          </a:prstGeom>
          <a:noFill/>
          <a:extLst>
            <a:ext uri="{909E8E84-426E-40DD-AFC4-6F175D3DCCD1}">
              <a14:hiddenFill xmlns:a14="http://schemas.microsoft.com/office/drawing/2010/main">
                <a:solidFill>
                  <a:srgbClr val="FFFFFF"/>
                </a:solidFill>
              </a14:hiddenFill>
            </a:ext>
          </a:extLst>
        </p:spPr>
      </p:pic>
      <p:sp>
        <p:nvSpPr>
          <p:cNvPr id="4" name="Snip Same-side Corner of Rectangle 3">
            <a:extLst>
              <a:ext uri="{FF2B5EF4-FFF2-40B4-BE49-F238E27FC236}">
                <a16:creationId xmlns:a16="http://schemas.microsoft.com/office/drawing/2014/main" id="{323E9225-3CC5-D98A-B6AD-86DB7467E9E8}"/>
              </a:ext>
            </a:extLst>
          </p:cNvPr>
          <p:cNvSpPr/>
          <p:nvPr/>
        </p:nvSpPr>
        <p:spPr>
          <a:xfrm>
            <a:off x="408967" y="4955223"/>
            <a:ext cx="3016840" cy="1631529"/>
          </a:xfrm>
          <a:prstGeom prst="snip2SameRect">
            <a:avLst/>
          </a:prstGeom>
          <a:solidFill>
            <a:schemeClr val="tx2">
              <a:lumMod val="90000"/>
              <a:lumOff val="1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US" dirty="0"/>
              <a:t>34% reduction in exacerbations</a:t>
            </a:r>
          </a:p>
          <a:p>
            <a:pPr marL="285750" indent="-285750">
              <a:buFont typeface="Arial" panose="020B0604020202020204" pitchFamily="34" charset="0"/>
              <a:buChar char="•"/>
            </a:pPr>
            <a:r>
              <a:rPr lang="en-US" dirty="0"/>
              <a:t>139 ml FEV</a:t>
            </a:r>
            <a:r>
              <a:rPr lang="en-US" baseline="-25000" dirty="0"/>
              <a:t>1</a:t>
            </a:r>
          </a:p>
          <a:p>
            <a:pPr marL="285750" indent="-285750">
              <a:buFont typeface="Arial" panose="020B0604020202020204" pitchFamily="34" charset="0"/>
              <a:buChar char="•"/>
            </a:pPr>
            <a:r>
              <a:rPr lang="en-US" dirty="0"/>
              <a:t>↑ Symptoms</a:t>
            </a:r>
          </a:p>
          <a:p>
            <a:pPr marL="285750" indent="-285750">
              <a:buFont typeface="Arial" panose="020B0604020202020204" pitchFamily="34" charset="0"/>
              <a:buChar char="•"/>
            </a:pPr>
            <a:r>
              <a:rPr lang="en-US" dirty="0"/>
              <a:t>↑ SGRQ</a:t>
            </a:r>
          </a:p>
          <a:p>
            <a:pPr algn="ctr"/>
            <a:endParaRPr lang="en-US" dirty="0"/>
          </a:p>
        </p:txBody>
      </p:sp>
      <p:pic>
        <p:nvPicPr>
          <p:cNvPr id="7170" name="Picture 2" descr="DUPIXENT trial on COPD management by ...">
            <a:extLst>
              <a:ext uri="{FF2B5EF4-FFF2-40B4-BE49-F238E27FC236}">
                <a16:creationId xmlns:a16="http://schemas.microsoft.com/office/drawing/2014/main" id="{BD4F8AF5-466F-1A32-9FE7-840A851FC43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9053"/>
          <a:stretch/>
        </p:blipFill>
        <p:spPr bwMode="auto">
          <a:xfrm>
            <a:off x="-307416" y="627000"/>
            <a:ext cx="2504207" cy="113516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A close up of a sign&#10;&#10;Description automatically generated">
            <a:extLst>
              <a:ext uri="{FF2B5EF4-FFF2-40B4-BE49-F238E27FC236}">
                <a16:creationId xmlns:a16="http://schemas.microsoft.com/office/drawing/2014/main" id="{E478A021-E730-DC5A-782B-C1A64FD82512}"/>
              </a:ext>
            </a:extLst>
          </p:cNvPr>
          <p:cNvPicPr>
            <a:picLocks noChangeAspect="1"/>
          </p:cNvPicPr>
          <p:nvPr/>
        </p:nvPicPr>
        <p:blipFill>
          <a:blip r:embed="rId5"/>
          <a:stretch>
            <a:fillRect/>
          </a:stretch>
        </p:blipFill>
        <p:spPr>
          <a:xfrm>
            <a:off x="3778675" y="0"/>
            <a:ext cx="7968562" cy="1512774"/>
          </a:xfrm>
          <a:prstGeom prst="rect">
            <a:avLst/>
          </a:prstGeom>
        </p:spPr>
      </p:pic>
      <p:pic>
        <p:nvPicPr>
          <p:cNvPr id="6" name="Picture 5">
            <a:extLst>
              <a:ext uri="{FF2B5EF4-FFF2-40B4-BE49-F238E27FC236}">
                <a16:creationId xmlns:a16="http://schemas.microsoft.com/office/drawing/2014/main" id="{4D841CDF-63C6-4691-F47F-62F7E9184F7F}"/>
              </a:ext>
            </a:extLst>
          </p:cNvPr>
          <p:cNvPicPr>
            <a:picLocks noChangeAspect="1"/>
          </p:cNvPicPr>
          <p:nvPr/>
        </p:nvPicPr>
        <p:blipFill>
          <a:blip r:embed="rId6"/>
          <a:stretch>
            <a:fillRect/>
          </a:stretch>
        </p:blipFill>
        <p:spPr>
          <a:xfrm>
            <a:off x="4350000" y="1762160"/>
            <a:ext cx="3111500" cy="1828800"/>
          </a:xfrm>
          <a:prstGeom prst="rect">
            <a:avLst/>
          </a:prstGeom>
        </p:spPr>
      </p:pic>
      <p:pic>
        <p:nvPicPr>
          <p:cNvPr id="8" name="Picture 7">
            <a:extLst>
              <a:ext uri="{FF2B5EF4-FFF2-40B4-BE49-F238E27FC236}">
                <a16:creationId xmlns:a16="http://schemas.microsoft.com/office/drawing/2014/main" id="{918D6151-AF3E-5F4D-63AF-4C5078B71E24}"/>
              </a:ext>
            </a:extLst>
          </p:cNvPr>
          <p:cNvPicPr>
            <a:picLocks noChangeAspect="1"/>
          </p:cNvPicPr>
          <p:nvPr/>
        </p:nvPicPr>
        <p:blipFill>
          <a:blip r:embed="rId7"/>
          <a:stretch>
            <a:fillRect/>
          </a:stretch>
        </p:blipFill>
        <p:spPr>
          <a:xfrm>
            <a:off x="8219656" y="1819542"/>
            <a:ext cx="3213100" cy="1828800"/>
          </a:xfrm>
          <a:prstGeom prst="rect">
            <a:avLst/>
          </a:prstGeom>
        </p:spPr>
      </p:pic>
      <p:pic>
        <p:nvPicPr>
          <p:cNvPr id="9" name="Picture 8">
            <a:extLst>
              <a:ext uri="{FF2B5EF4-FFF2-40B4-BE49-F238E27FC236}">
                <a16:creationId xmlns:a16="http://schemas.microsoft.com/office/drawing/2014/main" id="{0C2B7B76-3B34-AEF8-FD47-00AEC106FF9B}"/>
              </a:ext>
            </a:extLst>
          </p:cNvPr>
          <p:cNvPicPr>
            <a:picLocks noChangeAspect="1"/>
          </p:cNvPicPr>
          <p:nvPr/>
        </p:nvPicPr>
        <p:blipFill>
          <a:blip r:embed="rId8"/>
          <a:stretch>
            <a:fillRect/>
          </a:stretch>
        </p:blipFill>
        <p:spPr>
          <a:xfrm>
            <a:off x="6479757" y="4364497"/>
            <a:ext cx="4953000" cy="2082800"/>
          </a:xfrm>
          <a:prstGeom prst="rect">
            <a:avLst/>
          </a:prstGeom>
        </p:spPr>
      </p:pic>
      <p:pic>
        <p:nvPicPr>
          <p:cNvPr id="12" name="Picture 11">
            <a:extLst>
              <a:ext uri="{FF2B5EF4-FFF2-40B4-BE49-F238E27FC236}">
                <a16:creationId xmlns:a16="http://schemas.microsoft.com/office/drawing/2014/main" id="{D64B5102-882C-7F88-F056-9E6D10B3234A}"/>
              </a:ext>
            </a:extLst>
          </p:cNvPr>
          <p:cNvPicPr>
            <a:picLocks noChangeAspect="1"/>
          </p:cNvPicPr>
          <p:nvPr/>
        </p:nvPicPr>
        <p:blipFill>
          <a:blip r:embed="rId9"/>
          <a:stretch>
            <a:fillRect/>
          </a:stretch>
        </p:blipFill>
        <p:spPr>
          <a:xfrm>
            <a:off x="6364877" y="3897728"/>
            <a:ext cx="3709559" cy="327314"/>
          </a:xfrm>
          <a:prstGeom prst="rect">
            <a:avLst/>
          </a:prstGeom>
        </p:spPr>
      </p:pic>
      <p:sp>
        <p:nvSpPr>
          <p:cNvPr id="13" name="Rounded Rectangle 12">
            <a:extLst>
              <a:ext uri="{FF2B5EF4-FFF2-40B4-BE49-F238E27FC236}">
                <a16:creationId xmlns:a16="http://schemas.microsoft.com/office/drawing/2014/main" id="{28945F4F-FD2D-4C53-44A0-953A6D5B598B}"/>
              </a:ext>
            </a:extLst>
          </p:cNvPr>
          <p:cNvSpPr/>
          <p:nvPr/>
        </p:nvSpPr>
        <p:spPr>
          <a:xfrm>
            <a:off x="4156864" y="4119427"/>
            <a:ext cx="1748886" cy="2361710"/>
          </a:xfrm>
          <a:prstGeom prst="roundRect">
            <a:avLst/>
          </a:prstGeom>
          <a:solidFill>
            <a:srgbClr val="F9886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000" dirty="0"/>
              <a:t>No Effect of</a:t>
            </a:r>
          </a:p>
          <a:p>
            <a:pPr algn="ctr"/>
            <a:r>
              <a:rPr lang="en-US" sz="2000" dirty="0"/>
              <a:t> </a:t>
            </a:r>
            <a:r>
              <a:rPr lang="en-US" sz="1600" dirty="0"/>
              <a:t>Age</a:t>
            </a:r>
          </a:p>
          <a:p>
            <a:pPr algn="ctr"/>
            <a:r>
              <a:rPr lang="en-US" sz="1600" dirty="0"/>
              <a:t>Sex</a:t>
            </a:r>
          </a:p>
          <a:p>
            <a:pPr algn="ctr"/>
            <a:r>
              <a:rPr lang="en-US" sz="1600" dirty="0"/>
              <a:t>Smoking</a:t>
            </a:r>
          </a:p>
          <a:p>
            <a:pPr algn="ctr"/>
            <a:r>
              <a:rPr lang="en-US" sz="1600" dirty="0"/>
              <a:t>FEV1</a:t>
            </a:r>
          </a:p>
          <a:p>
            <a:pPr algn="ctr"/>
            <a:r>
              <a:rPr lang="en-US" sz="1600" dirty="0"/>
              <a:t>Emphysema</a:t>
            </a:r>
          </a:p>
          <a:p>
            <a:pPr algn="ctr"/>
            <a:r>
              <a:rPr lang="en-US" sz="1600" dirty="0"/>
              <a:t>Exacerbations</a:t>
            </a:r>
          </a:p>
        </p:txBody>
      </p:sp>
    </p:spTree>
    <p:extLst>
      <p:ext uri="{BB962C8B-B14F-4D97-AF65-F5344CB8AC3E}">
        <p14:creationId xmlns:p14="http://schemas.microsoft.com/office/powerpoint/2010/main" val="2642728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C157-1EA7-C1AB-7E2C-9B7578B94428}"/>
              </a:ext>
            </a:extLst>
          </p:cNvPr>
          <p:cNvSpPr>
            <a:spLocks noGrp="1"/>
          </p:cNvSpPr>
          <p:nvPr>
            <p:ph type="title"/>
          </p:nvPr>
        </p:nvSpPr>
        <p:spPr>
          <a:xfrm>
            <a:off x="540000" y="540000"/>
            <a:ext cx="11101135" cy="1662873"/>
          </a:xfrm>
        </p:spPr>
        <p:txBody>
          <a:bodyPr>
            <a:normAutofit/>
          </a:bodyPr>
          <a:lstStyle/>
          <a:p>
            <a:pPr>
              <a:lnSpc>
                <a:spcPct val="115000"/>
              </a:lnSpc>
              <a:spcAft>
                <a:spcPts val="1000"/>
              </a:spcAft>
            </a:pPr>
            <a:r>
              <a:rPr lang="en-US" sz="4900" dirty="0">
                <a:ea typeface="Calibri" panose="020F0502020204030204" pitchFamily="34" charset="0"/>
                <a:cs typeface="Times New Roman" panose="02020603050405020304" pitchFamily="18" charset="0"/>
              </a:rPr>
              <a:t>Biologicals  in COPD:</a:t>
            </a:r>
            <a:br>
              <a:rPr lang="en-US" sz="3000" dirty="0">
                <a:effectLst/>
                <a:latin typeface="Calibri" panose="020F0502020204030204" pitchFamily="34" charset="0"/>
                <a:ea typeface="Calibri" panose="020F0502020204030204" pitchFamily="34" charset="0"/>
                <a:cs typeface="Times New Roman" panose="02020603050405020304" pitchFamily="18" charset="0"/>
              </a:rPr>
            </a:br>
            <a:endParaRPr lang="en-IN" sz="3000" dirty="0">
              <a:effectLst/>
              <a:latin typeface="+mn-lt"/>
              <a:ea typeface="Calibri" panose="020F0502020204030204" pitchFamily="34" charset="0"/>
              <a:cs typeface="Times New Roman" panose="02020603050405020304" pitchFamily="18" charset="0"/>
            </a:endParaRPr>
          </a:p>
        </p:txBody>
      </p:sp>
      <p:pic>
        <p:nvPicPr>
          <p:cNvPr id="8" name="Picture 7" descr="A close up of a text&#10;&#10;Description automatically generated">
            <a:extLst>
              <a:ext uri="{FF2B5EF4-FFF2-40B4-BE49-F238E27FC236}">
                <a16:creationId xmlns:a16="http://schemas.microsoft.com/office/drawing/2014/main" id="{149FCF6B-4950-5BA5-32BD-0319BC93AEF3}"/>
              </a:ext>
            </a:extLst>
          </p:cNvPr>
          <p:cNvPicPr>
            <a:picLocks noChangeAspect="1"/>
          </p:cNvPicPr>
          <p:nvPr/>
        </p:nvPicPr>
        <p:blipFill>
          <a:blip r:embed="rId3"/>
          <a:stretch>
            <a:fillRect/>
          </a:stretch>
        </p:blipFill>
        <p:spPr>
          <a:xfrm>
            <a:off x="3311174" y="1608158"/>
            <a:ext cx="4589484" cy="1365293"/>
          </a:xfrm>
          <a:prstGeom prst="rect">
            <a:avLst/>
          </a:prstGeom>
        </p:spPr>
      </p:pic>
      <p:pic>
        <p:nvPicPr>
          <p:cNvPr id="12" name="Picture 11" descr="A close-up of a logo&#10;&#10;Description automatically generated">
            <a:extLst>
              <a:ext uri="{FF2B5EF4-FFF2-40B4-BE49-F238E27FC236}">
                <a16:creationId xmlns:a16="http://schemas.microsoft.com/office/drawing/2014/main" id="{4C8D31F7-7837-4F18-AD91-AE3580809A36}"/>
              </a:ext>
            </a:extLst>
          </p:cNvPr>
          <p:cNvPicPr>
            <a:picLocks noChangeAspect="1"/>
          </p:cNvPicPr>
          <p:nvPr/>
        </p:nvPicPr>
        <p:blipFill>
          <a:blip r:embed="rId4"/>
          <a:stretch>
            <a:fillRect/>
          </a:stretch>
        </p:blipFill>
        <p:spPr>
          <a:xfrm>
            <a:off x="7171952" y="540000"/>
            <a:ext cx="4746337" cy="1068158"/>
          </a:xfrm>
          <a:prstGeom prst="rect">
            <a:avLst/>
          </a:prstGeom>
        </p:spPr>
      </p:pic>
      <p:sp>
        <p:nvSpPr>
          <p:cNvPr id="4" name="TextBox 3">
            <a:extLst>
              <a:ext uri="{FF2B5EF4-FFF2-40B4-BE49-F238E27FC236}">
                <a16:creationId xmlns:a16="http://schemas.microsoft.com/office/drawing/2014/main" id="{09AEFB42-8AC7-99AC-CFB4-31B03BF9538A}"/>
              </a:ext>
            </a:extLst>
          </p:cNvPr>
          <p:cNvSpPr txBox="1"/>
          <p:nvPr/>
        </p:nvSpPr>
        <p:spPr>
          <a:xfrm>
            <a:off x="5921685" y="6255184"/>
            <a:ext cx="1779654" cy="307777"/>
          </a:xfrm>
          <a:prstGeom prst="rect">
            <a:avLst/>
          </a:prstGeom>
          <a:noFill/>
        </p:spPr>
        <p:txBody>
          <a:bodyPr wrap="none" rtlCol="0">
            <a:spAutoFit/>
          </a:bodyPr>
          <a:lstStyle/>
          <a:p>
            <a:r>
              <a:rPr lang="en-US" sz="1400" i="1" dirty="0"/>
              <a:t>No Signal for Safety</a:t>
            </a:r>
          </a:p>
        </p:txBody>
      </p:sp>
      <p:pic>
        <p:nvPicPr>
          <p:cNvPr id="9" name="Picture 8" descr="A close up of a sign&#10;&#10;Description automatically generated">
            <a:extLst>
              <a:ext uri="{FF2B5EF4-FFF2-40B4-BE49-F238E27FC236}">
                <a16:creationId xmlns:a16="http://schemas.microsoft.com/office/drawing/2014/main" id="{89554056-EEFB-4CD1-9AD0-DED89FE37D7D}"/>
              </a:ext>
            </a:extLst>
          </p:cNvPr>
          <p:cNvPicPr>
            <a:picLocks noChangeAspect="1"/>
          </p:cNvPicPr>
          <p:nvPr/>
        </p:nvPicPr>
        <p:blipFill>
          <a:blip r:embed="rId5"/>
          <a:stretch>
            <a:fillRect/>
          </a:stretch>
        </p:blipFill>
        <p:spPr>
          <a:xfrm>
            <a:off x="5921685" y="3003825"/>
            <a:ext cx="6270315" cy="1190374"/>
          </a:xfrm>
          <a:prstGeom prst="rect">
            <a:avLst/>
          </a:prstGeom>
        </p:spPr>
      </p:pic>
      <p:sp>
        <p:nvSpPr>
          <p:cNvPr id="11" name="TextBox 10">
            <a:extLst>
              <a:ext uri="{FF2B5EF4-FFF2-40B4-BE49-F238E27FC236}">
                <a16:creationId xmlns:a16="http://schemas.microsoft.com/office/drawing/2014/main" id="{37BCCA1F-A2BB-1948-06B8-39C9B4550539}"/>
              </a:ext>
            </a:extLst>
          </p:cNvPr>
          <p:cNvSpPr txBox="1"/>
          <p:nvPr/>
        </p:nvSpPr>
        <p:spPr>
          <a:xfrm>
            <a:off x="7171952" y="4223988"/>
            <a:ext cx="4021571" cy="276999"/>
          </a:xfrm>
          <a:prstGeom prst="rect">
            <a:avLst/>
          </a:prstGeom>
          <a:noFill/>
        </p:spPr>
        <p:txBody>
          <a:bodyPr wrap="square">
            <a:spAutoFit/>
          </a:bodyPr>
          <a:lstStyle/>
          <a:p>
            <a:pPr algn="l"/>
            <a:r>
              <a:rPr lang="en-IN" sz="1200" i="0" u="none" strike="noStrike" dirty="0">
                <a:solidFill>
                  <a:srgbClr val="4D4D4D"/>
                </a:solidFill>
                <a:effectLst/>
              </a:rPr>
              <a:t>Published May 20, 2024 DOI: 10.1056/NEJMoa2401304</a:t>
            </a:r>
          </a:p>
        </p:txBody>
      </p:sp>
      <p:pic>
        <p:nvPicPr>
          <p:cNvPr id="13" name="Picture 12">
            <a:extLst>
              <a:ext uri="{FF2B5EF4-FFF2-40B4-BE49-F238E27FC236}">
                <a16:creationId xmlns:a16="http://schemas.microsoft.com/office/drawing/2014/main" id="{0162727E-7BAC-8FD7-9915-8CFB25A50C1B}"/>
              </a:ext>
            </a:extLst>
          </p:cNvPr>
          <p:cNvPicPr>
            <a:picLocks noChangeAspect="1"/>
          </p:cNvPicPr>
          <p:nvPr/>
        </p:nvPicPr>
        <p:blipFill>
          <a:blip r:embed="rId6"/>
          <a:stretch>
            <a:fillRect/>
          </a:stretch>
        </p:blipFill>
        <p:spPr>
          <a:xfrm>
            <a:off x="-318177" y="2875079"/>
            <a:ext cx="6109955" cy="1349495"/>
          </a:xfrm>
          <a:prstGeom prst="rect">
            <a:avLst/>
          </a:prstGeom>
        </p:spPr>
      </p:pic>
      <p:sp>
        <p:nvSpPr>
          <p:cNvPr id="16" name="TextBox 15">
            <a:extLst>
              <a:ext uri="{FF2B5EF4-FFF2-40B4-BE49-F238E27FC236}">
                <a16:creationId xmlns:a16="http://schemas.microsoft.com/office/drawing/2014/main" id="{9D82E173-816F-FEEA-78C6-5090E18D7123}"/>
              </a:ext>
            </a:extLst>
          </p:cNvPr>
          <p:cNvSpPr txBox="1"/>
          <p:nvPr/>
        </p:nvSpPr>
        <p:spPr>
          <a:xfrm>
            <a:off x="-96982" y="4254948"/>
            <a:ext cx="5735782" cy="276999"/>
          </a:xfrm>
          <a:prstGeom prst="rect">
            <a:avLst/>
          </a:prstGeom>
          <a:noFill/>
        </p:spPr>
        <p:txBody>
          <a:bodyPr wrap="square">
            <a:spAutoFit/>
          </a:bodyPr>
          <a:lstStyle/>
          <a:p>
            <a:pPr algn="l"/>
            <a:r>
              <a:rPr lang="en-IN" sz="1200" i="0" u="none" strike="noStrike" dirty="0">
                <a:solidFill>
                  <a:srgbClr val="4D4D4D"/>
                </a:solidFill>
                <a:effectLst/>
              </a:rPr>
              <a:t>Published July 19, 2023 N Engl J Med 2023;389:274-275 D</a:t>
            </a:r>
          </a:p>
        </p:txBody>
      </p:sp>
      <p:sp>
        <p:nvSpPr>
          <p:cNvPr id="17" name="Rounded Rectangle 16">
            <a:extLst>
              <a:ext uri="{FF2B5EF4-FFF2-40B4-BE49-F238E27FC236}">
                <a16:creationId xmlns:a16="http://schemas.microsoft.com/office/drawing/2014/main" id="{8A2B75A4-65CF-A419-576D-B30BBD2E83C4}"/>
              </a:ext>
            </a:extLst>
          </p:cNvPr>
          <p:cNvSpPr/>
          <p:nvPr/>
        </p:nvSpPr>
        <p:spPr>
          <a:xfrm>
            <a:off x="2349708" y="4562321"/>
            <a:ext cx="7698716" cy="1631529"/>
          </a:xfrm>
          <a:prstGeom prst="round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N" b="0" i="0" u="none" strike="noStrike" dirty="0">
                <a:solidFill>
                  <a:schemeClr val="bg1"/>
                </a:solidFill>
                <a:effectLst/>
              </a:rPr>
              <a:t>COPD with type 2 inflammation ( AEC</a:t>
            </a:r>
            <a:r>
              <a:rPr lang="en-IN" b="0" i="0" u="sng" strike="noStrike" dirty="0">
                <a:solidFill>
                  <a:schemeClr val="bg1"/>
                </a:solidFill>
                <a:effectLst/>
              </a:rPr>
              <a:t> &gt; </a:t>
            </a:r>
            <a:r>
              <a:rPr lang="en-IN" b="0" i="0" u="none" strike="noStrike" dirty="0">
                <a:solidFill>
                  <a:schemeClr val="bg1"/>
                </a:solidFill>
                <a:effectLst/>
              </a:rPr>
              <a:t>300 ) on dupilumab had fewer exacerbations, better lung function and QoL, and less severe respiratory symptoms than those who received placebo</a:t>
            </a:r>
            <a:endParaRPr lang="en-IN" sz="18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2588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7CC157-1EA7-C1AB-7E2C-9B7578B94428}"/>
              </a:ext>
            </a:extLst>
          </p:cNvPr>
          <p:cNvSpPr>
            <a:spLocks noGrp="1"/>
          </p:cNvSpPr>
          <p:nvPr>
            <p:ph type="title"/>
          </p:nvPr>
        </p:nvSpPr>
        <p:spPr>
          <a:xfrm>
            <a:off x="-55417" y="-65166"/>
            <a:ext cx="12288982" cy="1068158"/>
          </a:xfrm>
          <a:noFill/>
        </p:spPr>
        <p:txBody>
          <a:bodyPr>
            <a:normAutofit/>
          </a:bodyPr>
          <a:lstStyle/>
          <a:p>
            <a:pPr algn="ctr">
              <a:lnSpc>
                <a:spcPct val="115000"/>
              </a:lnSpc>
              <a:spcAft>
                <a:spcPts val="1000"/>
              </a:spcAft>
            </a:pPr>
            <a:r>
              <a:rPr lang="en-US" sz="4900" dirty="0">
                <a:solidFill>
                  <a:schemeClr val="tx1"/>
                </a:solidFill>
                <a:ea typeface="Calibri" panose="020F0502020204030204" pitchFamily="34" charset="0"/>
                <a:cs typeface="Times New Roman" panose="02020603050405020304" pitchFamily="18" charset="0"/>
              </a:rPr>
              <a:t>Biologicals  in COPD: </a:t>
            </a:r>
            <a:r>
              <a:rPr lang="en-US" sz="4000" i="1" dirty="0">
                <a:solidFill>
                  <a:schemeClr val="tx1"/>
                </a:solidFill>
                <a:ea typeface="Calibri" panose="020F0502020204030204" pitchFamily="34" charset="0"/>
                <a:cs typeface="Times New Roman" panose="02020603050405020304" pitchFamily="18" charset="0"/>
              </a:rPr>
              <a:t>Finally Approved</a:t>
            </a:r>
            <a:endParaRPr lang="en-IN" sz="3000" i="1" dirty="0">
              <a:solidFill>
                <a:schemeClr val="tx1"/>
              </a:solidFill>
              <a:effectLst/>
              <a:latin typeface="+mn-lt"/>
              <a:ea typeface="Calibri" panose="020F0502020204030204" pitchFamily="34" charset="0"/>
              <a:cs typeface="Times New Roman" panose="02020603050405020304" pitchFamily="18" charset="0"/>
            </a:endParaRPr>
          </a:p>
        </p:txBody>
      </p:sp>
      <p:pic>
        <p:nvPicPr>
          <p:cNvPr id="8" name="Picture 7" descr="A close up of a text&#10;&#10;Description automatically generated">
            <a:extLst>
              <a:ext uri="{FF2B5EF4-FFF2-40B4-BE49-F238E27FC236}">
                <a16:creationId xmlns:a16="http://schemas.microsoft.com/office/drawing/2014/main" id="{149FCF6B-4950-5BA5-32BD-0319BC93AEF3}"/>
              </a:ext>
            </a:extLst>
          </p:cNvPr>
          <p:cNvPicPr>
            <a:picLocks noChangeAspect="1"/>
          </p:cNvPicPr>
          <p:nvPr/>
        </p:nvPicPr>
        <p:blipFill>
          <a:blip r:embed="rId3"/>
          <a:stretch>
            <a:fillRect/>
          </a:stretch>
        </p:blipFill>
        <p:spPr>
          <a:xfrm>
            <a:off x="6128005" y="1371114"/>
            <a:ext cx="4589484" cy="1365293"/>
          </a:xfrm>
          <a:prstGeom prst="rect">
            <a:avLst/>
          </a:prstGeom>
        </p:spPr>
      </p:pic>
      <p:pic>
        <p:nvPicPr>
          <p:cNvPr id="12" name="Picture 11" descr="A close-up of a logo&#10;&#10;Description automatically generated">
            <a:extLst>
              <a:ext uri="{FF2B5EF4-FFF2-40B4-BE49-F238E27FC236}">
                <a16:creationId xmlns:a16="http://schemas.microsoft.com/office/drawing/2014/main" id="{4C8D31F7-7837-4F18-AD91-AE3580809A36}"/>
              </a:ext>
            </a:extLst>
          </p:cNvPr>
          <p:cNvPicPr>
            <a:picLocks noChangeAspect="1"/>
          </p:cNvPicPr>
          <p:nvPr/>
        </p:nvPicPr>
        <p:blipFill>
          <a:blip r:embed="rId4"/>
          <a:stretch>
            <a:fillRect/>
          </a:stretch>
        </p:blipFill>
        <p:spPr>
          <a:xfrm>
            <a:off x="562299" y="1402202"/>
            <a:ext cx="4746337" cy="1068158"/>
          </a:xfrm>
          <a:prstGeom prst="rect">
            <a:avLst/>
          </a:prstGeom>
        </p:spPr>
      </p:pic>
      <p:sp>
        <p:nvSpPr>
          <p:cNvPr id="4" name="TextBox 3">
            <a:extLst>
              <a:ext uri="{FF2B5EF4-FFF2-40B4-BE49-F238E27FC236}">
                <a16:creationId xmlns:a16="http://schemas.microsoft.com/office/drawing/2014/main" id="{09AEFB42-8AC7-99AC-CFB4-31B03BF9538A}"/>
              </a:ext>
            </a:extLst>
          </p:cNvPr>
          <p:cNvSpPr txBox="1"/>
          <p:nvPr/>
        </p:nvSpPr>
        <p:spPr>
          <a:xfrm>
            <a:off x="5308636" y="6355270"/>
            <a:ext cx="2749471" cy="461665"/>
          </a:xfrm>
          <a:prstGeom prst="rect">
            <a:avLst/>
          </a:prstGeom>
          <a:noFill/>
        </p:spPr>
        <p:txBody>
          <a:bodyPr wrap="none" rtlCol="0">
            <a:spAutoFit/>
          </a:bodyPr>
          <a:lstStyle/>
          <a:p>
            <a:r>
              <a:rPr lang="en-US" sz="2400" i="1" dirty="0"/>
              <a:t>No Signal for Safety</a:t>
            </a:r>
          </a:p>
        </p:txBody>
      </p:sp>
      <p:pic>
        <p:nvPicPr>
          <p:cNvPr id="9" name="Picture 8" descr="A close up of a sign&#10;&#10;Description automatically generated">
            <a:extLst>
              <a:ext uri="{FF2B5EF4-FFF2-40B4-BE49-F238E27FC236}">
                <a16:creationId xmlns:a16="http://schemas.microsoft.com/office/drawing/2014/main" id="{89554056-EEFB-4CD1-9AD0-DED89FE37D7D}"/>
              </a:ext>
            </a:extLst>
          </p:cNvPr>
          <p:cNvPicPr>
            <a:picLocks noChangeAspect="1"/>
          </p:cNvPicPr>
          <p:nvPr/>
        </p:nvPicPr>
        <p:blipFill>
          <a:blip r:embed="rId5"/>
          <a:stretch>
            <a:fillRect/>
          </a:stretch>
        </p:blipFill>
        <p:spPr>
          <a:xfrm>
            <a:off x="5963250" y="2748862"/>
            <a:ext cx="6270315" cy="1190374"/>
          </a:xfrm>
          <a:prstGeom prst="rect">
            <a:avLst/>
          </a:prstGeom>
        </p:spPr>
      </p:pic>
      <p:sp>
        <p:nvSpPr>
          <p:cNvPr id="11" name="TextBox 10">
            <a:extLst>
              <a:ext uri="{FF2B5EF4-FFF2-40B4-BE49-F238E27FC236}">
                <a16:creationId xmlns:a16="http://schemas.microsoft.com/office/drawing/2014/main" id="{37BCCA1F-A2BB-1948-06B8-39C9B4550539}"/>
              </a:ext>
            </a:extLst>
          </p:cNvPr>
          <p:cNvSpPr txBox="1"/>
          <p:nvPr/>
        </p:nvSpPr>
        <p:spPr>
          <a:xfrm>
            <a:off x="7087621" y="4131636"/>
            <a:ext cx="4021571" cy="276999"/>
          </a:xfrm>
          <a:prstGeom prst="rect">
            <a:avLst/>
          </a:prstGeom>
          <a:noFill/>
        </p:spPr>
        <p:txBody>
          <a:bodyPr wrap="square">
            <a:spAutoFit/>
          </a:bodyPr>
          <a:lstStyle/>
          <a:p>
            <a:pPr algn="l"/>
            <a:r>
              <a:rPr lang="en-IN" sz="1200" i="0" u="none" strike="noStrike" dirty="0">
                <a:solidFill>
                  <a:srgbClr val="4D4D4D"/>
                </a:solidFill>
                <a:effectLst/>
              </a:rPr>
              <a:t>Published May 20, 2024 DOI: 10.1056/NEJMoa2401304</a:t>
            </a:r>
          </a:p>
        </p:txBody>
      </p:sp>
      <p:pic>
        <p:nvPicPr>
          <p:cNvPr id="13" name="Picture 12">
            <a:extLst>
              <a:ext uri="{FF2B5EF4-FFF2-40B4-BE49-F238E27FC236}">
                <a16:creationId xmlns:a16="http://schemas.microsoft.com/office/drawing/2014/main" id="{0162727E-7BAC-8FD7-9915-8CFB25A50C1B}"/>
              </a:ext>
            </a:extLst>
          </p:cNvPr>
          <p:cNvPicPr>
            <a:picLocks noChangeAspect="1"/>
          </p:cNvPicPr>
          <p:nvPr/>
        </p:nvPicPr>
        <p:blipFill>
          <a:blip r:embed="rId6"/>
          <a:stretch>
            <a:fillRect/>
          </a:stretch>
        </p:blipFill>
        <p:spPr>
          <a:xfrm>
            <a:off x="-55417" y="2635703"/>
            <a:ext cx="5972434" cy="1319121"/>
          </a:xfrm>
          <a:prstGeom prst="rect">
            <a:avLst/>
          </a:prstGeom>
        </p:spPr>
      </p:pic>
      <p:sp>
        <p:nvSpPr>
          <p:cNvPr id="16" name="TextBox 15">
            <a:extLst>
              <a:ext uri="{FF2B5EF4-FFF2-40B4-BE49-F238E27FC236}">
                <a16:creationId xmlns:a16="http://schemas.microsoft.com/office/drawing/2014/main" id="{9D82E173-816F-FEEA-78C6-5090E18D7123}"/>
              </a:ext>
            </a:extLst>
          </p:cNvPr>
          <p:cNvSpPr txBox="1"/>
          <p:nvPr/>
        </p:nvSpPr>
        <p:spPr>
          <a:xfrm>
            <a:off x="858981" y="4144658"/>
            <a:ext cx="4449655" cy="276999"/>
          </a:xfrm>
          <a:prstGeom prst="rect">
            <a:avLst/>
          </a:prstGeom>
          <a:noFill/>
        </p:spPr>
        <p:txBody>
          <a:bodyPr wrap="square">
            <a:spAutoFit/>
          </a:bodyPr>
          <a:lstStyle/>
          <a:p>
            <a:pPr algn="l"/>
            <a:r>
              <a:rPr lang="en-IN" sz="1200" i="0" u="none" strike="noStrike" dirty="0">
                <a:solidFill>
                  <a:srgbClr val="4D4D4D"/>
                </a:solidFill>
                <a:effectLst/>
              </a:rPr>
              <a:t>Published July 19, 2023 N Engl J Med 2023;389:274-275 D</a:t>
            </a:r>
          </a:p>
        </p:txBody>
      </p:sp>
      <p:sp>
        <p:nvSpPr>
          <p:cNvPr id="17" name="Rounded Rectangle 16">
            <a:extLst>
              <a:ext uri="{FF2B5EF4-FFF2-40B4-BE49-F238E27FC236}">
                <a16:creationId xmlns:a16="http://schemas.microsoft.com/office/drawing/2014/main" id="{8A2B75A4-65CF-A419-576D-B30BBD2E83C4}"/>
              </a:ext>
            </a:extLst>
          </p:cNvPr>
          <p:cNvSpPr/>
          <p:nvPr/>
        </p:nvSpPr>
        <p:spPr>
          <a:xfrm>
            <a:off x="1122218" y="4562321"/>
            <a:ext cx="9986974" cy="1631529"/>
          </a:xfrm>
          <a:prstGeom prst="roundRect">
            <a:avLst/>
          </a:prstGeom>
          <a:solidFill>
            <a:schemeClr val="tx2">
              <a:lumMod val="90000"/>
              <a:lumOff val="1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en-IN" sz="2400" b="0" i="0" u="none" strike="noStrike" dirty="0">
                <a:solidFill>
                  <a:schemeClr val="bg1"/>
                </a:solidFill>
                <a:effectLst/>
              </a:rPr>
              <a:t>COPD with type 2 inflammation ( AEC</a:t>
            </a:r>
            <a:r>
              <a:rPr lang="en-IN" sz="2400" b="0" i="0" u="sng" strike="noStrike" dirty="0">
                <a:solidFill>
                  <a:schemeClr val="bg1"/>
                </a:solidFill>
                <a:effectLst/>
              </a:rPr>
              <a:t> &gt; </a:t>
            </a:r>
            <a:r>
              <a:rPr lang="en-IN" sz="2400" b="0" i="0" u="none" strike="noStrike" dirty="0">
                <a:solidFill>
                  <a:schemeClr val="bg1"/>
                </a:solidFill>
                <a:effectLst/>
              </a:rPr>
              <a:t>300 ) on dupilumab had fewer exacerbations, better lung function and QoL, and less severe respiratory symptoms than those who received placebo</a:t>
            </a:r>
            <a:endParaRPr lang="en-IN" sz="2400" dirty="0">
              <a:solidFill>
                <a:schemeClr val="bg1"/>
              </a:solidFill>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561387600"/>
      </p:ext>
    </p:extLst>
  </p:cSld>
  <p:clrMapOvr>
    <a:masterClrMapping/>
  </p:clrMapOvr>
</p:sld>
</file>

<file path=ppt/theme/theme1.xml><?xml version="1.0" encoding="utf-8"?>
<a:theme xmlns:a="http://schemas.openxmlformats.org/drawingml/2006/main" name="ExploreVTI">
  <a:themeElements>
    <a:clrScheme name="AnalogousFromDarkSeedLeftStep">
      <a:dk1>
        <a:srgbClr val="000000"/>
      </a:dk1>
      <a:lt1>
        <a:srgbClr val="FFFFFF"/>
      </a:lt1>
      <a:dk2>
        <a:srgbClr val="243941"/>
      </a:dk2>
      <a:lt2>
        <a:srgbClr val="E8E4E2"/>
      </a:lt2>
      <a:accent1>
        <a:srgbClr val="4DA5C3"/>
      </a:accent1>
      <a:accent2>
        <a:srgbClr val="3BB19E"/>
      </a:accent2>
      <a:accent3>
        <a:srgbClr val="47B475"/>
      </a:accent3>
      <a:accent4>
        <a:srgbClr val="3BB13B"/>
      </a:accent4>
      <a:accent5>
        <a:srgbClr val="73B346"/>
      </a:accent5>
      <a:accent6>
        <a:srgbClr val="96AA38"/>
      </a:accent6>
      <a:hlink>
        <a:srgbClr val="479030"/>
      </a:hlink>
      <a:folHlink>
        <a:srgbClr val="7F7F7F"/>
      </a:folHlink>
    </a:clrScheme>
    <a:fontScheme name="Custom 23">
      <a:majorFont>
        <a:latin typeface="Sagona Book"/>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xploreVTI" id="{157DDAE2-BFCD-43FD-9602-E5EFEAD66DC3}" vid="{04B6EBF8-4645-4305-9753-050B4204785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11938</TotalTime>
  <Words>1816</Words>
  <Application>Microsoft Office PowerPoint</Application>
  <PresentationFormat>Widescreen</PresentationFormat>
  <Paragraphs>213</Paragraphs>
  <Slides>23</Slides>
  <Notes>9</Notes>
  <HiddenSlides>0</HiddenSlides>
  <MMClips>2</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23</vt:i4>
      </vt:variant>
    </vt:vector>
  </HeadingPairs>
  <TitlesOfParts>
    <vt:vector size="36" baseType="lpstr">
      <vt:lpstr>Aptos</vt:lpstr>
      <vt:lpstr>Arial</vt:lpstr>
      <vt:lpstr>Avenir Next LT Pro</vt:lpstr>
      <vt:lpstr>AvenirNext LT Pro Medium</vt:lpstr>
      <vt:lpstr>BlinkMacSystemFont</vt:lpstr>
      <vt:lpstr>Calibri</vt:lpstr>
      <vt:lpstr>ff-quadraat-web-pro</vt:lpstr>
      <vt:lpstr>Lora</vt:lpstr>
      <vt:lpstr>Montserrat SemiBold</vt:lpstr>
      <vt:lpstr>Sagona Book</vt:lpstr>
      <vt:lpstr>Segoe UI Semilight</vt:lpstr>
      <vt:lpstr>Wingdings 2</vt:lpstr>
      <vt:lpstr>ExploreVTI</vt:lpstr>
      <vt:lpstr>Biologicals in COPD Work  </vt:lpstr>
      <vt:lpstr>PowerPoint Presentation</vt:lpstr>
      <vt:lpstr>Biologicals Work in Asthma,  But In COPD ..</vt:lpstr>
      <vt:lpstr>Biologicals in COPD : Why &amp; When ?</vt:lpstr>
      <vt:lpstr>Inflammation in COPD is Type 2 too..</vt:lpstr>
      <vt:lpstr>PowerPoint Presentation</vt:lpstr>
      <vt:lpstr>PowerPoint Presentation</vt:lpstr>
      <vt:lpstr>Biologicals  in COPD: </vt:lpstr>
      <vt:lpstr>Biologicals  in COPD: Finally Approved</vt:lpstr>
      <vt:lpstr>Biologicals in COPD :  Anti IL-5 -Mepolizumab</vt:lpstr>
      <vt:lpstr>Benralizumab: Anti IL - 5r Blocking Monoclonal antibody</vt:lpstr>
      <vt:lpstr>What More to Target In COPD ?</vt:lpstr>
      <vt:lpstr>Targeting Type 1 Inflammation in COPD</vt:lpstr>
      <vt:lpstr>Targeting Type 1 Inflammation in COPD</vt:lpstr>
      <vt:lpstr>Targeting Type 3 Inflammation in COPD</vt:lpstr>
      <vt:lpstr>Pandora Box !</vt:lpstr>
      <vt:lpstr>Biologicals in COPD : Anti-TSLP</vt:lpstr>
      <vt:lpstr>Biologicals in COPD : Alarmins -Anti-IL -33/ST2r</vt:lpstr>
      <vt:lpstr>Conclusions:</vt:lpstr>
      <vt:lpstr>End of the Road !</vt:lpstr>
      <vt:lpstr>Biologicals in COPD Work</vt:lpstr>
      <vt:lpstr>PowerPoint Presentation</vt:lpstr>
      <vt:lpstr>Future is Here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Deepak Talwar</dc:creator>
  <cp:lastModifiedBy>Anuranjan Kumar</cp:lastModifiedBy>
  <cp:revision>35</cp:revision>
  <dcterms:created xsi:type="dcterms:W3CDTF">2024-06-17T00:53:05Z</dcterms:created>
  <dcterms:modified xsi:type="dcterms:W3CDTF">2025-03-22T10:20:18Z</dcterms:modified>
</cp:coreProperties>
</file>